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 id="2147483696" r:id="rId2"/>
  </p:sldMasterIdLst>
  <p:notesMasterIdLst>
    <p:notesMasterId r:id="rId48"/>
  </p:notesMasterIdLst>
  <p:handoutMasterIdLst>
    <p:handoutMasterId r:id="rId49"/>
  </p:handoutMasterIdLst>
  <p:sldIdLst>
    <p:sldId id="316" r:id="rId3"/>
    <p:sldId id="322" r:id="rId4"/>
    <p:sldId id="277" r:id="rId5"/>
    <p:sldId id="275" r:id="rId6"/>
    <p:sldId id="276" r:id="rId7"/>
    <p:sldId id="278" r:id="rId8"/>
    <p:sldId id="279" r:id="rId9"/>
    <p:sldId id="280" r:id="rId10"/>
    <p:sldId id="281" r:id="rId11"/>
    <p:sldId id="282" r:id="rId12"/>
    <p:sldId id="283" r:id="rId13"/>
    <p:sldId id="284" r:id="rId14"/>
    <p:sldId id="319" r:id="rId15"/>
    <p:sldId id="285" r:id="rId16"/>
    <p:sldId id="286" r:id="rId17"/>
    <p:sldId id="287" r:id="rId18"/>
    <p:sldId id="288" r:id="rId19"/>
    <p:sldId id="289" r:id="rId20"/>
    <p:sldId id="315" r:id="rId21"/>
    <p:sldId id="290" r:id="rId22"/>
    <p:sldId id="291" r:id="rId23"/>
    <p:sldId id="325" r:id="rId24"/>
    <p:sldId id="326" r:id="rId25"/>
    <p:sldId id="329" r:id="rId26"/>
    <p:sldId id="294" r:id="rId27"/>
    <p:sldId id="313" r:id="rId28"/>
    <p:sldId id="324" r:id="rId29"/>
    <p:sldId id="314" r:id="rId30"/>
    <p:sldId id="327" r:id="rId31"/>
    <p:sldId id="296" r:id="rId32"/>
    <p:sldId id="299" r:id="rId33"/>
    <p:sldId id="300" r:id="rId34"/>
    <p:sldId id="301" r:id="rId35"/>
    <p:sldId id="302" r:id="rId36"/>
    <p:sldId id="303" r:id="rId37"/>
    <p:sldId id="304" r:id="rId38"/>
    <p:sldId id="309" r:id="rId39"/>
    <p:sldId id="305" r:id="rId40"/>
    <p:sldId id="321" r:id="rId41"/>
    <p:sldId id="306" r:id="rId42"/>
    <p:sldId id="323" r:id="rId43"/>
    <p:sldId id="307" r:id="rId44"/>
    <p:sldId id="308" r:id="rId45"/>
    <p:sldId id="311" r:id="rId46"/>
    <p:sldId id="330" r:id="rId47"/>
  </p:sldIdLst>
  <p:sldSz cx="9144000" cy="6858000" type="screen4x3"/>
  <p:notesSz cx="6834188"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65oC1zI8/Ef72W6Q6qRkdw==" hashData="RwgelTDHq2ybfHyjLxPz0g1ClBQdTs6FNYWllLX294ICI1nEplUFLHOTsyJW7L4MKjIe5VGHTifnn2EvJNqTpQ=="/>
  <p:extLst>
    <p:ext uri="{EFAFB233-063F-42B5-8137-9DF3F51BA10A}">
      <p15:sldGuideLst xmlns:p15="http://schemas.microsoft.com/office/powerpoint/2012/main" xmlns="">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0000"/>
    <a:srgbClr val="FF3399"/>
    <a:srgbClr val="CC3300"/>
    <a:srgbClr val="009900"/>
    <a:srgbClr val="00FF00"/>
    <a:srgbClr val="FFE5E5"/>
    <a:srgbClr val="FFCC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5179" autoAdjust="0"/>
  </p:normalViewPr>
  <p:slideViewPr>
    <p:cSldViewPr>
      <p:cViewPr>
        <p:scale>
          <a:sx n="81" d="100"/>
          <a:sy n="81" d="100"/>
        </p:scale>
        <p:origin x="-156" y="-198"/>
      </p:cViewPr>
      <p:guideLst>
        <p:guide orient="horz" pos="2208"/>
        <p:guide pos="2880"/>
      </p:guideLst>
    </p:cSldViewPr>
  </p:slideViewPr>
  <p:outlineViewPr>
    <p:cViewPr>
      <p:scale>
        <a:sx n="33" d="100"/>
        <a:sy n="33" d="100"/>
      </p:scale>
      <p:origin x="0" y="-690"/>
    </p:cViewPr>
  </p:outlineViewPr>
  <p:notesTextViewPr>
    <p:cViewPr>
      <p:scale>
        <a:sx n="100" d="100"/>
        <a:sy n="100" d="100"/>
      </p:scale>
      <p:origin x="0" y="0"/>
    </p:cViewPr>
  </p:notesTextViewPr>
  <p:sorterViewPr>
    <p:cViewPr varScale="1">
      <p:scale>
        <a:sx n="1" d="1"/>
        <a:sy n="1" d="1"/>
      </p:scale>
      <p:origin x="0" y="15630"/>
    </p:cViewPr>
  </p:sorterViewPr>
  <p:notesViewPr>
    <p:cSldViewPr showGuides="1">
      <p:cViewPr varScale="1">
        <p:scale>
          <a:sx n="50" d="100"/>
          <a:sy n="50" d="100"/>
        </p:scale>
        <p:origin x="289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Time Series</a:t>
            </a:r>
            <a:endParaRPr lang="en-US" b="1" dirty="0"/>
          </a:p>
        </c:rich>
      </c:tx>
      <c:layout>
        <c:manualLayout>
          <c:xMode val="edge"/>
          <c:yMode val="edge"/>
          <c:x val="0.34742424242424241"/>
          <c:y val="8.2996549731835595E-2"/>
        </c:manualLayout>
      </c:layout>
      <c:overlay val="0"/>
      <c:spPr>
        <a:noFill/>
        <a:ln>
          <a:noFill/>
        </a:ln>
        <a:effectLst/>
      </c:sp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7"/>
            <c:spPr>
              <a:solidFill>
                <a:schemeClr val="tx1"/>
              </a:solidFill>
              <a:ln w="9525">
                <a:solidFill>
                  <a:schemeClr val="accent1"/>
                </a:solidFill>
              </a:ln>
              <a:effectLst/>
            </c:spPr>
          </c:marker>
          <c:dLbls>
            <c:dLbl>
              <c:idx val="1"/>
              <c:layout>
                <c:manualLayout>
                  <c:x val="-5.3325936530660971E-2"/>
                  <c:y val="2.5257507637969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0F3-44BA-A074-99A78C09248F}"/>
                </c:ext>
              </c:extLst>
            </c:dLbl>
            <c:dLbl>
              <c:idx val="3"/>
              <c:layout>
                <c:manualLayout>
                  <c:x val="-5.0295633500357963E-2"/>
                  <c:y val="3.2802648522682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0F3-44BA-A074-99A78C09248F}"/>
                </c:ext>
              </c:extLst>
            </c:dLbl>
            <c:dLbl>
              <c:idx val="5"/>
              <c:layout>
                <c:manualLayout>
                  <c:x val="-4.7265330470054878E-2"/>
                  <c:y val="5.92106416191753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0F3-44BA-A074-99A78C09248F}"/>
                </c:ext>
              </c:extLst>
            </c:dLbl>
            <c:dLbl>
              <c:idx val="7"/>
              <c:layout>
                <c:manualLayout>
                  <c:x val="-7.7568360773085182E-2"/>
                  <c:y val="3.2802648522682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0F3-44BA-A074-99A78C09248F}"/>
                </c:ext>
              </c:extLst>
            </c:dLbl>
            <c:dLbl>
              <c:idx val="8"/>
              <c:layout>
                <c:manualLayout>
                  <c:x val="-5.9386542591267001E-2"/>
                  <c:y val="3.65752189650383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D0F3-44BA-A074-99A78C0924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261</c:v>
                </c:pt>
                <c:pt idx="1">
                  <c:v>257</c:v>
                </c:pt>
                <c:pt idx="2">
                  <c:v>260</c:v>
                </c:pt>
                <c:pt idx="3">
                  <c:v>250</c:v>
                </c:pt>
                <c:pt idx="4">
                  <c:v>262</c:v>
                </c:pt>
                <c:pt idx="5">
                  <c:v>251</c:v>
                </c:pt>
                <c:pt idx="6">
                  <c:v>265</c:v>
                </c:pt>
                <c:pt idx="7">
                  <c:v>258</c:v>
                </c:pt>
                <c:pt idx="8">
                  <c:v>256</c:v>
                </c:pt>
                <c:pt idx="9">
                  <c:v>262</c:v>
                </c:pt>
              </c:numCache>
            </c:numRef>
          </c:val>
          <c:smooth val="0"/>
          <c:extLst xmlns:c16r2="http://schemas.microsoft.com/office/drawing/2015/06/chart">
            <c:ext xmlns:c16="http://schemas.microsoft.com/office/drawing/2014/chart" uri="{C3380CC4-5D6E-409C-BE32-E72D297353CC}">
              <c16:uniqueId val="{00000005-D0F3-44BA-A074-99A78C09248F}"/>
            </c:ext>
          </c:extLst>
        </c:ser>
        <c:ser>
          <c:idx val="1"/>
          <c:order val="1"/>
          <c:tx>
            <c:strRef>
              <c:f>Sheet1!$C$1</c:f>
              <c:strCache>
                <c:ptCount val="1"/>
                <c:pt idx="0">
                  <c:v>Series 2</c:v>
                </c:pt>
              </c:strCache>
            </c:strRef>
          </c:tx>
          <c:spPr>
            <a:ln w="28575" cap="rnd">
              <a:solidFill>
                <a:schemeClr val="accent2"/>
              </a:solidFill>
              <a:round/>
            </a:ln>
            <a:effectLst/>
          </c:spPr>
          <c:marker>
            <c:symbol val="none"/>
          </c:marker>
          <c:dLbls>
            <c:delete val="1"/>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2">
                  <c:v>259</c:v>
                </c:pt>
                <c:pt idx="3">
                  <c:v>258.5</c:v>
                </c:pt>
                <c:pt idx="4">
                  <c:v>255</c:v>
                </c:pt>
                <c:pt idx="5">
                  <c:v>256</c:v>
                </c:pt>
                <c:pt idx="6">
                  <c:v>256.5</c:v>
                </c:pt>
                <c:pt idx="7">
                  <c:v>258</c:v>
                </c:pt>
                <c:pt idx="8">
                  <c:v>261.5</c:v>
                </c:pt>
                <c:pt idx="9">
                  <c:v>257</c:v>
                </c:pt>
                <c:pt idx="10">
                  <c:v>259</c:v>
                </c:pt>
              </c:numCache>
            </c:numRef>
          </c:val>
          <c:smooth val="0"/>
          <c:extLst xmlns:c16r2="http://schemas.microsoft.com/office/drawing/2015/06/chart">
            <c:ext xmlns:c16="http://schemas.microsoft.com/office/drawing/2014/chart" uri="{C3380CC4-5D6E-409C-BE32-E72D297353CC}">
              <c16:uniqueId val="{00000006-D0F3-44BA-A074-99A78C09248F}"/>
            </c:ext>
          </c:extLst>
        </c:ser>
        <c:dLbls>
          <c:dLblPos val="t"/>
          <c:showLegendKey val="0"/>
          <c:showVal val="1"/>
          <c:showCatName val="0"/>
          <c:showSerName val="0"/>
          <c:showPercent val="0"/>
          <c:showBubbleSize val="0"/>
        </c:dLbls>
        <c:marker val="1"/>
        <c:smooth val="0"/>
        <c:axId val="24558592"/>
        <c:axId val="24568576"/>
      </c:lineChart>
      <c:catAx>
        <c:axId val="24558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4568576"/>
        <c:crosses val="autoZero"/>
        <c:auto val="1"/>
        <c:lblAlgn val="ctr"/>
        <c:lblOffset val="100"/>
        <c:noMultiLvlLbl val="0"/>
      </c:catAx>
      <c:valAx>
        <c:axId val="2456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45585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90244582259079E-2"/>
          <c:y val="3.2379472302804253E-2"/>
          <c:w val="0.88711617026132594"/>
          <c:h val="0.88826357231661834"/>
        </c:manualLayout>
      </c:layout>
      <c:lineChart>
        <c:grouping val="standard"/>
        <c:varyColors val="0"/>
        <c:ser>
          <c:idx val="0"/>
          <c:order val="0"/>
          <c:tx>
            <c:strRef>
              <c:f>Sheet1!$B$1</c:f>
              <c:strCache>
                <c:ptCount val="1"/>
                <c:pt idx="0">
                  <c:v>Yn</c:v>
                </c:pt>
              </c:strCache>
            </c:strRef>
          </c:tx>
          <c:spPr>
            <a:ln>
              <a:solidFill>
                <a:srgbClr val="0000FF"/>
              </a:solidFill>
            </a:ln>
          </c:spPr>
          <c:marker>
            <c:spPr>
              <a:ln>
                <a:solidFill>
                  <a:srgbClr val="0000FF"/>
                </a:solidFill>
              </a:ln>
            </c:spPr>
          </c:marker>
          <c:dLbls>
            <c:dLbl>
              <c:idx val="9"/>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CE4-4973-B373-7FEF7C0BB6D2}"/>
                </c:ext>
              </c:extLst>
            </c:dLbl>
            <c:spPr>
              <a:noFill/>
              <a:ln>
                <a:noFill/>
              </a:ln>
              <a:effectLst/>
            </c:spPr>
            <c:txPr>
              <a:bodyPr/>
              <a:lstStyle/>
              <a:p>
                <a:pPr>
                  <a:defRPr sz="1400" b="1"/>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Sheet1!$B$2:$B$12</c:f>
              <c:numCache>
                <c:formatCode>General</c:formatCode>
                <c:ptCount val="11"/>
                <c:pt idx="0">
                  <c:v>260</c:v>
                </c:pt>
                <c:pt idx="1">
                  <c:v>245</c:v>
                </c:pt>
                <c:pt idx="2">
                  <c:v>255</c:v>
                </c:pt>
                <c:pt idx="3">
                  <c:v>246</c:v>
                </c:pt>
                <c:pt idx="4">
                  <c:v>254</c:v>
                </c:pt>
                <c:pt idx="5">
                  <c:v>243</c:v>
                </c:pt>
                <c:pt idx="6">
                  <c:v>253</c:v>
                </c:pt>
                <c:pt idx="7">
                  <c:v>242</c:v>
                </c:pt>
                <c:pt idx="8">
                  <c:v>254</c:v>
                </c:pt>
                <c:pt idx="9">
                  <c:v>248</c:v>
                </c:pt>
              </c:numCache>
            </c:numRef>
          </c:val>
          <c:smooth val="0"/>
          <c:extLst xmlns:c16r2="http://schemas.microsoft.com/office/drawing/2015/06/chart">
            <c:ext xmlns:c16="http://schemas.microsoft.com/office/drawing/2014/chart" uri="{C3380CC4-5D6E-409C-BE32-E72D297353CC}">
              <c16:uniqueId val="{00000001-3CE4-4973-B373-7FEF7C0BB6D2}"/>
            </c:ext>
          </c:extLst>
        </c:ser>
        <c:ser>
          <c:idx val="1"/>
          <c:order val="1"/>
          <c:tx>
            <c:strRef>
              <c:f>Sheet1!$C$1</c:f>
              <c:strCache>
                <c:ptCount val="1"/>
                <c:pt idx="0">
                  <c:v>Fn @ α=1.0</c:v>
                </c:pt>
              </c:strCache>
            </c:strRef>
          </c:tx>
          <c:spPr>
            <a:ln>
              <a:solidFill>
                <a:schemeClr val="tx1"/>
              </a:solidFill>
              <a:prstDash val="sysDot"/>
            </a:ln>
          </c:spPr>
          <c:marker>
            <c:symbol val="square"/>
            <c:size val="5"/>
            <c:spPr>
              <a:ln>
                <a:solidFill>
                  <a:schemeClr val="tx1"/>
                </a:solidFill>
                <a:prstDash val="sysDot"/>
              </a:ln>
            </c:spPr>
          </c:marker>
          <c:dLbls>
            <c:dLbl>
              <c:idx val="10"/>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CE4-4973-B373-7FEF7C0BB6D2}"/>
                </c:ext>
              </c:extLst>
            </c:dLbl>
            <c:spPr>
              <a:noFill/>
              <a:ln>
                <a:noFill/>
              </a:ln>
              <a:effectLst/>
            </c:spPr>
            <c:txPr>
              <a:bodyPr/>
              <a:lstStyle/>
              <a:p>
                <a:pPr>
                  <a:defRPr sz="1200"/>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Sheet1!$C$2:$C$12</c:f>
              <c:numCache>
                <c:formatCode>0.0</c:formatCode>
                <c:ptCount val="11"/>
                <c:pt idx="0" formatCode="General">
                  <c:v>260</c:v>
                </c:pt>
                <c:pt idx="1">
                  <c:v>260</c:v>
                </c:pt>
                <c:pt idx="2">
                  <c:v>245</c:v>
                </c:pt>
                <c:pt idx="3">
                  <c:v>255</c:v>
                </c:pt>
                <c:pt idx="4">
                  <c:v>246</c:v>
                </c:pt>
                <c:pt idx="5">
                  <c:v>254</c:v>
                </c:pt>
                <c:pt idx="6">
                  <c:v>243</c:v>
                </c:pt>
                <c:pt idx="7">
                  <c:v>253</c:v>
                </c:pt>
                <c:pt idx="8">
                  <c:v>242</c:v>
                </c:pt>
                <c:pt idx="9">
                  <c:v>254</c:v>
                </c:pt>
                <c:pt idx="10">
                  <c:v>248</c:v>
                </c:pt>
              </c:numCache>
            </c:numRef>
          </c:val>
          <c:smooth val="0"/>
          <c:extLst xmlns:c16r2="http://schemas.microsoft.com/office/drawing/2015/06/chart">
            <c:ext xmlns:c16="http://schemas.microsoft.com/office/drawing/2014/chart" uri="{C3380CC4-5D6E-409C-BE32-E72D297353CC}">
              <c16:uniqueId val="{00000003-3CE4-4973-B373-7FEF7C0BB6D2}"/>
            </c:ext>
          </c:extLst>
        </c:ser>
        <c:ser>
          <c:idx val="2"/>
          <c:order val="2"/>
          <c:tx>
            <c:strRef>
              <c:f>Sheet1!$D$1</c:f>
              <c:strCache>
                <c:ptCount val="1"/>
                <c:pt idx="0">
                  <c:v>Fn @ α=0.8</c:v>
                </c:pt>
              </c:strCache>
            </c:strRef>
          </c:tx>
          <c:spPr>
            <a:ln w="22225">
              <a:solidFill>
                <a:srgbClr val="FF0000"/>
              </a:solidFill>
              <a:prstDash val="solid"/>
            </a:ln>
          </c:spPr>
          <c:marker>
            <c:symbol val="circle"/>
            <c:size val="5"/>
            <c:spPr>
              <a:ln>
                <a:solidFill>
                  <a:srgbClr val="FF00FF"/>
                </a:solidFill>
                <a:prstDash val="sysDot"/>
              </a:ln>
            </c:spPr>
          </c:marker>
          <c:dLbls>
            <c:dLbl>
              <c:idx val="10"/>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CE4-4973-B373-7FEF7C0BB6D2}"/>
                </c:ext>
              </c:extLst>
            </c:dLbl>
            <c:spPr>
              <a:noFill/>
              <a:ln>
                <a:noFill/>
              </a:ln>
              <a:effectLst/>
            </c:spPr>
            <c:txPr>
              <a:bodyPr/>
              <a:lstStyle/>
              <a:p>
                <a:pPr>
                  <a:defRPr sz="1200"/>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Sheet1!$D$2:$D$12</c:f>
              <c:numCache>
                <c:formatCode>0.0</c:formatCode>
                <c:ptCount val="11"/>
                <c:pt idx="0" formatCode="General">
                  <c:v>260</c:v>
                </c:pt>
                <c:pt idx="1">
                  <c:v>260</c:v>
                </c:pt>
                <c:pt idx="2">
                  <c:v>248</c:v>
                </c:pt>
                <c:pt idx="3">
                  <c:v>253.6</c:v>
                </c:pt>
                <c:pt idx="4">
                  <c:v>247.51999999999998</c:v>
                </c:pt>
                <c:pt idx="5">
                  <c:v>252.70400000000001</c:v>
                </c:pt>
                <c:pt idx="6">
                  <c:v>244.9408</c:v>
                </c:pt>
                <c:pt idx="7">
                  <c:v>251.38816</c:v>
                </c:pt>
                <c:pt idx="8">
                  <c:v>243.87763200000001</c:v>
                </c:pt>
                <c:pt idx="9">
                  <c:v>251.97552640000001</c:v>
                </c:pt>
                <c:pt idx="10">
                  <c:v>248.79510528</c:v>
                </c:pt>
              </c:numCache>
            </c:numRef>
          </c:val>
          <c:smooth val="0"/>
          <c:extLst xmlns:c16r2="http://schemas.microsoft.com/office/drawing/2015/06/chart">
            <c:ext xmlns:c16="http://schemas.microsoft.com/office/drawing/2014/chart" uri="{C3380CC4-5D6E-409C-BE32-E72D297353CC}">
              <c16:uniqueId val="{00000005-3CE4-4973-B373-7FEF7C0BB6D2}"/>
            </c:ext>
          </c:extLst>
        </c:ser>
        <c:ser>
          <c:idx val="3"/>
          <c:order val="3"/>
          <c:tx>
            <c:strRef>
              <c:f>Sheet1!$E$1</c:f>
              <c:strCache>
                <c:ptCount val="1"/>
                <c:pt idx="0">
                  <c:v>Fn @ α=0.6</c:v>
                </c:pt>
              </c:strCache>
            </c:strRef>
          </c:tx>
          <c:spPr>
            <a:ln>
              <a:prstDash val="sysDot"/>
            </a:ln>
          </c:spPr>
          <c:marker>
            <c:symbol val="diamond"/>
            <c:size val="7"/>
            <c:spPr>
              <a:ln>
                <a:prstDash val="sysDot"/>
              </a:ln>
            </c:spPr>
          </c:marker>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Sheet1!$E$2:$E$12</c:f>
              <c:numCache>
                <c:formatCode>0.0</c:formatCode>
                <c:ptCount val="11"/>
                <c:pt idx="0" formatCode="General">
                  <c:v>260</c:v>
                </c:pt>
                <c:pt idx="1">
                  <c:v>260</c:v>
                </c:pt>
                <c:pt idx="2">
                  <c:v>251</c:v>
                </c:pt>
                <c:pt idx="3">
                  <c:v>253.4</c:v>
                </c:pt>
                <c:pt idx="4">
                  <c:v>248.96</c:v>
                </c:pt>
                <c:pt idx="5">
                  <c:v>251.98400000000001</c:v>
                </c:pt>
                <c:pt idx="6">
                  <c:v>246.59359999999998</c:v>
                </c:pt>
                <c:pt idx="7">
                  <c:v>250.43743999999998</c:v>
                </c:pt>
                <c:pt idx="8">
                  <c:v>245.374976</c:v>
                </c:pt>
                <c:pt idx="9">
                  <c:v>250.54999040000001</c:v>
                </c:pt>
                <c:pt idx="10">
                  <c:v>249.01999616000001</c:v>
                </c:pt>
              </c:numCache>
            </c:numRef>
          </c:val>
          <c:smooth val="0"/>
          <c:extLst xmlns:c16r2="http://schemas.microsoft.com/office/drawing/2015/06/chart">
            <c:ext xmlns:c16="http://schemas.microsoft.com/office/drawing/2014/chart" uri="{C3380CC4-5D6E-409C-BE32-E72D297353CC}">
              <c16:uniqueId val="{00000006-3CE4-4973-B373-7FEF7C0BB6D2}"/>
            </c:ext>
          </c:extLst>
        </c:ser>
        <c:ser>
          <c:idx val="4"/>
          <c:order val="4"/>
          <c:tx>
            <c:strRef>
              <c:f>Sheet1!$F$1</c:f>
              <c:strCache>
                <c:ptCount val="1"/>
                <c:pt idx="0">
                  <c:v>Fn @ α=0.5</c:v>
                </c:pt>
              </c:strCache>
            </c:strRef>
          </c:tx>
          <c:spPr>
            <a:ln>
              <a:solidFill>
                <a:srgbClr val="009900"/>
              </a:solidFill>
            </a:ln>
          </c:spPr>
          <c:marker>
            <c:symbol val="circle"/>
            <c:size val="5"/>
            <c:spPr>
              <a:ln>
                <a:solidFill>
                  <a:srgbClr val="009900"/>
                </a:solidFill>
              </a:ln>
            </c:spPr>
          </c:marker>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Sheet1!$F$2:$F$12</c:f>
              <c:numCache>
                <c:formatCode>0.0</c:formatCode>
                <c:ptCount val="11"/>
                <c:pt idx="0" formatCode="General">
                  <c:v>260</c:v>
                </c:pt>
                <c:pt idx="1">
                  <c:v>260</c:v>
                </c:pt>
                <c:pt idx="2">
                  <c:v>252.5</c:v>
                </c:pt>
                <c:pt idx="3">
                  <c:v>253.75</c:v>
                </c:pt>
                <c:pt idx="4">
                  <c:v>249.875</c:v>
                </c:pt>
                <c:pt idx="5">
                  <c:v>251.9375</c:v>
                </c:pt>
                <c:pt idx="6">
                  <c:v>247.46875</c:v>
                </c:pt>
                <c:pt idx="7">
                  <c:v>250.234375</c:v>
                </c:pt>
                <c:pt idx="8">
                  <c:v>246.1171875</c:v>
                </c:pt>
                <c:pt idx="9">
                  <c:v>250.05859375</c:v>
                </c:pt>
                <c:pt idx="10">
                  <c:v>249.029296875</c:v>
                </c:pt>
              </c:numCache>
            </c:numRef>
          </c:val>
          <c:smooth val="0"/>
          <c:extLst xmlns:c16r2="http://schemas.microsoft.com/office/drawing/2015/06/chart">
            <c:ext xmlns:c16="http://schemas.microsoft.com/office/drawing/2014/chart" uri="{C3380CC4-5D6E-409C-BE32-E72D297353CC}">
              <c16:uniqueId val="{00000007-3CE4-4973-B373-7FEF7C0BB6D2}"/>
            </c:ext>
          </c:extLst>
        </c:ser>
        <c:ser>
          <c:idx val="5"/>
          <c:order val="5"/>
          <c:tx>
            <c:strRef>
              <c:f>Sheet1!$G$1</c:f>
              <c:strCache>
                <c:ptCount val="1"/>
                <c:pt idx="0">
                  <c:v>Fn @ α=0.4</c:v>
                </c:pt>
              </c:strCache>
            </c:strRef>
          </c:tx>
          <c:spPr>
            <a:ln>
              <a:prstDash val="sysDot"/>
            </a:ln>
          </c:spPr>
          <c:marker>
            <c:symbol val="circle"/>
            <c:size val="5"/>
            <c:spPr>
              <a:ln>
                <a:prstDash val="sysDot"/>
              </a:ln>
            </c:spPr>
          </c:marker>
          <c:dLbls>
            <c:dLbl>
              <c:idx val="10"/>
              <c:layout>
                <c:manualLayout>
                  <c:x val="0"/>
                  <c:y val="-1.05485232067510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CE4-4973-B373-7FEF7C0BB6D2}"/>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Sheet1!$G$2:$G$12</c:f>
              <c:numCache>
                <c:formatCode>0.0</c:formatCode>
                <c:ptCount val="11"/>
                <c:pt idx="0" formatCode="General">
                  <c:v>260</c:v>
                </c:pt>
                <c:pt idx="1">
                  <c:v>260</c:v>
                </c:pt>
                <c:pt idx="2">
                  <c:v>254</c:v>
                </c:pt>
                <c:pt idx="3">
                  <c:v>254.4</c:v>
                </c:pt>
                <c:pt idx="4">
                  <c:v>251.04</c:v>
                </c:pt>
                <c:pt idx="5">
                  <c:v>252.22399999999999</c:v>
                </c:pt>
                <c:pt idx="6">
                  <c:v>248.53440000000001</c:v>
                </c:pt>
                <c:pt idx="7">
                  <c:v>250.32064000000003</c:v>
                </c:pt>
                <c:pt idx="8">
                  <c:v>246.99238400000002</c:v>
                </c:pt>
                <c:pt idx="9">
                  <c:v>249.79543039999999</c:v>
                </c:pt>
                <c:pt idx="10">
                  <c:v>249.07725823999999</c:v>
                </c:pt>
              </c:numCache>
            </c:numRef>
          </c:val>
          <c:smooth val="0"/>
          <c:extLst xmlns:c16r2="http://schemas.microsoft.com/office/drawing/2015/06/chart">
            <c:ext xmlns:c16="http://schemas.microsoft.com/office/drawing/2014/chart" uri="{C3380CC4-5D6E-409C-BE32-E72D297353CC}">
              <c16:uniqueId val="{00000009-3CE4-4973-B373-7FEF7C0BB6D2}"/>
            </c:ext>
          </c:extLst>
        </c:ser>
        <c:ser>
          <c:idx val="6"/>
          <c:order val="6"/>
          <c:tx>
            <c:strRef>
              <c:f>Sheet1!$H$1</c:f>
              <c:strCache>
                <c:ptCount val="1"/>
                <c:pt idx="0">
                  <c:v>Fn @ α=0.2</c:v>
                </c:pt>
              </c:strCache>
            </c:strRef>
          </c:tx>
          <c:marker>
            <c:symbol val="star"/>
            <c:size val="5"/>
          </c:marker>
          <c:dLbls>
            <c:dLbl>
              <c:idx val="10"/>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CE4-4973-B373-7FEF7C0BB6D2}"/>
                </c:ext>
              </c:extLst>
            </c:dLbl>
            <c:spPr>
              <a:noFill/>
              <a:ln>
                <a:noFill/>
              </a:ln>
              <a:effectLst/>
            </c:spPr>
            <c:txPr>
              <a:bodyPr/>
              <a:lstStyle/>
              <a:p>
                <a:pPr>
                  <a:defRPr sz="1200"/>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Sheet1!$H$2:$H$12</c:f>
              <c:numCache>
                <c:formatCode>0.0</c:formatCode>
                <c:ptCount val="11"/>
                <c:pt idx="0" formatCode="General">
                  <c:v>260</c:v>
                </c:pt>
                <c:pt idx="1">
                  <c:v>260</c:v>
                </c:pt>
                <c:pt idx="2">
                  <c:v>257</c:v>
                </c:pt>
                <c:pt idx="3">
                  <c:v>256.60000000000002</c:v>
                </c:pt>
                <c:pt idx="4">
                  <c:v>254.48000000000002</c:v>
                </c:pt>
                <c:pt idx="5">
                  <c:v>254.38400000000004</c:v>
                </c:pt>
                <c:pt idx="6">
                  <c:v>252.10720000000003</c:v>
                </c:pt>
                <c:pt idx="7">
                  <c:v>252.28576000000004</c:v>
                </c:pt>
                <c:pt idx="8">
                  <c:v>250.22860800000004</c:v>
                </c:pt>
                <c:pt idx="9">
                  <c:v>250.98288640000004</c:v>
                </c:pt>
                <c:pt idx="10">
                  <c:v>250.38630912000005</c:v>
                </c:pt>
              </c:numCache>
            </c:numRef>
          </c:val>
          <c:smooth val="0"/>
          <c:extLst xmlns:c16r2="http://schemas.microsoft.com/office/drawing/2015/06/chart">
            <c:ext xmlns:c16="http://schemas.microsoft.com/office/drawing/2014/chart" uri="{C3380CC4-5D6E-409C-BE32-E72D297353CC}">
              <c16:uniqueId val="{0000000B-3CE4-4973-B373-7FEF7C0BB6D2}"/>
            </c:ext>
          </c:extLst>
        </c:ser>
        <c:ser>
          <c:idx val="7"/>
          <c:order val="7"/>
          <c:tx>
            <c:strRef>
              <c:f>Sheet1!$I$1</c:f>
              <c:strCache>
                <c:ptCount val="1"/>
                <c:pt idx="0">
                  <c:v>Fn @ α=0.1</c:v>
                </c:pt>
              </c:strCache>
            </c:strRef>
          </c:tx>
          <c:spPr>
            <a:ln w="19050">
              <a:solidFill>
                <a:schemeClr val="tx1"/>
              </a:solidFill>
            </a:ln>
          </c:spPr>
          <c:marker>
            <c:symbol val="x"/>
            <c:size val="7"/>
            <c:spPr>
              <a:ln w="19050">
                <a:solidFill>
                  <a:schemeClr val="tx1"/>
                </a:solidFill>
              </a:ln>
            </c:spPr>
          </c:marker>
          <c:dLbls>
            <c:dLbl>
              <c:idx val="10"/>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CE4-4973-B373-7FEF7C0BB6D2}"/>
                </c:ext>
              </c:extLst>
            </c:dLbl>
            <c:spPr>
              <a:noFill/>
              <a:ln>
                <a:noFill/>
              </a:ln>
              <a:effectLst/>
            </c:spPr>
            <c:txPr>
              <a:bodyPr/>
              <a:lstStyle/>
              <a:p>
                <a:pPr>
                  <a:defRPr sz="1200"/>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Sheet1!$I$2:$I$12</c:f>
              <c:numCache>
                <c:formatCode>0.0</c:formatCode>
                <c:ptCount val="11"/>
                <c:pt idx="0" formatCode="General">
                  <c:v>260</c:v>
                </c:pt>
                <c:pt idx="1">
                  <c:v>260</c:v>
                </c:pt>
                <c:pt idx="2">
                  <c:v>258.5</c:v>
                </c:pt>
                <c:pt idx="3">
                  <c:v>258.14999999999998</c:v>
                </c:pt>
                <c:pt idx="4">
                  <c:v>256.935</c:v>
                </c:pt>
                <c:pt idx="5">
                  <c:v>256.64150000000001</c:v>
                </c:pt>
                <c:pt idx="6">
                  <c:v>255.27735000000001</c:v>
                </c:pt>
                <c:pt idx="7">
                  <c:v>255.04961500000002</c:v>
                </c:pt>
                <c:pt idx="8">
                  <c:v>253.74465350000003</c:v>
                </c:pt>
                <c:pt idx="9">
                  <c:v>253.77018815000002</c:v>
                </c:pt>
                <c:pt idx="10">
                  <c:v>253.19316933500005</c:v>
                </c:pt>
              </c:numCache>
            </c:numRef>
          </c:val>
          <c:smooth val="0"/>
          <c:extLst xmlns:c16r2="http://schemas.microsoft.com/office/drawing/2015/06/chart">
            <c:ext xmlns:c16="http://schemas.microsoft.com/office/drawing/2014/chart" uri="{C3380CC4-5D6E-409C-BE32-E72D297353CC}">
              <c16:uniqueId val="{0000000D-3CE4-4973-B373-7FEF7C0BB6D2}"/>
            </c:ext>
          </c:extLst>
        </c:ser>
        <c:ser>
          <c:idx val="8"/>
          <c:order val="8"/>
          <c:tx>
            <c:strRef>
              <c:f>Sheet1!$J$1</c:f>
              <c:strCache>
                <c:ptCount val="1"/>
                <c:pt idx="0">
                  <c:v>Fn @ α=0.0</c:v>
                </c:pt>
              </c:strCache>
            </c:strRef>
          </c:tx>
          <c:spPr>
            <a:ln>
              <a:solidFill>
                <a:srgbClr val="FF00FF"/>
              </a:solidFill>
            </a:ln>
          </c:spPr>
          <c:marker>
            <c:symbol val="plus"/>
            <c:size val="6"/>
            <c:spPr>
              <a:ln>
                <a:solidFill>
                  <a:srgbClr val="FF00FF"/>
                </a:solidFill>
              </a:ln>
            </c:spPr>
          </c:marker>
          <c:dLbls>
            <c:dLbl>
              <c:idx val="10"/>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CE4-4973-B373-7FEF7C0BB6D2}"/>
                </c:ext>
              </c:extLst>
            </c:dLbl>
            <c:spPr>
              <a:noFill/>
              <a:ln>
                <a:noFill/>
              </a:ln>
              <a:effectLst/>
            </c:spPr>
            <c:txPr>
              <a:bodyPr/>
              <a:lstStyle/>
              <a:p>
                <a:pPr>
                  <a:defRPr sz="1200"/>
                </a:pPr>
                <a:endParaRPr lang="en-US"/>
              </a:p>
            </c:txPr>
            <c:dLblPos val="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Sheet1!$J$2:$J$12</c:f>
              <c:numCache>
                <c:formatCode>0.0</c:formatCode>
                <c:ptCount val="11"/>
                <c:pt idx="0" formatCode="General">
                  <c:v>260</c:v>
                </c:pt>
                <c:pt idx="1">
                  <c:v>260</c:v>
                </c:pt>
                <c:pt idx="2">
                  <c:v>260</c:v>
                </c:pt>
                <c:pt idx="3">
                  <c:v>260</c:v>
                </c:pt>
                <c:pt idx="4">
                  <c:v>260</c:v>
                </c:pt>
                <c:pt idx="5">
                  <c:v>260</c:v>
                </c:pt>
                <c:pt idx="6">
                  <c:v>260</c:v>
                </c:pt>
                <c:pt idx="7">
                  <c:v>260</c:v>
                </c:pt>
                <c:pt idx="8">
                  <c:v>260</c:v>
                </c:pt>
                <c:pt idx="9">
                  <c:v>260</c:v>
                </c:pt>
                <c:pt idx="10">
                  <c:v>260</c:v>
                </c:pt>
              </c:numCache>
            </c:numRef>
          </c:val>
          <c:smooth val="0"/>
          <c:extLst xmlns:c16r2="http://schemas.microsoft.com/office/drawing/2015/06/chart">
            <c:ext xmlns:c16="http://schemas.microsoft.com/office/drawing/2014/chart" uri="{C3380CC4-5D6E-409C-BE32-E72D297353CC}">
              <c16:uniqueId val="{0000000F-3CE4-4973-B373-7FEF7C0BB6D2}"/>
            </c:ext>
          </c:extLst>
        </c:ser>
        <c:dLbls>
          <c:showLegendKey val="0"/>
          <c:showVal val="0"/>
          <c:showCatName val="0"/>
          <c:showSerName val="0"/>
          <c:showPercent val="0"/>
          <c:showBubbleSize val="0"/>
        </c:dLbls>
        <c:marker val="1"/>
        <c:smooth val="0"/>
        <c:axId val="96078080"/>
        <c:axId val="96096256"/>
      </c:lineChart>
      <c:catAx>
        <c:axId val="96078080"/>
        <c:scaling>
          <c:orientation val="minMax"/>
        </c:scaling>
        <c:delete val="0"/>
        <c:axPos val="b"/>
        <c:numFmt formatCode="General" sourceLinked="0"/>
        <c:majorTickMark val="out"/>
        <c:minorTickMark val="none"/>
        <c:tickLblPos val="nextTo"/>
        <c:spPr>
          <a:ln>
            <a:solidFill>
              <a:schemeClr val="tx1"/>
            </a:solidFill>
          </a:ln>
        </c:spPr>
        <c:txPr>
          <a:bodyPr/>
          <a:lstStyle/>
          <a:p>
            <a:pPr>
              <a:defRPr sz="1600" b="1"/>
            </a:pPr>
            <a:endParaRPr lang="en-US"/>
          </a:p>
        </c:txPr>
        <c:crossAx val="96096256"/>
        <c:crosses val="autoZero"/>
        <c:auto val="1"/>
        <c:lblAlgn val="ctr"/>
        <c:lblOffset val="100"/>
        <c:noMultiLvlLbl val="0"/>
      </c:catAx>
      <c:valAx>
        <c:axId val="96096256"/>
        <c:scaling>
          <c:orientation val="minMax"/>
          <c:max val="262"/>
          <c:min val="238"/>
        </c:scaling>
        <c:delete val="0"/>
        <c:axPos val="l"/>
        <c:numFmt formatCode="General" sourceLinked="1"/>
        <c:majorTickMark val="out"/>
        <c:minorTickMark val="none"/>
        <c:tickLblPos val="nextTo"/>
        <c:spPr>
          <a:ln>
            <a:solidFill>
              <a:schemeClr val="tx1"/>
            </a:solidFill>
          </a:ln>
        </c:spPr>
        <c:txPr>
          <a:bodyPr/>
          <a:lstStyle/>
          <a:p>
            <a:pPr>
              <a:defRPr sz="1600" b="1"/>
            </a:pPr>
            <a:endParaRPr lang="en-US"/>
          </a:p>
        </c:txPr>
        <c:crossAx val="96078080"/>
        <c:crosses val="autoZero"/>
        <c:crossBetween val="midCat"/>
        <c:majorUnit val="2"/>
      </c:valAx>
    </c:plotArea>
    <c:legend>
      <c:legendPos val="r"/>
      <c:layout>
        <c:manualLayout>
          <c:xMode val="edge"/>
          <c:yMode val="edge"/>
          <c:x val="0.18944927536231884"/>
          <c:y val="0.79018441773725656"/>
          <c:w val="0.57142028985507243"/>
          <c:h val="0.11042063820969747"/>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990244582259079E-2"/>
          <c:y val="3.2379472302804253E-2"/>
          <c:w val="0.88711617026132594"/>
          <c:h val="0.88826357231661834"/>
        </c:manualLayout>
      </c:layout>
      <c:lineChart>
        <c:grouping val="standard"/>
        <c:varyColors val="0"/>
        <c:ser>
          <c:idx val="0"/>
          <c:order val="0"/>
          <c:tx>
            <c:strRef>
              <c:f>Sheet1!$B$1</c:f>
              <c:strCache>
                <c:ptCount val="1"/>
                <c:pt idx="0">
                  <c:v>Yn</c:v>
                </c:pt>
              </c:strCache>
            </c:strRef>
          </c:tx>
          <c:spPr>
            <a:ln>
              <a:solidFill>
                <a:srgbClr val="0000FF"/>
              </a:solidFill>
            </a:ln>
          </c:spPr>
          <c:marker>
            <c:spPr>
              <a:ln>
                <a:solidFill>
                  <a:srgbClr val="0000FF"/>
                </a:solidFill>
              </a:ln>
            </c:spPr>
          </c:marker>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Sheet1!$B$2:$B$14</c:f>
              <c:numCache>
                <c:formatCode>General</c:formatCode>
                <c:ptCount val="13"/>
                <c:pt idx="0">
                  <c:v>71</c:v>
                </c:pt>
                <c:pt idx="1">
                  <c:v>70</c:v>
                </c:pt>
                <c:pt idx="2">
                  <c:v>69</c:v>
                </c:pt>
                <c:pt idx="3">
                  <c:v>68</c:v>
                </c:pt>
                <c:pt idx="4">
                  <c:v>64</c:v>
                </c:pt>
                <c:pt idx="5">
                  <c:v>65</c:v>
                </c:pt>
                <c:pt idx="6">
                  <c:v>72</c:v>
                </c:pt>
                <c:pt idx="7">
                  <c:v>78</c:v>
                </c:pt>
                <c:pt idx="8">
                  <c:v>75</c:v>
                </c:pt>
                <c:pt idx="9">
                  <c:v>75</c:v>
                </c:pt>
                <c:pt idx="10">
                  <c:v>75</c:v>
                </c:pt>
                <c:pt idx="11">
                  <c:v>70</c:v>
                </c:pt>
              </c:numCache>
            </c:numRef>
          </c:val>
          <c:smooth val="0"/>
          <c:extLst xmlns:c16r2="http://schemas.microsoft.com/office/drawing/2015/06/chart">
            <c:ext xmlns:c16="http://schemas.microsoft.com/office/drawing/2014/chart" uri="{C3380CC4-5D6E-409C-BE32-E72D297353CC}">
              <c16:uniqueId val="{00000000-2F7D-42BF-A8FE-05968953BE32}"/>
            </c:ext>
          </c:extLst>
        </c:ser>
        <c:ser>
          <c:idx val="1"/>
          <c:order val="1"/>
          <c:tx>
            <c:strRef>
              <c:f>Sheet1!$C$1</c:f>
              <c:strCache>
                <c:ptCount val="1"/>
                <c:pt idx="0">
                  <c:v>Fn @ α=1.0</c:v>
                </c:pt>
              </c:strCache>
            </c:strRef>
          </c:tx>
          <c:spPr>
            <a:ln>
              <a:solidFill>
                <a:schemeClr val="tx1"/>
              </a:solidFill>
              <a:prstDash val="sysDash"/>
            </a:ln>
          </c:spPr>
          <c:marker>
            <c:symbol val="square"/>
            <c:size val="5"/>
            <c:spPr>
              <a:ln>
                <a:solidFill>
                  <a:schemeClr val="tx1"/>
                </a:solidFill>
                <a:prstDash val="sysDash"/>
              </a:ln>
            </c:spPr>
          </c:marker>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Sheet1!$C$2:$C$14</c:f>
              <c:numCache>
                <c:formatCode>0.0</c:formatCode>
                <c:ptCount val="13"/>
                <c:pt idx="0" formatCode="General">
                  <c:v>71</c:v>
                </c:pt>
                <c:pt idx="1">
                  <c:v>71</c:v>
                </c:pt>
                <c:pt idx="2">
                  <c:v>70</c:v>
                </c:pt>
                <c:pt idx="3">
                  <c:v>69</c:v>
                </c:pt>
                <c:pt idx="4">
                  <c:v>68</c:v>
                </c:pt>
                <c:pt idx="5">
                  <c:v>64</c:v>
                </c:pt>
                <c:pt idx="6">
                  <c:v>65</c:v>
                </c:pt>
                <c:pt idx="7">
                  <c:v>72</c:v>
                </c:pt>
                <c:pt idx="8">
                  <c:v>78</c:v>
                </c:pt>
                <c:pt idx="9">
                  <c:v>75</c:v>
                </c:pt>
                <c:pt idx="10">
                  <c:v>75</c:v>
                </c:pt>
                <c:pt idx="11">
                  <c:v>75</c:v>
                </c:pt>
                <c:pt idx="12">
                  <c:v>70</c:v>
                </c:pt>
              </c:numCache>
            </c:numRef>
          </c:val>
          <c:smooth val="0"/>
          <c:extLst xmlns:c16r2="http://schemas.microsoft.com/office/drawing/2015/06/chart">
            <c:ext xmlns:c16="http://schemas.microsoft.com/office/drawing/2014/chart" uri="{C3380CC4-5D6E-409C-BE32-E72D297353CC}">
              <c16:uniqueId val="{00000001-2F7D-42BF-A8FE-05968953BE32}"/>
            </c:ext>
          </c:extLst>
        </c:ser>
        <c:ser>
          <c:idx val="2"/>
          <c:order val="2"/>
          <c:tx>
            <c:strRef>
              <c:f>Sheet1!$D$1</c:f>
              <c:strCache>
                <c:ptCount val="1"/>
                <c:pt idx="0">
                  <c:v>Fn @ α=0.8</c:v>
                </c:pt>
              </c:strCache>
            </c:strRef>
          </c:tx>
          <c:spPr>
            <a:ln w="19050">
              <a:solidFill>
                <a:srgbClr val="FF0000"/>
              </a:solidFill>
            </a:ln>
          </c:spPr>
          <c:marker>
            <c:symbol val="diamond"/>
            <c:size val="4"/>
            <c:spPr>
              <a:solidFill>
                <a:srgbClr val="FF0000"/>
              </a:solidFill>
              <a:ln w="19050">
                <a:solidFill>
                  <a:srgbClr val="FF0000"/>
                </a:solidFill>
              </a:ln>
            </c:spPr>
          </c:marker>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Sheet1!$D$2:$D$14</c:f>
              <c:numCache>
                <c:formatCode>0.0</c:formatCode>
                <c:ptCount val="13"/>
                <c:pt idx="0" formatCode="General">
                  <c:v>71</c:v>
                </c:pt>
                <c:pt idx="1">
                  <c:v>71</c:v>
                </c:pt>
                <c:pt idx="2">
                  <c:v>70.2</c:v>
                </c:pt>
                <c:pt idx="3">
                  <c:v>69.239999999999995</c:v>
                </c:pt>
                <c:pt idx="4">
                  <c:v>68.248000000000005</c:v>
                </c:pt>
                <c:pt idx="5">
                  <c:v>64.849599999999995</c:v>
                </c:pt>
                <c:pt idx="6">
                  <c:v>64.969920000000002</c:v>
                </c:pt>
                <c:pt idx="7">
                  <c:v>70.593984000000006</c:v>
                </c:pt>
                <c:pt idx="8">
                  <c:v>76.518796800000004</c:v>
                </c:pt>
                <c:pt idx="9">
                  <c:v>75.303759360000001</c:v>
                </c:pt>
                <c:pt idx="10">
                  <c:v>75.060751871999997</c:v>
                </c:pt>
                <c:pt idx="11">
                  <c:v>75.012150374399994</c:v>
                </c:pt>
                <c:pt idx="12">
                  <c:v>71.002430074879996</c:v>
                </c:pt>
              </c:numCache>
            </c:numRef>
          </c:val>
          <c:smooth val="0"/>
          <c:extLst xmlns:c16r2="http://schemas.microsoft.com/office/drawing/2015/06/chart">
            <c:ext xmlns:c16="http://schemas.microsoft.com/office/drawing/2014/chart" uri="{C3380CC4-5D6E-409C-BE32-E72D297353CC}">
              <c16:uniqueId val="{00000002-2F7D-42BF-A8FE-05968953BE32}"/>
            </c:ext>
          </c:extLst>
        </c:ser>
        <c:ser>
          <c:idx val="3"/>
          <c:order val="3"/>
          <c:tx>
            <c:strRef>
              <c:f>Sheet1!$E$1</c:f>
              <c:strCache>
                <c:ptCount val="1"/>
                <c:pt idx="0">
                  <c:v>Fn @ α=0.6</c:v>
                </c:pt>
              </c:strCache>
            </c:strRef>
          </c:tx>
          <c:spPr>
            <a:ln>
              <a:prstDash val="sysDash"/>
            </a:ln>
          </c:spPr>
          <c:marker>
            <c:spPr>
              <a:ln>
                <a:prstDash val="sysDash"/>
              </a:ln>
            </c:spPr>
          </c:marker>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Sheet1!$E$2:$E$14</c:f>
              <c:numCache>
                <c:formatCode>0.0</c:formatCode>
                <c:ptCount val="13"/>
                <c:pt idx="0" formatCode="General">
                  <c:v>71</c:v>
                </c:pt>
                <c:pt idx="1">
                  <c:v>71</c:v>
                </c:pt>
                <c:pt idx="2">
                  <c:v>70.400000000000006</c:v>
                </c:pt>
                <c:pt idx="3">
                  <c:v>69.56</c:v>
                </c:pt>
                <c:pt idx="4">
                  <c:v>68.623999999999995</c:v>
                </c:pt>
                <c:pt idx="5">
                  <c:v>65.849599999999995</c:v>
                </c:pt>
                <c:pt idx="6">
                  <c:v>65.339839999999995</c:v>
                </c:pt>
                <c:pt idx="7">
                  <c:v>69.335936000000004</c:v>
                </c:pt>
                <c:pt idx="8">
                  <c:v>74.534374400000004</c:v>
                </c:pt>
                <c:pt idx="9">
                  <c:v>74.813749760000007</c:v>
                </c:pt>
                <c:pt idx="10">
                  <c:v>74.925499904000006</c:v>
                </c:pt>
                <c:pt idx="11">
                  <c:v>74.970199961600002</c:v>
                </c:pt>
                <c:pt idx="12">
                  <c:v>71.988079984639995</c:v>
                </c:pt>
              </c:numCache>
            </c:numRef>
          </c:val>
          <c:smooth val="0"/>
          <c:extLst xmlns:c16r2="http://schemas.microsoft.com/office/drawing/2015/06/chart">
            <c:ext xmlns:c16="http://schemas.microsoft.com/office/drawing/2014/chart" uri="{C3380CC4-5D6E-409C-BE32-E72D297353CC}">
              <c16:uniqueId val="{00000003-2F7D-42BF-A8FE-05968953BE32}"/>
            </c:ext>
          </c:extLst>
        </c:ser>
        <c:ser>
          <c:idx val="4"/>
          <c:order val="4"/>
          <c:tx>
            <c:strRef>
              <c:f>Sheet1!$F$1</c:f>
              <c:strCache>
                <c:ptCount val="1"/>
                <c:pt idx="0">
                  <c:v>Fn @ α=0.5</c:v>
                </c:pt>
              </c:strCache>
            </c:strRef>
          </c:tx>
          <c:spPr>
            <a:ln>
              <a:solidFill>
                <a:srgbClr val="00B050"/>
              </a:solidFill>
            </a:ln>
          </c:spPr>
          <c:marker>
            <c:spPr>
              <a:ln>
                <a:solidFill>
                  <a:srgbClr val="00B050"/>
                </a:solidFill>
              </a:ln>
            </c:spPr>
          </c:marker>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Sheet1!$F$2:$F$14</c:f>
              <c:numCache>
                <c:formatCode>0.0</c:formatCode>
                <c:ptCount val="13"/>
                <c:pt idx="0" formatCode="General">
                  <c:v>71</c:v>
                </c:pt>
                <c:pt idx="1">
                  <c:v>71</c:v>
                </c:pt>
                <c:pt idx="2">
                  <c:v>70.5</c:v>
                </c:pt>
                <c:pt idx="3">
                  <c:v>69.75</c:v>
                </c:pt>
                <c:pt idx="4">
                  <c:v>68.875</c:v>
                </c:pt>
                <c:pt idx="5">
                  <c:v>66.4375</c:v>
                </c:pt>
                <c:pt idx="6">
                  <c:v>65.71875</c:v>
                </c:pt>
                <c:pt idx="7">
                  <c:v>68.859375</c:v>
                </c:pt>
                <c:pt idx="8">
                  <c:v>73.4296875</c:v>
                </c:pt>
                <c:pt idx="9">
                  <c:v>74.21484375</c:v>
                </c:pt>
                <c:pt idx="10">
                  <c:v>74.607421875</c:v>
                </c:pt>
                <c:pt idx="11">
                  <c:v>74.8037109375</c:v>
                </c:pt>
                <c:pt idx="12">
                  <c:v>72.40185546875</c:v>
                </c:pt>
              </c:numCache>
            </c:numRef>
          </c:val>
          <c:smooth val="0"/>
          <c:extLst xmlns:c16r2="http://schemas.microsoft.com/office/drawing/2015/06/chart">
            <c:ext xmlns:c16="http://schemas.microsoft.com/office/drawing/2014/chart" uri="{C3380CC4-5D6E-409C-BE32-E72D297353CC}">
              <c16:uniqueId val="{00000004-2F7D-42BF-A8FE-05968953BE32}"/>
            </c:ext>
          </c:extLst>
        </c:ser>
        <c:ser>
          <c:idx val="5"/>
          <c:order val="5"/>
          <c:tx>
            <c:strRef>
              <c:f>Sheet1!$G$1</c:f>
              <c:strCache>
                <c:ptCount val="1"/>
                <c:pt idx="0">
                  <c:v>Fn @ α=0.4</c:v>
                </c:pt>
              </c:strCache>
            </c:strRef>
          </c:tx>
          <c:spPr>
            <a:ln>
              <a:prstDash val="sysDash"/>
            </a:ln>
          </c:spPr>
          <c:marker>
            <c:symbol val="circle"/>
            <c:size val="5"/>
            <c:spPr>
              <a:ln>
                <a:prstDash val="sysDash"/>
              </a:ln>
            </c:spPr>
          </c:marker>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Sheet1!$G$2:$G$14</c:f>
              <c:numCache>
                <c:formatCode>0.0</c:formatCode>
                <c:ptCount val="13"/>
                <c:pt idx="0" formatCode="General">
                  <c:v>71</c:v>
                </c:pt>
                <c:pt idx="1">
                  <c:v>71</c:v>
                </c:pt>
                <c:pt idx="2">
                  <c:v>70.599999999999994</c:v>
                </c:pt>
                <c:pt idx="3">
                  <c:v>69.959999999999994</c:v>
                </c:pt>
                <c:pt idx="4">
                  <c:v>69.175999999999988</c:v>
                </c:pt>
                <c:pt idx="5">
                  <c:v>67.105599999999995</c:v>
                </c:pt>
                <c:pt idx="6">
                  <c:v>66.263360000000006</c:v>
                </c:pt>
                <c:pt idx="7">
                  <c:v>68.558016000000009</c:v>
                </c:pt>
                <c:pt idx="8">
                  <c:v>72.3348096</c:v>
                </c:pt>
                <c:pt idx="9">
                  <c:v>73.400885759999994</c:v>
                </c:pt>
                <c:pt idx="10">
                  <c:v>74.040531455999997</c:v>
                </c:pt>
                <c:pt idx="11">
                  <c:v>74.424318873599987</c:v>
                </c:pt>
                <c:pt idx="12">
                  <c:v>72.654591324159981</c:v>
                </c:pt>
              </c:numCache>
            </c:numRef>
          </c:val>
          <c:smooth val="0"/>
          <c:extLst xmlns:c16r2="http://schemas.microsoft.com/office/drawing/2015/06/chart">
            <c:ext xmlns:c16="http://schemas.microsoft.com/office/drawing/2014/chart" uri="{C3380CC4-5D6E-409C-BE32-E72D297353CC}">
              <c16:uniqueId val="{00000005-2F7D-42BF-A8FE-05968953BE32}"/>
            </c:ext>
          </c:extLst>
        </c:ser>
        <c:ser>
          <c:idx val="6"/>
          <c:order val="6"/>
          <c:tx>
            <c:strRef>
              <c:f>Sheet1!$H$1</c:f>
              <c:strCache>
                <c:ptCount val="1"/>
                <c:pt idx="0">
                  <c:v>Fn @ α=0.2</c:v>
                </c:pt>
              </c:strCache>
            </c:strRef>
          </c:tx>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Sheet1!$H$2:$H$14</c:f>
              <c:numCache>
                <c:formatCode>0.0</c:formatCode>
                <c:ptCount val="13"/>
                <c:pt idx="0" formatCode="General">
                  <c:v>71</c:v>
                </c:pt>
                <c:pt idx="1">
                  <c:v>71</c:v>
                </c:pt>
                <c:pt idx="2">
                  <c:v>70.800000000000011</c:v>
                </c:pt>
                <c:pt idx="3">
                  <c:v>70.440000000000012</c:v>
                </c:pt>
                <c:pt idx="4">
                  <c:v>69.952000000000012</c:v>
                </c:pt>
                <c:pt idx="5">
                  <c:v>68.761600000000016</c:v>
                </c:pt>
                <c:pt idx="6">
                  <c:v>68.009280000000018</c:v>
                </c:pt>
                <c:pt idx="7">
                  <c:v>68.807424000000026</c:v>
                </c:pt>
                <c:pt idx="8">
                  <c:v>70.645939200000015</c:v>
                </c:pt>
                <c:pt idx="9">
                  <c:v>71.516751360000015</c:v>
                </c:pt>
                <c:pt idx="10">
                  <c:v>72.213401088000012</c:v>
                </c:pt>
                <c:pt idx="11">
                  <c:v>72.770720870400012</c:v>
                </c:pt>
                <c:pt idx="12">
                  <c:v>72.216576696320004</c:v>
                </c:pt>
              </c:numCache>
            </c:numRef>
          </c:val>
          <c:smooth val="0"/>
          <c:extLst xmlns:c16r2="http://schemas.microsoft.com/office/drawing/2015/06/chart">
            <c:ext xmlns:c16="http://schemas.microsoft.com/office/drawing/2014/chart" uri="{C3380CC4-5D6E-409C-BE32-E72D297353CC}">
              <c16:uniqueId val="{00000006-2F7D-42BF-A8FE-05968953BE32}"/>
            </c:ext>
          </c:extLst>
        </c:ser>
        <c:ser>
          <c:idx val="7"/>
          <c:order val="7"/>
          <c:tx>
            <c:strRef>
              <c:f>Sheet1!$I$1</c:f>
              <c:strCache>
                <c:ptCount val="1"/>
                <c:pt idx="0">
                  <c:v>Fn @ α=0.1</c:v>
                </c:pt>
              </c:strCache>
            </c:strRef>
          </c:tx>
          <c:spPr>
            <a:ln w="19050">
              <a:solidFill>
                <a:schemeClr val="tx1"/>
              </a:solidFill>
            </a:ln>
          </c:spPr>
          <c:marker>
            <c:symbol val="plus"/>
            <c:size val="5"/>
            <c:spPr>
              <a:ln w="19050">
                <a:solidFill>
                  <a:schemeClr val="tx1"/>
                </a:solidFill>
              </a:ln>
            </c:spPr>
          </c:marker>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Sheet1!$I$2:$I$14</c:f>
              <c:numCache>
                <c:formatCode>0.0</c:formatCode>
                <c:ptCount val="13"/>
                <c:pt idx="0" formatCode="General">
                  <c:v>71</c:v>
                </c:pt>
                <c:pt idx="1">
                  <c:v>71</c:v>
                </c:pt>
                <c:pt idx="2">
                  <c:v>70.900000000000006</c:v>
                </c:pt>
                <c:pt idx="3">
                  <c:v>70.710000000000008</c:v>
                </c:pt>
                <c:pt idx="4">
                  <c:v>70.439000000000007</c:v>
                </c:pt>
                <c:pt idx="5">
                  <c:v>69.795100000000005</c:v>
                </c:pt>
                <c:pt idx="6">
                  <c:v>69.315590000000014</c:v>
                </c:pt>
                <c:pt idx="7">
                  <c:v>69.58403100000001</c:v>
                </c:pt>
                <c:pt idx="8">
                  <c:v>70.425627900000009</c:v>
                </c:pt>
                <c:pt idx="9">
                  <c:v>70.883065110000018</c:v>
                </c:pt>
                <c:pt idx="10">
                  <c:v>71.294758599000019</c:v>
                </c:pt>
                <c:pt idx="11">
                  <c:v>71.665282739100022</c:v>
                </c:pt>
                <c:pt idx="12">
                  <c:v>71.498754465190018</c:v>
                </c:pt>
              </c:numCache>
            </c:numRef>
          </c:val>
          <c:smooth val="0"/>
          <c:extLst xmlns:c16r2="http://schemas.microsoft.com/office/drawing/2015/06/chart">
            <c:ext xmlns:c16="http://schemas.microsoft.com/office/drawing/2014/chart" uri="{C3380CC4-5D6E-409C-BE32-E72D297353CC}">
              <c16:uniqueId val="{00000007-2F7D-42BF-A8FE-05968953BE32}"/>
            </c:ext>
          </c:extLst>
        </c:ser>
        <c:ser>
          <c:idx val="8"/>
          <c:order val="8"/>
          <c:tx>
            <c:strRef>
              <c:f>Sheet1!$J$1</c:f>
              <c:strCache>
                <c:ptCount val="1"/>
                <c:pt idx="0">
                  <c:v>Fn @ α=0.0</c:v>
                </c:pt>
              </c:strCache>
            </c:strRef>
          </c:tx>
          <c:spPr>
            <a:ln w="19050">
              <a:solidFill>
                <a:srgbClr val="FF00FF"/>
              </a:solidFill>
            </a:ln>
          </c:spPr>
          <c:marker>
            <c:symbol val="plus"/>
            <c:size val="5"/>
            <c:spPr>
              <a:ln w="19050">
                <a:solidFill>
                  <a:srgbClr val="FF00FF"/>
                </a:solidFill>
              </a:ln>
            </c:spPr>
          </c:marker>
          <c:cat>
            <c:strRef>
              <c:f>Sheet1!$A$2:$A$14</c:f>
              <c:strCache>
                <c:ptCount val="13"/>
                <c:pt idx="0">
                  <c:v>T1</c:v>
                </c:pt>
                <c:pt idx="1">
                  <c:v>T2</c:v>
                </c:pt>
                <c:pt idx="2">
                  <c:v>T3</c:v>
                </c:pt>
                <c:pt idx="3">
                  <c:v>T4</c:v>
                </c:pt>
                <c:pt idx="4">
                  <c:v>T5</c:v>
                </c:pt>
                <c:pt idx="5">
                  <c:v>T6</c:v>
                </c:pt>
                <c:pt idx="6">
                  <c:v>T7</c:v>
                </c:pt>
                <c:pt idx="7">
                  <c:v>T8</c:v>
                </c:pt>
                <c:pt idx="8">
                  <c:v>T9</c:v>
                </c:pt>
                <c:pt idx="9">
                  <c:v>T10</c:v>
                </c:pt>
                <c:pt idx="10">
                  <c:v>T11</c:v>
                </c:pt>
                <c:pt idx="11">
                  <c:v>T12</c:v>
                </c:pt>
                <c:pt idx="12">
                  <c:v>T13</c:v>
                </c:pt>
              </c:strCache>
            </c:strRef>
          </c:cat>
          <c:val>
            <c:numRef>
              <c:f>Sheet1!$J$2:$J$14</c:f>
              <c:numCache>
                <c:formatCode>0.0</c:formatCode>
                <c:ptCount val="13"/>
                <c:pt idx="0" formatCode="General">
                  <c:v>71</c:v>
                </c:pt>
                <c:pt idx="1">
                  <c:v>71</c:v>
                </c:pt>
                <c:pt idx="2">
                  <c:v>71</c:v>
                </c:pt>
                <c:pt idx="3">
                  <c:v>71</c:v>
                </c:pt>
                <c:pt idx="4">
                  <c:v>71</c:v>
                </c:pt>
                <c:pt idx="5">
                  <c:v>71</c:v>
                </c:pt>
                <c:pt idx="6">
                  <c:v>71</c:v>
                </c:pt>
                <c:pt idx="7">
                  <c:v>71</c:v>
                </c:pt>
                <c:pt idx="8">
                  <c:v>71</c:v>
                </c:pt>
                <c:pt idx="9">
                  <c:v>71</c:v>
                </c:pt>
                <c:pt idx="10">
                  <c:v>71</c:v>
                </c:pt>
                <c:pt idx="11">
                  <c:v>71</c:v>
                </c:pt>
                <c:pt idx="12">
                  <c:v>71</c:v>
                </c:pt>
              </c:numCache>
            </c:numRef>
          </c:val>
          <c:smooth val="0"/>
          <c:extLst xmlns:c16r2="http://schemas.microsoft.com/office/drawing/2015/06/chart">
            <c:ext xmlns:c16="http://schemas.microsoft.com/office/drawing/2014/chart" uri="{C3380CC4-5D6E-409C-BE32-E72D297353CC}">
              <c16:uniqueId val="{00000008-2F7D-42BF-A8FE-05968953BE32}"/>
            </c:ext>
          </c:extLst>
        </c:ser>
        <c:dLbls>
          <c:showLegendKey val="0"/>
          <c:showVal val="0"/>
          <c:showCatName val="0"/>
          <c:showSerName val="0"/>
          <c:showPercent val="0"/>
          <c:showBubbleSize val="0"/>
        </c:dLbls>
        <c:marker val="1"/>
        <c:smooth val="0"/>
        <c:axId val="107201280"/>
        <c:axId val="107203200"/>
      </c:lineChart>
      <c:catAx>
        <c:axId val="107201280"/>
        <c:scaling>
          <c:orientation val="minMax"/>
        </c:scaling>
        <c:delete val="0"/>
        <c:axPos val="b"/>
        <c:numFmt formatCode="General" sourceLinked="0"/>
        <c:majorTickMark val="out"/>
        <c:minorTickMark val="none"/>
        <c:tickLblPos val="nextTo"/>
        <c:spPr>
          <a:ln>
            <a:solidFill>
              <a:schemeClr val="tx1"/>
            </a:solidFill>
          </a:ln>
        </c:spPr>
        <c:txPr>
          <a:bodyPr/>
          <a:lstStyle/>
          <a:p>
            <a:pPr>
              <a:defRPr sz="1600" b="1"/>
            </a:pPr>
            <a:endParaRPr lang="en-US"/>
          </a:p>
        </c:txPr>
        <c:crossAx val="107203200"/>
        <c:crosses val="autoZero"/>
        <c:auto val="1"/>
        <c:lblAlgn val="ctr"/>
        <c:lblOffset val="100"/>
        <c:noMultiLvlLbl val="0"/>
      </c:catAx>
      <c:valAx>
        <c:axId val="107203200"/>
        <c:scaling>
          <c:orientation val="minMax"/>
          <c:max val="80"/>
          <c:min val="60"/>
        </c:scaling>
        <c:delete val="0"/>
        <c:axPos val="l"/>
        <c:numFmt formatCode="General" sourceLinked="1"/>
        <c:majorTickMark val="out"/>
        <c:minorTickMark val="none"/>
        <c:tickLblPos val="nextTo"/>
        <c:spPr>
          <a:ln>
            <a:solidFill>
              <a:schemeClr val="tx1"/>
            </a:solidFill>
          </a:ln>
        </c:spPr>
        <c:txPr>
          <a:bodyPr/>
          <a:lstStyle/>
          <a:p>
            <a:pPr>
              <a:defRPr sz="1600" b="1"/>
            </a:pPr>
            <a:endParaRPr lang="en-US"/>
          </a:p>
        </c:txPr>
        <c:crossAx val="107201280"/>
        <c:crosses val="autoZero"/>
        <c:crossBetween val="midCat"/>
      </c:valAx>
    </c:plotArea>
    <c:legend>
      <c:legendPos val="r"/>
      <c:layout>
        <c:manualLayout>
          <c:xMode val="edge"/>
          <c:yMode val="edge"/>
          <c:x val="0.54168691581237827"/>
          <c:y val="0.74588059403966911"/>
          <c:w val="0.43008394646985409"/>
          <c:h val="0.12331771819661783"/>
        </c:manualLayout>
      </c:layout>
      <c:overlay val="1"/>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Series 1</c:v>
                </c:pt>
              </c:strCache>
            </c:strRef>
          </c:tx>
          <c:spPr>
            <a:ln w="28575">
              <a:noFill/>
            </a:ln>
          </c:spPr>
          <c:marker>
            <c:spPr>
              <a:ln>
                <a:solidFill>
                  <a:srgbClr val="0000FF"/>
                </a:solidFill>
              </a:ln>
            </c:spPr>
          </c:marker>
          <c:trendline>
            <c:spPr>
              <a:ln>
                <a:solidFill>
                  <a:srgbClr val="0000FF"/>
                </a:solidFill>
              </a:ln>
            </c:spPr>
            <c:trendlineType val="linear"/>
            <c:dispRSqr val="0"/>
            <c:dispEq val="1"/>
            <c:trendlineLbl>
              <c:layout>
                <c:manualLayout>
                  <c:x val="-4.4452450029550866E-2"/>
                  <c:y val="-8.2740290375095515E-3"/>
                </c:manualLayout>
              </c:layout>
              <c:tx>
                <c:rich>
                  <a:bodyPr/>
                  <a:lstStyle/>
                  <a:p>
                    <a:pPr>
                      <a:defRPr/>
                    </a:pPr>
                    <a:r>
                      <a:rPr lang="en-US" baseline="0" dirty="0"/>
                      <a:t>y = </a:t>
                    </a:r>
                    <a:r>
                      <a:rPr lang="en-US" baseline="0" dirty="0" smtClean="0"/>
                      <a:t>3 + 2x</a:t>
                    </a:r>
                    <a:endParaRPr lang="en-US" dirty="0"/>
                  </a:p>
                </c:rich>
              </c:tx>
              <c:numFmt formatCode="General" sourceLinked="0"/>
            </c:trendlineLbl>
          </c:trendline>
          <c:xVal>
            <c:numRef>
              <c:f>Sheet1!$A$2:$A$9</c:f>
              <c:numCache>
                <c:formatCode>General</c:formatCode>
                <c:ptCount val="8"/>
                <c:pt idx="0">
                  <c:v>-2</c:v>
                </c:pt>
                <c:pt idx="1">
                  <c:v>-1</c:v>
                </c:pt>
                <c:pt idx="2">
                  <c:v>0</c:v>
                </c:pt>
                <c:pt idx="3">
                  <c:v>1</c:v>
                </c:pt>
                <c:pt idx="4">
                  <c:v>2</c:v>
                </c:pt>
                <c:pt idx="5">
                  <c:v>3</c:v>
                </c:pt>
                <c:pt idx="6">
                  <c:v>4</c:v>
                </c:pt>
                <c:pt idx="7">
                  <c:v>5</c:v>
                </c:pt>
              </c:numCache>
            </c:numRef>
          </c:xVal>
          <c:yVal>
            <c:numRef>
              <c:f>Sheet1!$B$2:$B$9</c:f>
              <c:numCache>
                <c:formatCode>General</c:formatCode>
                <c:ptCount val="8"/>
                <c:pt idx="0">
                  <c:v>-1</c:v>
                </c:pt>
                <c:pt idx="1">
                  <c:v>1</c:v>
                </c:pt>
                <c:pt idx="2">
                  <c:v>3</c:v>
                </c:pt>
                <c:pt idx="3">
                  <c:v>5</c:v>
                </c:pt>
                <c:pt idx="4">
                  <c:v>7</c:v>
                </c:pt>
                <c:pt idx="5">
                  <c:v>9</c:v>
                </c:pt>
                <c:pt idx="6">
                  <c:v>11</c:v>
                </c:pt>
                <c:pt idx="7">
                  <c:v>13</c:v>
                </c:pt>
              </c:numCache>
            </c:numRef>
          </c:yVal>
          <c:smooth val="0"/>
          <c:extLst xmlns:c16r2="http://schemas.microsoft.com/office/drawing/2015/06/chart">
            <c:ext xmlns:c16="http://schemas.microsoft.com/office/drawing/2014/chart" uri="{C3380CC4-5D6E-409C-BE32-E72D297353CC}">
              <c16:uniqueId val="{00000000-5177-4541-BDB0-5D65FF62DACE}"/>
            </c:ext>
          </c:extLst>
        </c:ser>
        <c:dLbls>
          <c:showLegendKey val="0"/>
          <c:showVal val="0"/>
          <c:showCatName val="0"/>
          <c:showSerName val="0"/>
          <c:showPercent val="0"/>
          <c:showBubbleSize val="0"/>
        </c:dLbls>
        <c:axId val="93850624"/>
        <c:axId val="93852416"/>
      </c:scatterChart>
      <c:valAx>
        <c:axId val="93850624"/>
        <c:scaling>
          <c:orientation val="minMax"/>
          <c:max val="5"/>
          <c:min val="-2"/>
        </c:scaling>
        <c:delete val="0"/>
        <c:axPos val="b"/>
        <c:majorGridlines>
          <c:spPr>
            <a:ln>
              <a:solidFill>
                <a:schemeClr val="accent1">
                  <a:lumMod val="20000"/>
                  <a:lumOff val="80000"/>
                </a:schemeClr>
              </a:solidFill>
            </a:ln>
          </c:spPr>
        </c:majorGridlines>
        <c:numFmt formatCode="General" sourceLinked="1"/>
        <c:majorTickMark val="out"/>
        <c:minorTickMark val="none"/>
        <c:tickLblPos val="nextTo"/>
        <c:txPr>
          <a:bodyPr/>
          <a:lstStyle/>
          <a:p>
            <a:pPr>
              <a:defRPr sz="1200"/>
            </a:pPr>
            <a:endParaRPr lang="en-US"/>
          </a:p>
        </c:txPr>
        <c:crossAx val="93852416"/>
        <c:crosses val="autoZero"/>
        <c:crossBetween val="midCat"/>
        <c:majorUnit val="1"/>
      </c:valAx>
      <c:valAx>
        <c:axId val="93852416"/>
        <c:scaling>
          <c:orientation val="minMax"/>
        </c:scaling>
        <c:delete val="0"/>
        <c:axPos val="l"/>
        <c:majorGridlines>
          <c:spPr>
            <a:ln>
              <a:solidFill>
                <a:schemeClr val="accent1">
                  <a:lumMod val="20000"/>
                  <a:lumOff val="80000"/>
                </a:schemeClr>
              </a:solidFill>
            </a:ln>
          </c:spPr>
        </c:majorGridlines>
        <c:numFmt formatCode="General" sourceLinked="1"/>
        <c:majorTickMark val="out"/>
        <c:minorTickMark val="none"/>
        <c:tickLblPos val="nextTo"/>
        <c:txPr>
          <a:bodyPr/>
          <a:lstStyle/>
          <a:p>
            <a:pPr>
              <a:defRPr sz="1200"/>
            </a:pPr>
            <a:endParaRPr lang="en-US"/>
          </a:p>
        </c:txPr>
        <c:crossAx val="93850624"/>
        <c:crosses val="autoZero"/>
        <c:crossBetween val="midCat"/>
        <c:majorUnit val="1"/>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Sheet2!$B$1</c:f>
              <c:strCache>
                <c:ptCount val="1"/>
                <c:pt idx="0">
                  <c:v>Cement Bags (x10)</c:v>
                </c:pt>
              </c:strCache>
            </c:strRef>
          </c:tx>
          <c:spPr>
            <a:ln w="28575">
              <a:noFill/>
            </a:ln>
          </c:spPr>
          <c:marker>
            <c:symbol val="diamond"/>
            <c:size val="9"/>
            <c:spPr>
              <a:solidFill>
                <a:srgbClr val="0000FF"/>
              </a:solidFill>
            </c:spPr>
          </c:marker>
          <c:trendline>
            <c:trendlineType val="linear"/>
            <c:dispRSqr val="0"/>
            <c:dispEq val="0"/>
          </c:trendline>
          <c:xVal>
            <c:numRef>
              <c:f>Sheet2!$A$2:$A$7</c:f>
              <c:numCache>
                <c:formatCode>General</c:formatCode>
                <c:ptCount val="6"/>
                <c:pt idx="0">
                  <c:v>10</c:v>
                </c:pt>
                <c:pt idx="1">
                  <c:v>12</c:v>
                </c:pt>
                <c:pt idx="2">
                  <c:v>6</c:v>
                </c:pt>
                <c:pt idx="3">
                  <c:v>15</c:v>
                </c:pt>
                <c:pt idx="4">
                  <c:v>8</c:v>
                </c:pt>
                <c:pt idx="5">
                  <c:v>5</c:v>
                </c:pt>
              </c:numCache>
            </c:numRef>
          </c:xVal>
          <c:yVal>
            <c:numRef>
              <c:f>Sheet2!$B$2:$B$7</c:f>
              <c:numCache>
                <c:formatCode>General</c:formatCode>
                <c:ptCount val="6"/>
                <c:pt idx="0">
                  <c:v>30</c:v>
                </c:pt>
                <c:pt idx="1">
                  <c:v>32</c:v>
                </c:pt>
                <c:pt idx="2">
                  <c:v>25</c:v>
                </c:pt>
                <c:pt idx="3">
                  <c:v>46</c:v>
                </c:pt>
                <c:pt idx="4">
                  <c:v>29</c:v>
                </c:pt>
                <c:pt idx="5">
                  <c:v>19</c:v>
                </c:pt>
              </c:numCache>
            </c:numRef>
          </c:yVal>
          <c:smooth val="0"/>
          <c:extLst xmlns:c16r2="http://schemas.microsoft.com/office/drawing/2015/06/chart">
            <c:ext xmlns:c16="http://schemas.microsoft.com/office/drawing/2014/chart" uri="{C3380CC4-5D6E-409C-BE32-E72D297353CC}">
              <c16:uniqueId val="{00000000-4A95-41C8-A0F5-B7EF2DB45056}"/>
            </c:ext>
          </c:extLst>
        </c:ser>
        <c:dLbls>
          <c:showLegendKey val="0"/>
          <c:showVal val="0"/>
          <c:showCatName val="0"/>
          <c:showSerName val="0"/>
          <c:showPercent val="0"/>
          <c:showBubbleSize val="0"/>
        </c:dLbls>
        <c:axId val="106900864"/>
        <c:axId val="106903040"/>
      </c:scatterChart>
      <c:valAx>
        <c:axId val="106900864"/>
        <c:scaling>
          <c:orientation val="minMax"/>
          <c:max val="20"/>
        </c:scaling>
        <c:delete val="0"/>
        <c:axPos val="b"/>
        <c:majorGridlines>
          <c:spPr>
            <a:ln>
              <a:solidFill>
                <a:schemeClr val="bg1">
                  <a:lumMod val="85000"/>
                </a:schemeClr>
              </a:solidFill>
            </a:ln>
          </c:spPr>
        </c:majorGridlines>
        <c:title>
          <c:tx>
            <c:rich>
              <a:bodyPr/>
              <a:lstStyle/>
              <a:p>
                <a:pPr>
                  <a:defRPr sz="1400"/>
                </a:pPr>
                <a:r>
                  <a:rPr lang="en-US" sz="1400" dirty="0" smtClean="0"/>
                  <a:t>Covered Area </a:t>
                </a:r>
                <a:r>
                  <a:rPr lang="en-US" sz="1400" i="1" dirty="0" smtClean="0"/>
                  <a:t>(</a:t>
                </a:r>
                <a:r>
                  <a:rPr lang="en-US" sz="1400" i="1" dirty="0" err="1" smtClean="0"/>
                  <a:t>sq</a:t>
                </a:r>
                <a:r>
                  <a:rPr lang="en-US" sz="1400" i="1" dirty="0" smtClean="0"/>
                  <a:t> meter </a:t>
                </a:r>
                <a:r>
                  <a:rPr lang="en-US" sz="1400" b="1" i="1" u="none" strike="noStrike" baseline="0" dirty="0" smtClean="0">
                    <a:effectLst/>
                  </a:rPr>
                  <a:t>x 1,000 </a:t>
                </a:r>
                <a:r>
                  <a:rPr lang="en-US" sz="1400" i="1" dirty="0" smtClean="0"/>
                  <a:t>)</a:t>
                </a:r>
                <a:endParaRPr lang="en-US" sz="1400" i="1" dirty="0"/>
              </a:p>
            </c:rich>
          </c:tx>
          <c:layout>
            <c:manualLayout>
              <c:xMode val="edge"/>
              <c:yMode val="edge"/>
              <c:x val="0.36964521376390164"/>
              <c:y val="0.87905701754385968"/>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06903040"/>
        <c:crosses val="autoZero"/>
        <c:crossBetween val="midCat"/>
        <c:majorUnit val="1"/>
      </c:valAx>
      <c:valAx>
        <c:axId val="106903040"/>
        <c:scaling>
          <c:orientation val="minMax"/>
        </c:scaling>
        <c:delete val="0"/>
        <c:axPos val="l"/>
        <c:majorGridlines>
          <c:spPr>
            <a:ln>
              <a:solidFill>
                <a:schemeClr val="bg1">
                  <a:lumMod val="85000"/>
                </a:schemeClr>
              </a:solidFill>
            </a:ln>
          </c:spPr>
        </c:majorGridlines>
        <c:title>
          <c:tx>
            <c:rich>
              <a:bodyPr rot="-5400000" vert="horz"/>
              <a:lstStyle/>
              <a:p>
                <a:pPr>
                  <a:defRPr sz="1400"/>
                </a:pPr>
                <a:r>
                  <a:rPr lang="en-US" sz="1400" dirty="0" smtClean="0"/>
                  <a:t>Cement (</a:t>
                </a:r>
                <a:r>
                  <a:rPr lang="en-US" sz="1400" dirty="0" err="1" smtClean="0"/>
                  <a:t>Tonnes</a:t>
                </a:r>
                <a:r>
                  <a:rPr lang="en-US" sz="1400" dirty="0" smtClean="0"/>
                  <a:t>)</a:t>
                </a:r>
                <a:r>
                  <a:rPr lang="en-US" sz="1400" baseline="0" dirty="0" smtClean="0"/>
                  <a:t> </a:t>
                </a:r>
                <a:endParaRPr lang="en-US" sz="1400" dirty="0"/>
              </a:p>
            </c:rich>
          </c:tx>
          <c:layout>
            <c:manualLayout>
              <c:xMode val="edge"/>
              <c:yMode val="edge"/>
              <c:x val="1.4617674610597001E-2"/>
              <c:y val="0.18149692637104575"/>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0690086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Sheet2!$B$1</c:f>
              <c:strCache>
                <c:ptCount val="1"/>
                <c:pt idx="0">
                  <c:v>Cement Bags (x10)</c:v>
                </c:pt>
              </c:strCache>
            </c:strRef>
          </c:tx>
          <c:spPr>
            <a:ln w="28575">
              <a:noFill/>
            </a:ln>
          </c:spPr>
          <c:marker>
            <c:symbol val="diamond"/>
            <c:size val="9"/>
            <c:spPr>
              <a:solidFill>
                <a:srgbClr val="0000FF"/>
              </a:solidFill>
            </c:spPr>
          </c:marker>
          <c:trendline>
            <c:trendlineType val="linear"/>
            <c:dispRSqr val="1"/>
            <c:dispEq val="1"/>
            <c:trendlineLbl>
              <c:layout>
                <c:manualLayout>
                  <c:x val="-7.2677850051352272E-2"/>
                  <c:y val="-5.1625656167979001E-3"/>
                </c:manualLayout>
              </c:layout>
              <c:numFmt formatCode="General" sourceLinked="0"/>
            </c:trendlineLbl>
          </c:trendline>
          <c:xVal>
            <c:numRef>
              <c:f>Sheet2!$A$2:$A$7</c:f>
              <c:numCache>
                <c:formatCode>General</c:formatCode>
                <c:ptCount val="6"/>
                <c:pt idx="0">
                  <c:v>10</c:v>
                </c:pt>
                <c:pt idx="1">
                  <c:v>12</c:v>
                </c:pt>
                <c:pt idx="2">
                  <c:v>6</c:v>
                </c:pt>
                <c:pt idx="3">
                  <c:v>15</c:v>
                </c:pt>
                <c:pt idx="4">
                  <c:v>8</c:v>
                </c:pt>
                <c:pt idx="5">
                  <c:v>5</c:v>
                </c:pt>
              </c:numCache>
            </c:numRef>
          </c:xVal>
          <c:yVal>
            <c:numRef>
              <c:f>Sheet2!$B$2:$B$7</c:f>
              <c:numCache>
                <c:formatCode>General</c:formatCode>
                <c:ptCount val="6"/>
                <c:pt idx="0">
                  <c:v>30</c:v>
                </c:pt>
                <c:pt idx="1">
                  <c:v>32</c:v>
                </c:pt>
                <c:pt idx="2">
                  <c:v>25</c:v>
                </c:pt>
                <c:pt idx="3">
                  <c:v>46</c:v>
                </c:pt>
                <c:pt idx="4">
                  <c:v>29</c:v>
                </c:pt>
                <c:pt idx="5">
                  <c:v>19</c:v>
                </c:pt>
              </c:numCache>
            </c:numRef>
          </c:yVal>
          <c:smooth val="0"/>
          <c:extLst xmlns:c16r2="http://schemas.microsoft.com/office/drawing/2015/06/chart">
            <c:ext xmlns:c16="http://schemas.microsoft.com/office/drawing/2014/chart" uri="{C3380CC4-5D6E-409C-BE32-E72D297353CC}">
              <c16:uniqueId val="{00000000-92C7-4B9A-9E39-3DCA4DAF2FC4}"/>
            </c:ext>
          </c:extLst>
        </c:ser>
        <c:dLbls>
          <c:showLegendKey val="0"/>
          <c:showVal val="0"/>
          <c:showCatName val="0"/>
          <c:showSerName val="0"/>
          <c:showPercent val="0"/>
          <c:showBubbleSize val="0"/>
        </c:dLbls>
        <c:axId val="113855872"/>
        <c:axId val="113882624"/>
      </c:scatterChart>
      <c:valAx>
        <c:axId val="113855872"/>
        <c:scaling>
          <c:orientation val="minMax"/>
          <c:max val="20"/>
        </c:scaling>
        <c:delete val="0"/>
        <c:axPos val="b"/>
        <c:majorGridlines>
          <c:spPr>
            <a:ln>
              <a:solidFill>
                <a:schemeClr val="bg1">
                  <a:lumMod val="85000"/>
                </a:schemeClr>
              </a:solidFill>
            </a:ln>
          </c:spPr>
        </c:majorGridlines>
        <c:title>
          <c:tx>
            <c:rich>
              <a:bodyPr/>
              <a:lstStyle/>
              <a:p>
                <a:pPr>
                  <a:defRPr/>
                </a:pPr>
                <a:r>
                  <a:rPr lang="en-US" dirty="0" smtClean="0"/>
                  <a:t>Covered Area </a:t>
                </a:r>
                <a:r>
                  <a:rPr lang="en-US" i="1" dirty="0" smtClean="0"/>
                  <a:t>(</a:t>
                </a:r>
                <a:r>
                  <a:rPr lang="en-US" i="1" dirty="0" err="1" smtClean="0"/>
                  <a:t>sq</a:t>
                </a:r>
                <a:r>
                  <a:rPr lang="en-US" i="1" dirty="0" smtClean="0"/>
                  <a:t> meter </a:t>
                </a:r>
                <a:r>
                  <a:rPr lang="en-US" sz="1800" b="1" i="1" u="none" strike="noStrike" baseline="0" dirty="0" smtClean="0">
                    <a:effectLst/>
                  </a:rPr>
                  <a:t>x 10 </a:t>
                </a:r>
                <a:r>
                  <a:rPr lang="en-US" i="1" dirty="0" smtClean="0"/>
                  <a:t>)</a:t>
                </a:r>
                <a:endParaRPr lang="en-US" i="1" dirty="0"/>
              </a:p>
            </c:rich>
          </c:tx>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13882624"/>
        <c:crosses val="autoZero"/>
        <c:crossBetween val="midCat"/>
        <c:majorUnit val="1"/>
      </c:valAx>
      <c:valAx>
        <c:axId val="113882624"/>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dirty="0" smtClean="0"/>
                  <a:t>Cement Bags (x10)</a:t>
                </a:r>
                <a:r>
                  <a:rPr lang="en-US" baseline="0" dirty="0" smtClean="0"/>
                  <a:t> </a:t>
                </a:r>
                <a:endParaRPr lang="en-US" dirty="0"/>
              </a:p>
            </c:rich>
          </c:tx>
          <c:layout>
            <c:manualLayout>
              <c:xMode val="edge"/>
              <c:yMode val="edge"/>
              <c:x val="2.8985507246376812E-3"/>
              <c:y val="0.34231572615923012"/>
            </c:manualLayout>
          </c:layout>
          <c:overlay val="0"/>
        </c:title>
        <c:numFmt formatCode="General" sourceLinked="1"/>
        <c:majorTickMark val="out"/>
        <c:minorTickMark val="none"/>
        <c:tickLblPos val="nextTo"/>
        <c:spPr>
          <a:ln>
            <a:solidFill>
              <a:schemeClr val="tx1"/>
            </a:solidFill>
          </a:ln>
        </c:spPr>
        <c:txPr>
          <a:bodyPr/>
          <a:lstStyle/>
          <a:p>
            <a:pPr>
              <a:defRPr b="1"/>
            </a:pPr>
            <a:endParaRPr lang="en-US"/>
          </a:p>
        </c:txPr>
        <c:crossAx val="11385587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Causal</a:t>
            </a:r>
            <a:endParaRPr lang="en-US" b="1" dirty="0"/>
          </a:p>
        </c:rich>
      </c:tx>
      <c:layout>
        <c:manualLayout>
          <c:xMode val="edge"/>
          <c:yMode val="edge"/>
          <c:x val="0.34742424242424241"/>
          <c:y val="8.2996549731835595E-2"/>
        </c:manualLayout>
      </c:layout>
      <c:overlay val="0"/>
      <c:spPr>
        <a:noFill/>
        <a:ln>
          <a:noFill/>
        </a:ln>
        <a:effectLst/>
      </c:spPr>
    </c:title>
    <c:autoTitleDeleted val="0"/>
    <c:plotArea>
      <c:layout>
        <c:manualLayout>
          <c:layoutTarget val="inner"/>
          <c:xMode val="edge"/>
          <c:yMode val="edge"/>
          <c:x val="0.1084803149606299"/>
          <c:y val="0.18498814016732984"/>
          <c:w val="0.83980744452397993"/>
          <c:h val="0.72557639380882577"/>
        </c:manualLayout>
      </c:layout>
      <c:scatterChart>
        <c:scatterStyle val="lineMarker"/>
        <c:varyColors val="0"/>
        <c:ser>
          <c:idx val="0"/>
          <c:order val="0"/>
          <c:tx>
            <c:strRef>
              <c:f>Sheet1!$B$1</c:f>
              <c:strCache>
                <c:ptCount val="1"/>
                <c:pt idx="0">
                  <c:v>Series 1</c:v>
                </c:pt>
              </c:strCache>
            </c:strRef>
          </c:tx>
          <c:spPr>
            <a:ln w="25400" cap="rnd">
              <a:noFill/>
              <a:round/>
            </a:ln>
            <a:effectLst/>
          </c:spPr>
          <c:marker>
            <c:symbol val="circle"/>
            <c:size val="7"/>
            <c:spPr>
              <a:solidFill>
                <a:schemeClr val="tx1"/>
              </a:solidFill>
              <a:ln w="9525">
                <a:solidFill>
                  <a:schemeClr val="accent1"/>
                </a:solidFill>
              </a:ln>
              <a:effectLst/>
            </c:spPr>
          </c:marker>
          <c:dLbls>
            <c:dLbl>
              <c:idx val="1"/>
              <c:layout>
                <c:manualLayout>
                  <c:x val="-5.3325936530660971E-2"/>
                  <c:y val="2.5257507637969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34C-4C76-9665-6CCB907E3C5E}"/>
                </c:ext>
              </c:extLst>
            </c:dLbl>
            <c:dLbl>
              <c:idx val="3"/>
              <c:layout>
                <c:manualLayout>
                  <c:x val="-5.0295633500357963E-2"/>
                  <c:y val="3.2802648522682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34C-4C76-9665-6CCB907E3C5E}"/>
                </c:ext>
              </c:extLst>
            </c:dLbl>
            <c:dLbl>
              <c:idx val="5"/>
              <c:layout>
                <c:manualLayout>
                  <c:x val="-4.7265330470054878E-2"/>
                  <c:y val="5.92106416191753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34C-4C76-9665-6CCB907E3C5E}"/>
                </c:ext>
              </c:extLst>
            </c:dLbl>
            <c:dLbl>
              <c:idx val="7"/>
              <c:layout>
                <c:manualLayout>
                  <c:x val="-7.7568360773085182E-2"/>
                  <c:y val="3.2802648522682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34C-4C76-9665-6CCB907E3C5E}"/>
                </c:ext>
              </c:extLst>
            </c:dLbl>
            <c:dLbl>
              <c:idx val="8"/>
              <c:layout>
                <c:manualLayout>
                  <c:x val="-5.9386542591267001E-2"/>
                  <c:y val="3.65752189650383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34C-4C76-9665-6CCB907E3C5E}"/>
                </c:ext>
              </c:extLst>
            </c:dLbl>
            <c:dLbl>
              <c:idx val="9"/>
              <c:layout>
                <c:manualLayout>
                  <c:x val="-1.3931997136721434E-2"/>
                  <c:y val="-1.24681967855917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C34C-4C76-9665-6CCB907E3C5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xVal>
            <c:numRef>
              <c:f>Sheet1!$A$2:$A$13</c:f>
              <c:numCache>
                <c:formatCode>General</c:formatCode>
                <c:ptCount val="12"/>
                <c:pt idx="0">
                  <c:v>13</c:v>
                </c:pt>
                <c:pt idx="1">
                  <c:v>14</c:v>
                </c:pt>
                <c:pt idx="2">
                  <c:v>15</c:v>
                </c:pt>
                <c:pt idx="3">
                  <c:v>16</c:v>
                </c:pt>
                <c:pt idx="4">
                  <c:v>17</c:v>
                </c:pt>
                <c:pt idx="5">
                  <c:v>18</c:v>
                </c:pt>
                <c:pt idx="6">
                  <c:v>19</c:v>
                </c:pt>
                <c:pt idx="7">
                  <c:v>20</c:v>
                </c:pt>
                <c:pt idx="8">
                  <c:v>21</c:v>
                </c:pt>
                <c:pt idx="9">
                  <c:v>22</c:v>
                </c:pt>
                <c:pt idx="10">
                  <c:v>23</c:v>
                </c:pt>
                <c:pt idx="11">
                  <c:v>24</c:v>
                </c:pt>
              </c:numCache>
            </c:numRef>
          </c:xVal>
          <c:yVal>
            <c:numRef>
              <c:f>Sheet1!$B$2:$B$13</c:f>
              <c:numCache>
                <c:formatCode>General</c:formatCode>
                <c:ptCount val="12"/>
                <c:pt idx="0">
                  <c:v>261</c:v>
                </c:pt>
                <c:pt idx="1">
                  <c:v>257</c:v>
                </c:pt>
                <c:pt idx="2">
                  <c:v>260</c:v>
                </c:pt>
                <c:pt idx="3">
                  <c:v>250</c:v>
                </c:pt>
                <c:pt idx="4">
                  <c:v>262</c:v>
                </c:pt>
                <c:pt idx="5">
                  <c:v>251</c:v>
                </c:pt>
                <c:pt idx="6">
                  <c:v>265</c:v>
                </c:pt>
                <c:pt idx="7">
                  <c:v>258</c:v>
                </c:pt>
                <c:pt idx="8">
                  <c:v>256</c:v>
                </c:pt>
                <c:pt idx="9">
                  <c:v>262</c:v>
                </c:pt>
              </c:numCache>
            </c:numRef>
          </c:yVal>
          <c:smooth val="0"/>
          <c:extLst xmlns:c16r2="http://schemas.microsoft.com/office/drawing/2015/06/chart">
            <c:ext xmlns:c16="http://schemas.microsoft.com/office/drawing/2014/chart" uri="{C3380CC4-5D6E-409C-BE32-E72D297353CC}">
              <c16:uniqueId val="{00000006-C34C-4C76-9665-6CCB907E3C5E}"/>
            </c:ext>
          </c:extLst>
        </c:ser>
        <c:dLbls>
          <c:dLblPos val="t"/>
          <c:showLegendKey val="0"/>
          <c:showVal val="1"/>
          <c:showCatName val="0"/>
          <c:showSerName val="0"/>
          <c:showPercent val="0"/>
          <c:showBubbleSize val="0"/>
        </c:dLbls>
        <c:axId val="25184896"/>
        <c:axId val="25187840"/>
      </c:scatterChart>
      <c:valAx>
        <c:axId val="25184896"/>
        <c:scaling>
          <c:orientation val="minMax"/>
          <c:min val="13"/>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5187840"/>
        <c:crosses val="autoZero"/>
        <c:crossBetween val="midCat"/>
        <c:majorUnit val="1"/>
      </c:valAx>
      <c:valAx>
        <c:axId val="25187840"/>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5184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Causal</a:t>
            </a:r>
            <a:endParaRPr lang="en-US" b="1" dirty="0"/>
          </a:p>
        </c:rich>
      </c:tx>
      <c:layout>
        <c:manualLayout>
          <c:xMode val="edge"/>
          <c:yMode val="edge"/>
          <c:x val="0.34742424242424241"/>
          <c:y val="8.2996549731835595E-2"/>
        </c:manualLayout>
      </c:layout>
      <c:overlay val="0"/>
      <c:spPr>
        <a:noFill/>
        <a:ln>
          <a:noFill/>
        </a:ln>
        <a:effectLst/>
      </c:spPr>
    </c:title>
    <c:autoTitleDeleted val="0"/>
    <c:plotArea>
      <c:layout>
        <c:manualLayout>
          <c:layoutTarget val="inner"/>
          <c:xMode val="edge"/>
          <c:yMode val="edge"/>
          <c:x val="0.1084803149606299"/>
          <c:y val="0.18498814016732984"/>
          <c:w val="0.83980744452397993"/>
          <c:h val="0.72557639380882577"/>
        </c:manualLayout>
      </c:layout>
      <c:scatterChart>
        <c:scatterStyle val="lineMarker"/>
        <c:varyColors val="0"/>
        <c:ser>
          <c:idx val="0"/>
          <c:order val="0"/>
          <c:tx>
            <c:strRef>
              <c:f>Sheet1!$B$1</c:f>
              <c:strCache>
                <c:ptCount val="1"/>
                <c:pt idx="0">
                  <c:v>Series 1</c:v>
                </c:pt>
              </c:strCache>
            </c:strRef>
          </c:tx>
          <c:spPr>
            <a:ln w="25400" cap="rnd">
              <a:noFill/>
              <a:round/>
            </a:ln>
            <a:effectLst/>
          </c:spPr>
          <c:marker>
            <c:symbol val="circle"/>
            <c:size val="7"/>
            <c:spPr>
              <a:solidFill>
                <a:schemeClr val="tx1"/>
              </a:solidFill>
              <a:ln w="9525">
                <a:solidFill>
                  <a:schemeClr val="accent1"/>
                </a:solidFill>
              </a:ln>
              <a:effectLst/>
            </c:spPr>
          </c:marker>
          <c:dLbls>
            <c:dLbl>
              <c:idx val="1"/>
              <c:layout>
                <c:manualLayout>
                  <c:x val="-5.3325936530660971E-2"/>
                  <c:y val="2.5257507637969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FD3-4EB5-BCF5-9502E64AD41A}"/>
                </c:ext>
              </c:extLst>
            </c:dLbl>
            <c:dLbl>
              <c:idx val="3"/>
              <c:layout>
                <c:manualLayout>
                  <c:x val="-5.0295633500357963E-2"/>
                  <c:y val="3.2802648522682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FD3-4EB5-BCF5-9502E64AD41A}"/>
                </c:ext>
              </c:extLst>
            </c:dLbl>
            <c:dLbl>
              <c:idx val="5"/>
              <c:layout>
                <c:manualLayout>
                  <c:x val="-4.7265330470054878E-2"/>
                  <c:y val="5.92106416191753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FD3-4EB5-BCF5-9502E64AD41A}"/>
                </c:ext>
              </c:extLst>
            </c:dLbl>
            <c:dLbl>
              <c:idx val="7"/>
              <c:layout>
                <c:manualLayout>
                  <c:x val="-7.7568360773085182E-2"/>
                  <c:y val="3.2802648522682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FD3-4EB5-BCF5-9502E64AD41A}"/>
                </c:ext>
              </c:extLst>
            </c:dLbl>
            <c:dLbl>
              <c:idx val="8"/>
              <c:layout>
                <c:manualLayout>
                  <c:x val="-5.9386542591267001E-2"/>
                  <c:y val="3.65752189650383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3FD3-4EB5-BCF5-9502E64AD41A}"/>
                </c:ext>
              </c:extLst>
            </c:dLbl>
            <c:dLbl>
              <c:idx val="9"/>
              <c:layout>
                <c:manualLayout>
                  <c:x val="-1.3931997136721434E-2"/>
                  <c:y val="-1.24681967855917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3FD3-4EB5-BCF5-9502E64AD41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trendline>
            <c:spPr>
              <a:ln w="19050" cap="rnd">
                <a:solidFill>
                  <a:srgbClr val="C00000"/>
                </a:solidFill>
                <a:prstDash val="solid"/>
              </a:ln>
              <a:effectLst/>
            </c:spPr>
            <c:trendlineType val="linear"/>
            <c:dispRSqr val="0"/>
            <c:dispEq val="1"/>
            <c:trendlineLbl>
              <c:layout>
                <c:manualLayout>
                  <c:x val="5.4862801240753996E-2"/>
                  <c:y val="3.4318211861020881E-2"/>
                </c:manualLayout>
              </c:layout>
              <c:numFmt formatCode="General" sourceLinked="0"/>
              <c:spPr>
                <a:noFill/>
                <a:ln>
                  <a:noFill/>
                </a:ln>
                <a:effectLst/>
              </c:spPr>
              <c:txPr>
                <a:bodyPr rot="0" spcFirstLastPara="1" vertOverflow="ellipsis" vert="horz" wrap="square" anchor="ctr" anchorCtr="1"/>
                <a:lstStyle/>
                <a:p>
                  <a:pPr>
                    <a:defRPr sz="1100" b="0" i="0" u="none" strike="noStrike" kern="1200" baseline="0">
                      <a:solidFill>
                        <a:srgbClr val="C00000"/>
                      </a:solidFill>
                      <a:latin typeface="+mn-lt"/>
                      <a:ea typeface="+mn-ea"/>
                      <a:cs typeface="+mn-cs"/>
                    </a:defRPr>
                  </a:pPr>
                  <a:endParaRPr lang="en-US"/>
                </a:p>
              </c:txPr>
            </c:trendlineLbl>
          </c:trendline>
          <c:xVal>
            <c:numRef>
              <c:f>Sheet1!$A$2:$A$13</c:f>
              <c:numCache>
                <c:formatCode>General</c:formatCode>
                <c:ptCount val="12"/>
                <c:pt idx="0">
                  <c:v>13</c:v>
                </c:pt>
                <c:pt idx="1">
                  <c:v>14</c:v>
                </c:pt>
                <c:pt idx="2">
                  <c:v>15</c:v>
                </c:pt>
                <c:pt idx="3">
                  <c:v>16</c:v>
                </c:pt>
                <c:pt idx="4">
                  <c:v>17</c:v>
                </c:pt>
                <c:pt idx="5">
                  <c:v>18</c:v>
                </c:pt>
                <c:pt idx="6">
                  <c:v>19</c:v>
                </c:pt>
                <c:pt idx="7">
                  <c:v>20</c:v>
                </c:pt>
                <c:pt idx="8">
                  <c:v>21</c:v>
                </c:pt>
                <c:pt idx="9">
                  <c:v>22</c:v>
                </c:pt>
                <c:pt idx="10">
                  <c:v>23</c:v>
                </c:pt>
                <c:pt idx="11">
                  <c:v>24</c:v>
                </c:pt>
              </c:numCache>
            </c:numRef>
          </c:xVal>
          <c:yVal>
            <c:numRef>
              <c:f>Sheet1!$B$2:$B$13</c:f>
              <c:numCache>
                <c:formatCode>General</c:formatCode>
                <c:ptCount val="12"/>
                <c:pt idx="0">
                  <c:v>261</c:v>
                </c:pt>
                <c:pt idx="1">
                  <c:v>257</c:v>
                </c:pt>
                <c:pt idx="2">
                  <c:v>260</c:v>
                </c:pt>
                <c:pt idx="3">
                  <c:v>250</c:v>
                </c:pt>
                <c:pt idx="4">
                  <c:v>262</c:v>
                </c:pt>
                <c:pt idx="5">
                  <c:v>251</c:v>
                </c:pt>
                <c:pt idx="6">
                  <c:v>265</c:v>
                </c:pt>
                <c:pt idx="7">
                  <c:v>258</c:v>
                </c:pt>
                <c:pt idx="8">
                  <c:v>256</c:v>
                </c:pt>
                <c:pt idx="9">
                  <c:v>262</c:v>
                </c:pt>
              </c:numCache>
            </c:numRef>
          </c:yVal>
          <c:smooth val="0"/>
          <c:extLst xmlns:c16r2="http://schemas.microsoft.com/office/drawing/2015/06/chart">
            <c:ext xmlns:c16="http://schemas.microsoft.com/office/drawing/2014/chart" uri="{C3380CC4-5D6E-409C-BE32-E72D297353CC}">
              <c16:uniqueId val="{00000006-3FD3-4EB5-BCF5-9502E64AD41A}"/>
            </c:ext>
          </c:extLst>
        </c:ser>
        <c:dLbls>
          <c:dLblPos val="t"/>
          <c:showLegendKey val="0"/>
          <c:showVal val="1"/>
          <c:showCatName val="0"/>
          <c:showSerName val="0"/>
          <c:showPercent val="0"/>
          <c:showBubbleSize val="0"/>
        </c:dLbls>
        <c:axId val="25230720"/>
        <c:axId val="24648704"/>
      </c:scatterChart>
      <c:valAx>
        <c:axId val="25230720"/>
        <c:scaling>
          <c:orientation val="minMax"/>
          <c:min val="13"/>
        </c:scaling>
        <c:delete val="0"/>
        <c:axPos val="b"/>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4648704"/>
        <c:crosses val="autoZero"/>
        <c:crossBetween val="midCat"/>
        <c:majorUnit val="1"/>
      </c:valAx>
      <c:valAx>
        <c:axId val="2464870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5230720"/>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0000FF"/>
              </a:solidFill>
            </a:ln>
          </c:spPr>
          <c:marker>
            <c:spPr>
              <a:ln>
                <a:solidFill>
                  <a:srgbClr val="0000FF"/>
                </a:solidFill>
              </a:ln>
            </c:spPr>
          </c:marker>
          <c:dLbls>
            <c:dLbl>
              <c:idx val="1"/>
              <c:layout>
                <c:manualLayout>
                  <c:x val="-4.404691601049867E-2"/>
                  <c:y val="5.64877169959018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A8E-491B-AF37-C68063249E42}"/>
                </c:ext>
              </c:extLst>
            </c:dLbl>
            <c:dLbl>
              <c:idx val="3"/>
              <c:layout>
                <c:manualLayout>
                  <c:x val="-4.1963582677165358E-2"/>
                  <c:y val="4.9177775475433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8E-491B-AF37-C68063249E42}"/>
                </c:ext>
              </c:extLst>
            </c:dLbl>
            <c:dLbl>
              <c:idx val="5"/>
              <c:layout>
                <c:manualLayout>
                  <c:x val="-3.7796916010498685E-2"/>
                  <c:y val="4.55228047152000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A8E-491B-AF37-C68063249E42}"/>
                </c:ext>
              </c:extLst>
            </c:dLbl>
            <c:dLbl>
              <c:idx val="7"/>
              <c:layout>
                <c:manualLayout>
                  <c:x val="-4.4046916010498767E-2"/>
                  <c:y val="4.9177775475434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A8E-491B-AF37-C68063249E42}"/>
                </c:ext>
              </c:extLst>
            </c:dLbl>
            <c:dLbl>
              <c:idx val="9"/>
              <c:layout>
                <c:manualLayout>
                  <c:x val="-4.1963582677165358E-2"/>
                  <c:y val="4.55228047152000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A8E-491B-AF37-C68063249E42}"/>
                </c:ext>
              </c:extLst>
            </c:dLbl>
            <c:spPr>
              <a:noFill/>
              <a:ln>
                <a:noFill/>
              </a:ln>
              <a:effectLst/>
            </c:spPr>
            <c:txPr>
              <a:bodyPr/>
              <a:lstStyle/>
              <a:p>
                <a:pPr>
                  <a:defRPr sz="1400" b="1">
                    <a:solidFill>
                      <a:srgbClr val="FF000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Sheet1!$B$2:$B$12</c:f>
              <c:numCache>
                <c:formatCode>General</c:formatCode>
                <c:ptCount val="11"/>
                <c:pt idx="0">
                  <c:v>260</c:v>
                </c:pt>
                <c:pt idx="1">
                  <c:v>245</c:v>
                </c:pt>
                <c:pt idx="2">
                  <c:v>255</c:v>
                </c:pt>
                <c:pt idx="3">
                  <c:v>246</c:v>
                </c:pt>
                <c:pt idx="4">
                  <c:v>254</c:v>
                </c:pt>
                <c:pt idx="5">
                  <c:v>243</c:v>
                </c:pt>
                <c:pt idx="6">
                  <c:v>253</c:v>
                </c:pt>
                <c:pt idx="7">
                  <c:v>242</c:v>
                </c:pt>
                <c:pt idx="8">
                  <c:v>254</c:v>
                </c:pt>
                <c:pt idx="9">
                  <c:v>248</c:v>
                </c:pt>
              </c:numCache>
            </c:numRef>
          </c:val>
          <c:smooth val="0"/>
          <c:extLst xmlns:c16r2="http://schemas.microsoft.com/office/drawing/2015/06/chart">
            <c:ext xmlns:c16="http://schemas.microsoft.com/office/drawing/2014/chart" uri="{C3380CC4-5D6E-409C-BE32-E72D297353CC}">
              <c16:uniqueId val="{00000005-4A8E-491B-AF37-C68063249E42}"/>
            </c:ext>
          </c:extLst>
        </c:ser>
        <c:ser>
          <c:idx val="1"/>
          <c:order val="1"/>
          <c:tx>
            <c:strRef>
              <c:f>Sheet1!$C$1</c:f>
              <c:strCache>
                <c:ptCount val="1"/>
                <c:pt idx="0">
                  <c:v>Series 2</c:v>
                </c:pt>
              </c:strCache>
            </c:strRef>
          </c:tx>
          <c:marker>
            <c:symbol val="square"/>
            <c:size val="5"/>
          </c:marker>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Sheet1!$C$2:$C$12</c:f>
              <c:numCache>
                <c:formatCode>General</c:formatCode>
                <c:ptCount val="11"/>
                <c:pt idx="0">
                  <c:v>250</c:v>
                </c:pt>
                <c:pt idx="1">
                  <c:v>250</c:v>
                </c:pt>
                <c:pt idx="2">
                  <c:v>250</c:v>
                </c:pt>
                <c:pt idx="3">
                  <c:v>250</c:v>
                </c:pt>
                <c:pt idx="4">
                  <c:v>250</c:v>
                </c:pt>
                <c:pt idx="5">
                  <c:v>250</c:v>
                </c:pt>
                <c:pt idx="6">
                  <c:v>250</c:v>
                </c:pt>
                <c:pt idx="7">
                  <c:v>250</c:v>
                </c:pt>
                <c:pt idx="8">
                  <c:v>250</c:v>
                </c:pt>
                <c:pt idx="9">
                  <c:v>250</c:v>
                </c:pt>
              </c:numCache>
            </c:numRef>
          </c:val>
          <c:smooth val="0"/>
          <c:extLst xmlns:c16r2="http://schemas.microsoft.com/office/drawing/2015/06/chart">
            <c:ext xmlns:c16="http://schemas.microsoft.com/office/drawing/2014/chart" uri="{C3380CC4-5D6E-409C-BE32-E72D297353CC}">
              <c16:uniqueId val="{00000006-4A8E-491B-AF37-C68063249E42}"/>
            </c:ext>
          </c:extLst>
        </c:ser>
        <c:dLbls>
          <c:showLegendKey val="0"/>
          <c:showVal val="0"/>
          <c:showCatName val="0"/>
          <c:showSerName val="0"/>
          <c:showPercent val="0"/>
          <c:showBubbleSize val="0"/>
        </c:dLbls>
        <c:marker val="1"/>
        <c:smooth val="0"/>
        <c:axId val="59389440"/>
        <c:axId val="59390976"/>
      </c:lineChart>
      <c:catAx>
        <c:axId val="59389440"/>
        <c:scaling>
          <c:orientation val="minMax"/>
        </c:scaling>
        <c:delete val="0"/>
        <c:axPos val="b"/>
        <c:majorGridlines>
          <c:spPr>
            <a:ln>
              <a:solidFill>
                <a:schemeClr val="bg1">
                  <a:lumMod val="75000"/>
                </a:schemeClr>
              </a:solidFill>
            </a:ln>
          </c:spPr>
        </c:majorGridlines>
        <c:numFmt formatCode="General" sourceLinked="0"/>
        <c:majorTickMark val="out"/>
        <c:minorTickMark val="none"/>
        <c:tickLblPos val="nextTo"/>
        <c:spPr>
          <a:ln>
            <a:solidFill>
              <a:schemeClr val="tx1"/>
            </a:solidFill>
          </a:ln>
        </c:spPr>
        <c:txPr>
          <a:bodyPr/>
          <a:lstStyle/>
          <a:p>
            <a:pPr>
              <a:defRPr sz="1600"/>
            </a:pPr>
            <a:endParaRPr lang="en-US"/>
          </a:p>
        </c:txPr>
        <c:crossAx val="59390976"/>
        <c:crosses val="autoZero"/>
        <c:auto val="1"/>
        <c:lblAlgn val="ctr"/>
        <c:lblOffset val="100"/>
        <c:noMultiLvlLbl val="0"/>
      </c:catAx>
      <c:valAx>
        <c:axId val="59390976"/>
        <c:scaling>
          <c:orientation val="minMax"/>
          <c:min val="220"/>
        </c:scaling>
        <c:delete val="0"/>
        <c:axPos val="l"/>
        <c:majorGridlines>
          <c:spPr>
            <a:ln>
              <a:solidFill>
                <a:schemeClr val="bg1">
                  <a:lumMod val="75000"/>
                </a:schemeClr>
              </a:solidFill>
            </a:ln>
          </c:spPr>
        </c:majorGridlines>
        <c:numFmt formatCode="General" sourceLinked="1"/>
        <c:majorTickMark val="out"/>
        <c:minorTickMark val="none"/>
        <c:tickLblPos val="nextTo"/>
        <c:spPr>
          <a:ln>
            <a:solidFill>
              <a:schemeClr val="tx1"/>
            </a:solidFill>
          </a:ln>
        </c:spPr>
        <c:txPr>
          <a:bodyPr/>
          <a:lstStyle/>
          <a:p>
            <a:pPr>
              <a:defRPr sz="1600"/>
            </a:pPr>
            <a:endParaRPr lang="en-US"/>
          </a:p>
        </c:txPr>
        <c:crossAx val="5938944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rgbClr val="0000FF"/>
              </a:solidFill>
            </a:ln>
          </c:spPr>
          <c:marker>
            <c:spPr>
              <a:ln>
                <a:solidFill>
                  <a:srgbClr val="0000FF"/>
                </a:solidFill>
              </a:ln>
            </c:spPr>
          </c:marker>
          <c:dLbls>
            <c:dLbl>
              <c:idx val="1"/>
              <c:layout>
                <c:manualLayout>
                  <c:x val="-3.7796916010498671E-2"/>
                  <c:y val="5.64877169959018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ED2-45D3-9814-88113A155141}"/>
                </c:ext>
              </c:extLst>
            </c:dLbl>
            <c:dLbl>
              <c:idx val="5"/>
              <c:layout>
                <c:manualLayout>
                  <c:x val="-4.1963582677165358E-2"/>
                  <c:y val="5.64877169959018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ED2-45D3-9814-88113A155141}"/>
                </c:ext>
              </c:extLst>
            </c:dLbl>
            <c:dLbl>
              <c:idx val="6"/>
              <c:layout>
                <c:manualLayout>
                  <c:x val="-2.3802493438319448E-3"/>
                  <c:y val="-1.29567274485426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ED2-45D3-9814-88113A155141}"/>
                </c:ext>
              </c:extLst>
            </c:dLbl>
            <c:dLbl>
              <c:idx val="7"/>
              <c:layout>
                <c:manualLayout>
                  <c:x val="-3.7796916010498761E-2"/>
                  <c:y val="5.64877169959017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ED2-45D3-9814-88113A155141}"/>
                </c:ext>
              </c:extLst>
            </c:dLbl>
            <c:spPr>
              <a:noFill/>
              <a:ln>
                <a:noFill/>
              </a:ln>
              <a:effectLst/>
            </c:spPr>
            <c:txPr>
              <a:bodyPr/>
              <a:lstStyle/>
              <a:p>
                <a:pPr>
                  <a:defRPr sz="1400" b="1">
                    <a:solidFill>
                      <a:srgbClr val="FF000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Sheet1!$B$2:$B$12</c:f>
              <c:numCache>
                <c:formatCode>General</c:formatCode>
                <c:ptCount val="11"/>
                <c:pt idx="0">
                  <c:v>261</c:v>
                </c:pt>
                <c:pt idx="1">
                  <c:v>257</c:v>
                </c:pt>
                <c:pt idx="2">
                  <c:v>260</c:v>
                </c:pt>
                <c:pt idx="3">
                  <c:v>253</c:v>
                </c:pt>
                <c:pt idx="4">
                  <c:v>256</c:v>
                </c:pt>
                <c:pt idx="5">
                  <c:v>245</c:v>
                </c:pt>
                <c:pt idx="6">
                  <c:v>247</c:v>
                </c:pt>
                <c:pt idx="7">
                  <c:v>240</c:v>
                </c:pt>
                <c:pt idx="8">
                  <c:v>242</c:v>
                </c:pt>
                <c:pt idx="9">
                  <c:v>239</c:v>
                </c:pt>
              </c:numCache>
            </c:numRef>
          </c:val>
          <c:smooth val="0"/>
          <c:extLst xmlns:c16r2="http://schemas.microsoft.com/office/drawing/2015/06/chart">
            <c:ext xmlns:c16="http://schemas.microsoft.com/office/drawing/2014/chart" uri="{C3380CC4-5D6E-409C-BE32-E72D297353CC}">
              <c16:uniqueId val="{00000004-1ED2-45D3-9814-88113A155141}"/>
            </c:ext>
          </c:extLst>
        </c:ser>
        <c:ser>
          <c:idx val="1"/>
          <c:order val="1"/>
          <c:tx>
            <c:strRef>
              <c:f>Sheet1!$C$1</c:f>
              <c:strCache>
                <c:ptCount val="1"/>
                <c:pt idx="0">
                  <c:v>Series 2</c:v>
                </c:pt>
              </c:strCache>
            </c:strRef>
          </c:tx>
          <c:marker>
            <c:symbol val="square"/>
            <c:size val="5"/>
          </c:marker>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Sheet1!$C$2:$C$12</c:f>
              <c:numCache>
                <c:formatCode>0.00</c:formatCode>
                <c:ptCount val="11"/>
                <c:pt idx="0">
                  <c:v>250</c:v>
                </c:pt>
                <c:pt idx="1">
                  <c:v>250</c:v>
                </c:pt>
                <c:pt idx="2">
                  <c:v>250</c:v>
                </c:pt>
                <c:pt idx="3">
                  <c:v>250</c:v>
                </c:pt>
                <c:pt idx="4">
                  <c:v>250</c:v>
                </c:pt>
                <c:pt idx="5">
                  <c:v>250</c:v>
                </c:pt>
                <c:pt idx="6">
                  <c:v>250</c:v>
                </c:pt>
                <c:pt idx="7">
                  <c:v>250</c:v>
                </c:pt>
                <c:pt idx="8">
                  <c:v>250</c:v>
                </c:pt>
                <c:pt idx="9">
                  <c:v>250</c:v>
                </c:pt>
              </c:numCache>
            </c:numRef>
          </c:val>
          <c:smooth val="0"/>
          <c:extLst xmlns:c16r2="http://schemas.microsoft.com/office/drawing/2015/06/chart">
            <c:ext xmlns:c16="http://schemas.microsoft.com/office/drawing/2014/chart" uri="{C3380CC4-5D6E-409C-BE32-E72D297353CC}">
              <c16:uniqueId val="{00000005-1ED2-45D3-9814-88113A155141}"/>
            </c:ext>
          </c:extLst>
        </c:ser>
        <c:dLbls>
          <c:showLegendKey val="0"/>
          <c:showVal val="0"/>
          <c:showCatName val="0"/>
          <c:showSerName val="0"/>
          <c:showPercent val="0"/>
          <c:showBubbleSize val="0"/>
        </c:dLbls>
        <c:marker val="1"/>
        <c:smooth val="0"/>
        <c:axId val="63593856"/>
        <c:axId val="63616128"/>
      </c:lineChart>
      <c:catAx>
        <c:axId val="63593856"/>
        <c:scaling>
          <c:orientation val="minMax"/>
        </c:scaling>
        <c:delete val="0"/>
        <c:axPos val="b"/>
        <c:majorGridlines>
          <c:spPr>
            <a:ln>
              <a:solidFill>
                <a:schemeClr val="bg1">
                  <a:lumMod val="85000"/>
                </a:schemeClr>
              </a:solidFill>
            </a:ln>
          </c:spPr>
        </c:majorGridlines>
        <c:numFmt formatCode="General" sourceLinked="0"/>
        <c:majorTickMark val="out"/>
        <c:minorTickMark val="none"/>
        <c:tickLblPos val="nextTo"/>
        <c:txPr>
          <a:bodyPr/>
          <a:lstStyle/>
          <a:p>
            <a:pPr>
              <a:defRPr sz="1600"/>
            </a:pPr>
            <a:endParaRPr lang="en-US"/>
          </a:p>
        </c:txPr>
        <c:crossAx val="63616128"/>
        <c:crosses val="autoZero"/>
        <c:auto val="1"/>
        <c:lblAlgn val="ctr"/>
        <c:lblOffset val="100"/>
        <c:noMultiLvlLbl val="0"/>
      </c:catAx>
      <c:valAx>
        <c:axId val="63616128"/>
        <c:scaling>
          <c:orientation val="minMax"/>
          <c:min val="220"/>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sz="1600"/>
            </a:pPr>
            <a:endParaRPr lang="en-US"/>
          </a:p>
        </c:txPr>
        <c:crossAx val="6359385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78657397555032E-2"/>
          <c:y val="3.0915074057953813E-2"/>
          <c:w val="0.89581282069471047"/>
          <c:h val="0.89331697859375614"/>
        </c:manualLayout>
      </c:layout>
      <c:lineChart>
        <c:grouping val="standard"/>
        <c:varyColors val="0"/>
        <c:ser>
          <c:idx val="0"/>
          <c:order val="0"/>
          <c:tx>
            <c:strRef>
              <c:f>Sheet1!$B$1</c:f>
              <c:strCache>
                <c:ptCount val="1"/>
                <c:pt idx="0">
                  <c:v>Actual Durations</c:v>
                </c:pt>
              </c:strCache>
            </c:strRef>
          </c:tx>
          <c:spPr>
            <a:ln>
              <a:solidFill>
                <a:srgbClr val="0000FF"/>
              </a:solidFill>
            </a:ln>
          </c:spPr>
          <c:dLbls>
            <c:dLbl>
              <c:idx val="1"/>
              <c:layout>
                <c:manualLayout>
                  <c:x val="-3.3536449835662431E-2"/>
                  <c:y val="3.554963135889428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EBF-45F6-AF07-96A0C066EF18}"/>
                </c:ext>
              </c:extLst>
            </c:dLbl>
            <c:dLbl>
              <c:idx val="3"/>
              <c:layout>
                <c:manualLayout>
                  <c:x val="-3.2954529332482087E-2"/>
                  <c:y val="4.08026022500957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EBF-45F6-AF07-96A0C066EF18}"/>
                </c:ext>
              </c:extLst>
            </c:dLbl>
            <c:dLbl>
              <c:idx val="5"/>
              <c:layout>
                <c:manualLayout>
                  <c:x val="-2.5784918777044762E-2"/>
                  <c:y val="3.92413181392526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CEBF-45F6-AF07-96A0C066EF18}"/>
                </c:ext>
              </c:extLst>
            </c:dLbl>
            <c:dLbl>
              <c:idx val="7"/>
              <c:layout>
                <c:manualLayout>
                  <c:x val="-3.053344683265943E-2"/>
                  <c:y val="3.45211952149197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CEBF-45F6-AF07-96A0C066EF18}"/>
                </c:ext>
              </c:extLst>
            </c:dLbl>
            <c:dLbl>
              <c:idx val="9"/>
              <c:layout>
                <c:manualLayout>
                  <c:x val="-4.1963582677165358E-2"/>
                  <c:y val="4.55228047152000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CEBF-45F6-AF07-96A0C066EF18}"/>
                </c:ext>
              </c:extLst>
            </c:dLbl>
            <c:spPr>
              <a:noFill/>
              <a:ln>
                <a:noFill/>
              </a:ln>
              <a:effectLst/>
            </c:spPr>
            <c:txPr>
              <a:bodyPr/>
              <a:lstStyle/>
              <a:p>
                <a:pPr>
                  <a:defRPr sz="1400" b="1">
                    <a:solidFill>
                      <a:srgbClr val="FF000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Sheet1!$B$2:$B$12</c:f>
              <c:numCache>
                <c:formatCode>General</c:formatCode>
                <c:ptCount val="11"/>
                <c:pt idx="0">
                  <c:v>260</c:v>
                </c:pt>
                <c:pt idx="1">
                  <c:v>245</c:v>
                </c:pt>
                <c:pt idx="2">
                  <c:v>255</c:v>
                </c:pt>
                <c:pt idx="3">
                  <c:v>246</c:v>
                </c:pt>
                <c:pt idx="4">
                  <c:v>254</c:v>
                </c:pt>
                <c:pt idx="5">
                  <c:v>243</c:v>
                </c:pt>
                <c:pt idx="6">
                  <c:v>253</c:v>
                </c:pt>
                <c:pt idx="7">
                  <c:v>242</c:v>
                </c:pt>
                <c:pt idx="8">
                  <c:v>254</c:v>
                </c:pt>
                <c:pt idx="9">
                  <c:v>248</c:v>
                </c:pt>
              </c:numCache>
            </c:numRef>
          </c:val>
          <c:smooth val="0"/>
          <c:extLst xmlns:c16r2="http://schemas.microsoft.com/office/drawing/2015/06/chart">
            <c:ext xmlns:c16="http://schemas.microsoft.com/office/drawing/2014/chart" uri="{C3380CC4-5D6E-409C-BE32-E72D297353CC}">
              <c16:uniqueId val="{00000005-CEBF-45F6-AF07-96A0C066EF18}"/>
            </c:ext>
          </c:extLst>
        </c:ser>
        <c:ser>
          <c:idx val="1"/>
          <c:order val="1"/>
          <c:tx>
            <c:strRef>
              <c:f>Sheet1!$C$1</c:f>
              <c:strCache>
                <c:ptCount val="1"/>
                <c:pt idx="0">
                  <c:v>SMA (k=3)</c:v>
                </c:pt>
              </c:strCache>
            </c:strRef>
          </c:tx>
          <c:spPr>
            <a:ln w="34925"/>
          </c:spPr>
          <c:marker>
            <c:symbol val="square"/>
            <c:size val="5"/>
          </c:marker>
          <c:dLbls>
            <c:dLbl>
              <c:idx val="1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CEBF-45F6-AF07-96A0C066EF18}"/>
                </c:ext>
              </c:extLst>
            </c:dLbl>
            <c:spPr>
              <a:noFill/>
              <a:ln>
                <a:noFill/>
              </a:ln>
              <a:effectLst/>
            </c:sp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Sheet1!$C$2:$C$12</c:f>
              <c:numCache>
                <c:formatCode>General</c:formatCode>
                <c:ptCount val="11"/>
                <c:pt idx="3" formatCode="0.0">
                  <c:v>253.33333333333334</c:v>
                </c:pt>
                <c:pt idx="4" formatCode="0.0">
                  <c:v>248.66666666666666</c:v>
                </c:pt>
                <c:pt idx="5" formatCode="0.0">
                  <c:v>251.66666666666666</c:v>
                </c:pt>
                <c:pt idx="6" formatCode="0.0">
                  <c:v>247.66666666666666</c:v>
                </c:pt>
                <c:pt idx="7" formatCode="0.0">
                  <c:v>250</c:v>
                </c:pt>
                <c:pt idx="8" formatCode="0.0">
                  <c:v>246</c:v>
                </c:pt>
                <c:pt idx="9" formatCode="0.0">
                  <c:v>249.66666666666666</c:v>
                </c:pt>
                <c:pt idx="10" formatCode="0.0">
                  <c:v>248</c:v>
                </c:pt>
              </c:numCache>
            </c:numRef>
          </c:val>
          <c:smooth val="0"/>
          <c:extLst xmlns:c16r2="http://schemas.microsoft.com/office/drawing/2015/06/chart">
            <c:ext xmlns:c16="http://schemas.microsoft.com/office/drawing/2014/chart" uri="{C3380CC4-5D6E-409C-BE32-E72D297353CC}">
              <c16:uniqueId val="{00000007-CEBF-45F6-AF07-96A0C066EF18}"/>
            </c:ext>
          </c:extLst>
        </c:ser>
        <c:ser>
          <c:idx val="2"/>
          <c:order val="2"/>
          <c:tx>
            <c:strRef>
              <c:f>Sheet1!$D$1</c:f>
              <c:strCache>
                <c:ptCount val="1"/>
                <c:pt idx="0">
                  <c:v>SMA (k=4)</c:v>
                </c:pt>
              </c:strCache>
            </c:strRef>
          </c:tx>
          <c:spPr>
            <a:ln w="34925"/>
          </c:spPr>
          <c:dLbls>
            <c:dLbl>
              <c:idx val="1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CEBF-45F6-AF07-96A0C066EF18}"/>
                </c:ext>
              </c:extLst>
            </c:dLbl>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Sheet1!$D$2:$D$12</c:f>
              <c:numCache>
                <c:formatCode>General</c:formatCode>
                <c:ptCount val="11"/>
                <c:pt idx="4" formatCode="0.0">
                  <c:v>251.5</c:v>
                </c:pt>
                <c:pt idx="5" formatCode="0.0">
                  <c:v>250</c:v>
                </c:pt>
                <c:pt idx="6" formatCode="0.0">
                  <c:v>249.5</c:v>
                </c:pt>
                <c:pt idx="7" formatCode="0.0">
                  <c:v>249</c:v>
                </c:pt>
                <c:pt idx="8" formatCode="0.0">
                  <c:v>248</c:v>
                </c:pt>
                <c:pt idx="9" formatCode="0.0">
                  <c:v>248</c:v>
                </c:pt>
                <c:pt idx="10" formatCode="0.0">
                  <c:v>249.25</c:v>
                </c:pt>
              </c:numCache>
            </c:numRef>
          </c:val>
          <c:smooth val="0"/>
          <c:extLst xmlns:c16r2="http://schemas.microsoft.com/office/drawing/2015/06/chart">
            <c:ext xmlns:c16="http://schemas.microsoft.com/office/drawing/2014/chart" uri="{C3380CC4-5D6E-409C-BE32-E72D297353CC}">
              <c16:uniqueId val="{00000009-CEBF-45F6-AF07-96A0C066EF18}"/>
            </c:ext>
          </c:extLst>
        </c:ser>
        <c:dLbls>
          <c:showLegendKey val="0"/>
          <c:showVal val="0"/>
          <c:showCatName val="0"/>
          <c:showSerName val="0"/>
          <c:showPercent val="0"/>
          <c:showBubbleSize val="0"/>
        </c:dLbls>
        <c:marker val="1"/>
        <c:smooth val="0"/>
        <c:axId val="71194880"/>
        <c:axId val="71204864"/>
      </c:lineChart>
      <c:catAx>
        <c:axId val="71194880"/>
        <c:scaling>
          <c:orientation val="minMax"/>
        </c:scaling>
        <c:delete val="0"/>
        <c:axPos val="b"/>
        <c:numFmt formatCode="General" sourceLinked="0"/>
        <c:majorTickMark val="out"/>
        <c:minorTickMark val="none"/>
        <c:tickLblPos val="nextTo"/>
        <c:spPr>
          <a:ln>
            <a:solidFill>
              <a:schemeClr val="tx1"/>
            </a:solidFill>
          </a:ln>
        </c:spPr>
        <c:txPr>
          <a:bodyPr/>
          <a:lstStyle/>
          <a:p>
            <a:pPr>
              <a:defRPr sz="1600"/>
            </a:pPr>
            <a:endParaRPr lang="en-US"/>
          </a:p>
        </c:txPr>
        <c:crossAx val="71204864"/>
        <c:crosses val="autoZero"/>
        <c:auto val="1"/>
        <c:lblAlgn val="ctr"/>
        <c:lblOffset val="100"/>
        <c:noMultiLvlLbl val="0"/>
      </c:catAx>
      <c:valAx>
        <c:axId val="71204864"/>
        <c:scaling>
          <c:orientation val="minMax"/>
          <c:min val="235"/>
        </c:scaling>
        <c:delete val="0"/>
        <c:axPos val="l"/>
        <c:numFmt formatCode="General" sourceLinked="1"/>
        <c:majorTickMark val="out"/>
        <c:minorTickMark val="none"/>
        <c:tickLblPos val="nextTo"/>
        <c:spPr>
          <a:ln>
            <a:solidFill>
              <a:schemeClr val="tx1"/>
            </a:solidFill>
          </a:ln>
        </c:spPr>
        <c:txPr>
          <a:bodyPr/>
          <a:lstStyle/>
          <a:p>
            <a:pPr>
              <a:defRPr sz="1600"/>
            </a:pPr>
            <a:endParaRPr lang="en-US"/>
          </a:p>
        </c:txPr>
        <c:crossAx val="71194880"/>
        <c:crosses val="autoZero"/>
        <c:crossBetween val="midCat"/>
      </c:valAx>
    </c:plotArea>
    <c:legend>
      <c:legendPos val="r"/>
      <c:layout>
        <c:manualLayout>
          <c:xMode val="edge"/>
          <c:yMode val="edge"/>
          <c:x val="7.1140668227282419E-2"/>
          <c:y val="0.7399748084253287"/>
          <c:w val="0.72315362606701195"/>
          <c:h val="0.1743416887587544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0000FF"/>
              </a:solidFill>
            </a:ln>
          </c:spPr>
          <c:marker>
            <c:spPr>
              <a:ln>
                <a:solidFill>
                  <a:srgbClr val="0000FF"/>
                </a:solidFill>
              </a:ln>
            </c:spPr>
          </c:marker>
          <c:dLbls>
            <c:dLbl>
              <c:idx val="1"/>
              <c:layout>
                <c:manualLayout>
                  <c:x val="-4.404691601049867E-2"/>
                  <c:y val="5.64877169959018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A1AF-41E9-849A-E9698607F6C7}"/>
                </c:ext>
              </c:extLst>
            </c:dLbl>
            <c:dLbl>
              <c:idx val="3"/>
              <c:layout>
                <c:manualLayout>
                  <c:x val="-4.1963582677165358E-2"/>
                  <c:y val="4.9177775475433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A1AF-41E9-849A-E9698607F6C7}"/>
                </c:ext>
              </c:extLst>
            </c:dLbl>
            <c:dLbl>
              <c:idx val="5"/>
              <c:layout>
                <c:manualLayout>
                  <c:x val="-3.7796916010498685E-2"/>
                  <c:y val="4.55228047152000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A1AF-41E9-849A-E9698607F6C7}"/>
                </c:ext>
              </c:extLst>
            </c:dLbl>
            <c:dLbl>
              <c:idx val="7"/>
              <c:layout>
                <c:manualLayout>
                  <c:x val="-4.4046916010498767E-2"/>
                  <c:y val="4.91777754754340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A1AF-41E9-849A-E9698607F6C7}"/>
                </c:ext>
              </c:extLst>
            </c:dLbl>
            <c:dLbl>
              <c:idx val="9"/>
              <c:layout>
                <c:manualLayout>
                  <c:x val="-4.1963582677165358E-2"/>
                  <c:y val="4.55228047152000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A1AF-41E9-849A-E9698607F6C7}"/>
                </c:ext>
              </c:extLst>
            </c:dLbl>
            <c:spPr>
              <a:noFill/>
              <a:ln>
                <a:noFill/>
              </a:ln>
              <a:effectLst/>
            </c:spPr>
            <c:txPr>
              <a:bodyPr/>
              <a:lstStyle/>
              <a:p>
                <a:pPr>
                  <a:defRPr sz="1200" b="0">
                    <a:solidFill>
                      <a:srgbClr val="FF000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Sheet1!$B$2:$B$12</c:f>
              <c:numCache>
                <c:formatCode>General</c:formatCode>
                <c:ptCount val="11"/>
                <c:pt idx="0">
                  <c:v>260</c:v>
                </c:pt>
                <c:pt idx="1">
                  <c:v>245</c:v>
                </c:pt>
                <c:pt idx="2">
                  <c:v>255</c:v>
                </c:pt>
                <c:pt idx="3">
                  <c:v>246</c:v>
                </c:pt>
                <c:pt idx="4">
                  <c:v>254</c:v>
                </c:pt>
                <c:pt idx="5">
                  <c:v>243</c:v>
                </c:pt>
                <c:pt idx="6">
                  <c:v>253</c:v>
                </c:pt>
                <c:pt idx="7">
                  <c:v>242</c:v>
                </c:pt>
                <c:pt idx="8">
                  <c:v>254</c:v>
                </c:pt>
                <c:pt idx="9">
                  <c:v>248</c:v>
                </c:pt>
              </c:numCache>
            </c:numRef>
          </c:val>
          <c:smooth val="0"/>
          <c:extLst xmlns:c16r2="http://schemas.microsoft.com/office/drawing/2015/06/chart">
            <c:ext xmlns:c16="http://schemas.microsoft.com/office/drawing/2014/chart" uri="{C3380CC4-5D6E-409C-BE32-E72D297353CC}">
              <c16:uniqueId val="{00000005-A1AF-41E9-849A-E9698607F6C7}"/>
            </c:ext>
          </c:extLst>
        </c:ser>
        <c:ser>
          <c:idx val="1"/>
          <c:order val="1"/>
          <c:tx>
            <c:strRef>
              <c:f>Sheet1!$C$1</c:f>
              <c:strCache>
                <c:ptCount val="1"/>
                <c:pt idx="0">
                  <c:v>Series 2</c:v>
                </c:pt>
              </c:strCache>
            </c:strRef>
          </c:tx>
          <c:marker>
            <c:symbol val="square"/>
            <c:size val="5"/>
          </c:marker>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Sheet1!$C$2:$C$12</c:f>
              <c:numCache>
                <c:formatCode>General</c:formatCode>
                <c:ptCount val="11"/>
                <c:pt idx="0">
                  <c:v>250</c:v>
                </c:pt>
                <c:pt idx="1">
                  <c:v>250</c:v>
                </c:pt>
                <c:pt idx="2">
                  <c:v>250</c:v>
                </c:pt>
                <c:pt idx="3">
                  <c:v>250</c:v>
                </c:pt>
                <c:pt idx="4">
                  <c:v>250</c:v>
                </c:pt>
                <c:pt idx="5">
                  <c:v>250</c:v>
                </c:pt>
                <c:pt idx="6">
                  <c:v>250</c:v>
                </c:pt>
                <c:pt idx="7">
                  <c:v>250</c:v>
                </c:pt>
                <c:pt idx="8">
                  <c:v>250</c:v>
                </c:pt>
                <c:pt idx="9">
                  <c:v>250</c:v>
                </c:pt>
              </c:numCache>
            </c:numRef>
          </c:val>
          <c:smooth val="0"/>
          <c:extLst xmlns:c16r2="http://schemas.microsoft.com/office/drawing/2015/06/chart">
            <c:ext xmlns:c16="http://schemas.microsoft.com/office/drawing/2014/chart" uri="{C3380CC4-5D6E-409C-BE32-E72D297353CC}">
              <c16:uniqueId val="{00000006-A1AF-41E9-849A-E9698607F6C7}"/>
            </c:ext>
          </c:extLst>
        </c:ser>
        <c:dLbls>
          <c:showLegendKey val="0"/>
          <c:showVal val="0"/>
          <c:showCatName val="0"/>
          <c:showSerName val="0"/>
          <c:showPercent val="0"/>
          <c:showBubbleSize val="0"/>
        </c:dLbls>
        <c:marker val="1"/>
        <c:smooth val="0"/>
        <c:axId val="71340032"/>
        <c:axId val="71341568"/>
      </c:lineChart>
      <c:catAx>
        <c:axId val="71340032"/>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a:pPr>
            <a:endParaRPr lang="en-US"/>
          </a:p>
        </c:txPr>
        <c:crossAx val="71341568"/>
        <c:crosses val="autoZero"/>
        <c:auto val="1"/>
        <c:lblAlgn val="ctr"/>
        <c:lblOffset val="100"/>
        <c:noMultiLvlLbl val="0"/>
      </c:catAx>
      <c:valAx>
        <c:axId val="71341568"/>
        <c:scaling>
          <c:orientation val="minMax"/>
          <c:min val="220"/>
        </c:scaling>
        <c:delete val="0"/>
        <c:axPos val="l"/>
        <c:numFmt formatCode="General" sourceLinked="1"/>
        <c:majorTickMark val="out"/>
        <c:minorTickMark val="none"/>
        <c:tickLblPos val="nextTo"/>
        <c:spPr>
          <a:ln>
            <a:solidFill>
              <a:schemeClr val="tx1"/>
            </a:solidFill>
          </a:ln>
        </c:spPr>
        <c:txPr>
          <a:bodyPr/>
          <a:lstStyle/>
          <a:p>
            <a:pPr>
              <a:defRPr sz="1200"/>
            </a:pPr>
            <a:endParaRPr lang="en-US"/>
          </a:p>
        </c:txPr>
        <c:crossAx val="71340032"/>
        <c:crosses val="autoZero"/>
        <c:crossBetween val="midCat"/>
      </c:valAx>
    </c:plotArea>
    <c:plotVisOnly val="1"/>
    <c:dispBlanksAs val="gap"/>
    <c:showDLblsOverMax val="0"/>
  </c:chart>
  <c:spPr>
    <a:solidFill>
      <a:schemeClr val="accent5">
        <a:lumMod val="20000"/>
        <a:lumOff val="80000"/>
      </a:schemeClr>
    </a:solidFill>
    <a:ln>
      <a:solidFill>
        <a:schemeClr val="tx1"/>
      </a:solid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78657397555032E-2"/>
          <c:y val="3.0915074057953813E-2"/>
          <c:w val="0.89581282069471047"/>
          <c:h val="0.89331697859375614"/>
        </c:manualLayout>
      </c:layout>
      <c:lineChart>
        <c:grouping val="standard"/>
        <c:varyColors val="0"/>
        <c:ser>
          <c:idx val="0"/>
          <c:order val="0"/>
          <c:tx>
            <c:strRef>
              <c:f>Sheet1!$B$1</c:f>
              <c:strCache>
                <c:ptCount val="1"/>
                <c:pt idx="0">
                  <c:v>Actual Durations</c:v>
                </c:pt>
              </c:strCache>
            </c:strRef>
          </c:tx>
          <c:spPr>
            <a:ln>
              <a:solidFill>
                <a:srgbClr val="0000FF"/>
              </a:solidFill>
            </a:ln>
          </c:spPr>
          <c:dLbls>
            <c:dLbl>
              <c:idx val="1"/>
              <c:layout>
                <c:manualLayout>
                  <c:x val="-3.3536449835662431E-2"/>
                  <c:y val="3.554963135889428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C51-49E2-91DA-C7C6A8F79FFF}"/>
                </c:ext>
              </c:extLst>
            </c:dLbl>
            <c:dLbl>
              <c:idx val="3"/>
              <c:layout>
                <c:manualLayout>
                  <c:x val="-3.2954529332482087E-2"/>
                  <c:y val="4.08026022500957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C51-49E2-91DA-C7C6A8F79FFF}"/>
                </c:ext>
              </c:extLst>
            </c:dLbl>
            <c:dLbl>
              <c:idx val="5"/>
              <c:layout>
                <c:manualLayout>
                  <c:x val="-2.5784918777044762E-2"/>
                  <c:y val="3.92413181392526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C51-49E2-91DA-C7C6A8F79FFF}"/>
                </c:ext>
              </c:extLst>
            </c:dLbl>
            <c:dLbl>
              <c:idx val="7"/>
              <c:layout>
                <c:manualLayout>
                  <c:x val="-3.053344683265943E-2"/>
                  <c:y val="3.45211952149197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C51-49E2-91DA-C7C6A8F79FFF}"/>
                </c:ext>
              </c:extLst>
            </c:dLbl>
            <c:dLbl>
              <c:idx val="9"/>
              <c:layout>
                <c:manualLayout>
                  <c:x val="-4.1963582677165358E-2"/>
                  <c:y val="4.55228047152000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1C51-49E2-91DA-C7C6A8F79FFF}"/>
                </c:ext>
              </c:extLst>
            </c:dLbl>
            <c:spPr>
              <a:noFill/>
              <a:ln>
                <a:noFill/>
              </a:ln>
              <a:effectLst/>
            </c:spPr>
            <c:txPr>
              <a:bodyPr/>
              <a:lstStyle/>
              <a:p>
                <a:pPr>
                  <a:defRPr sz="1400" b="1">
                    <a:solidFill>
                      <a:srgbClr val="FF000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Sheet1!$B$2:$B$12</c:f>
              <c:numCache>
                <c:formatCode>General</c:formatCode>
                <c:ptCount val="11"/>
                <c:pt idx="0">
                  <c:v>260</c:v>
                </c:pt>
                <c:pt idx="1">
                  <c:v>245</c:v>
                </c:pt>
                <c:pt idx="2">
                  <c:v>255</c:v>
                </c:pt>
                <c:pt idx="3">
                  <c:v>246</c:v>
                </c:pt>
                <c:pt idx="4">
                  <c:v>254</c:v>
                </c:pt>
                <c:pt idx="5">
                  <c:v>243</c:v>
                </c:pt>
                <c:pt idx="6">
                  <c:v>253</c:v>
                </c:pt>
                <c:pt idx="7">
                  <c:v>242</c:v>
                </c:pt>
                <c:pt idx="8">
                  <c:v>254</c:v>
                </c:pt>
                <c:pt idx="9">
                  <c:v>248</c:v>
                </c:pt>
              </c:numCache>
            </c:numRef>
          </c:val>
          <c:smooth val="0"/>
          <c:extLst xmlns:c16r2="http://schemas.microsoft.com/office/drawing/2015/06/chart">
            <c:ext xmlns:c16="http://schemas.microsoft.com/office/drawing/2014/chart" uri="{C3380CC4-5D6E-409C-BE32-E72D297353CC}">
              <c16:uniqueId val="{00000005-1C51-49E2-91DA-C7C6A8F79FFF}"/>
            </c:ext>
          </c:extLst>
        </c:ser>
        <c:ser>
          <c:idx val="1"/>
          <c:order val="1"/>
          <c:tx>
            <c:strRef>
              <c:f>Sheet1!$C$1</c:f>
              <c:strCache>
                <c:ptCount val="1"/>
                <c:pt idx="0">
                  <c:v>SMA (k=3)</c:v>
                </c:pt>
              </c:strCache>
            </c:strRef>
          </c:tx>
          <c:spPr>
            <a:ln w="34925"/>
          </c:spPr>
          <c:marker>
            <c:symbol val="square"/>
            <c:size val="5"/>
          </c:marker>
          <c:dLbls>
            <c:dLbl>
              <c:idx val="1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1C51-49E2-91DA-C7C6A8F79FFF}"/>
                </c:ext>
              </c:extLst>
            </c:dLbl>
            <c:spPr>
              <a:noFill/>
              <a:ln>
                <a:noFill/>
              </a:ln>
              <a:effectLst/>
            </c:spPr>
            <c:txPr>
              <a:bodyPr/>
              <a:lstStyle/>
              <a:p>
                <a:pPr>
                  <a:defRPr sz="1600" b="1"/>
                </a:pPr>
                <a:endParaRPr lang="en-US"/>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Sheet1!$C$2:$C$12</c:f>
              <c:numCache>
                <c:formatCode>General</c:formatCode>
                <c:ptCount val="11"/>
                <c:pt idx="3" formatCode="0.0">
                  <c:v>253.33333333333334</c:v>
                </c:pt>
                <c:pt idx="4" formatCode="0.0">
                  <c:v>248.66666666666666</c:v>
                </c:pt>
                <c:pt idx="5" formatCode="0.0">
                  <c:v>251.66666666666666</c:v>
                </c:pt>
                <c:pt idx="6" formatCode="0.0">
                  <c:v>247.66666666666666</c:v>
                </c:pt>
                <c:pt idx="7" formatCode="0.0">
                  <c:v>250</c:v>
                </c:pt>
                <c:pt idx="8" formatCode="0.0">
                  <c:v>246</c:v>
                </c:pt>
                <c:pt idx="9" formatCode="0.0">
                  <c:v>249.66666666666666</c:v>
                </c:pt>
                <c:pt idx="10" formatCode="0.0">
                  <c:v>248</c:v>
                </c:pt>
              </c:numCache>
            </c:numRef>
          </c:val>
          <c:smooth val="0"/>
          <c:extLst xmlns:c16r2="http://schemas.microsoft.com/office/drawing/2015/06/chart">
            <c:ext xmlns:c16="http://schemas.microsoft.com/office/drawing/2014/chart" uri="{C3380CC4-5D6E-409C-BE32-E72D297353CC}">
              <c16:uniqueId val="{00000007-1C51-49E2-91DA-C7C6A8F79FFF}"/>
            </c:ext>
          </c:extLst>
        </c:ser>
        <c:ser>
          <c:idx val="2"/>
          <c:order val="2"/>
          <c:tx>
            <c:strRef>
              <c:f>Sheet1!$D$1</c:f>
              <c:strCache>
                <c:ptCount val="1"/>
                <c:pt idx="0">
                  <c:v>CMA (k=3)</c:v>
                </c:pt>
              </c:strCache>
            </c:strRef>
          </c:tx>
          <c:spPr>
            <a:ln w="34925"/>
          </c:spPr>
          <c:dLbls>
            <c:dLbl>
              <c:idx val="8"/>
              <c:layout>
                <c:manualLayout>
                  <c:x val="-3.8825163746423585E-2"/>
                  <c:y val="-3.0914909191627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1C51-49E2-91DA-C7C6A8F79FFF}"/>
                </c:ext>
              </c:extLst>
            </c:dLbl>
            <c:dLbl>
              <c:idx val="1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C51-49E2-91DA-C7C6A8F79FFF}"/>
                </c:ext>
              </c:extLst>
            </c:dLbl>
            <c:spPr>
              <a:noFill/>
              <a:ln>
                <a:noFill/>
              </a:ln>
              <a:effectLst/>
            </c:spPr>
            <c:txPr>
              <a:bodyPr/>
              <a:lstStyle/>
              <a:p>
                <a:pPr>
                  <a:defRPr sz="1600" b="1"/>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Sheet1!$D$2:$D$12</c:f>
              <c:numCache>
                <c:formatCode>0.0</c:formatCode>
                <c:ptCount val="11"/>
                <c:pt idx="1">
                  <c:v>253.33333333333334</c:v>
                </c:pt>
                <c:pt idx="2">
                  <c:v>248.66666666666666</c:v>
                </c:pt>
                <c:pt idx="3">
                  <c:v>251.66666666666666</c:v>
                </c:pt>
                <c:pt idx="4">
                  <c:v>247.66666666666666</c:v>
                </c:pt>
                <c:pt idx="5">
                  <c:v>250</c:v>
                </c:pt>
                <c:pt idx="6">
                  <c:v>246</c:v>
                </c:pt>
                <c:pt idx="7">
                  <c:v>249.66666666666666</c:v>
                </c:pt>
                <c:pt idx="8">
                  <c:v>248</c:v>
                </c:pt>
              </c:numCache>
            </c:numRef>
          </c:val>
          <c:smooth val="0"/>
          <c:extLst xmlns:c16r2="http://schemas.microsoft.com/office/drawing/2015/06/chart">
            <c:ext xmlns:c16="http://schemas.microsoft.com/office/drawing/2014/chart" uri="{C3380CC4-5D6E-409C-BE32-E72D297353CC}">
              <c16:uniqueId val="{0000000A-1C51-49E2-91DA-C7C6A8F79FFF}"/>
            </c:ext>
          </c:extLst>
        </c:ser>
        <c:dLbls>
          <c:showLegendKey val="0"/>
          <c:showVal val="0"/>
          <c:showCatName val="0"/>
          <c:showSerName val="0"/>
          <c:showPercent val="0"/>
          <c:showBubbleSize val="0"/>
        </c:dLbls>
        <c:marker val="1"/>
        <c:smooth val="0"/>
        <c:axId val="73897088"/>
        <c:axId val="73898624"/>
      </c:lineChart>
      <c:catAx>
        <c:axId val="73897088"/>
        <c:scaling>
          <c:orientation val="minMax"/>
        </c:scaling>
        <c:delete val="0"/>
        <c:axPos val="b"/>
        <c:numFmt formatCode="General" sourceLinked="0"/>
        <c:majorTickMark val="out"/>
        <c:minorTickMark val="none"/>
        <c:tickLblPos val="nextTo"/>
        <c:spPr>
          <a:ln>
            <a:solidFill>
              <a:schemeClr val="tx1"/>
            </a:solidFill>
          </a:ln>
        </c:spPr>
        <c:txPr>
          <a:bodyPr/>
          <a:lstStyle/>
          <a:p>
            <a:pPr>
              <a:defRPr sz="1600"/>
            </a:pPr>
            <a:endParaRPr lang="en-US"/>
          </a:p>
        </c:txPr>
        <c:crossAx val="73898624"/>
        <c:crosses val="autoZero"/>
        <c:auto val="1"/>
        <c:lblAlgn val="ctr"/>
        <c:lblOffset val="100"/>
        <c:noMultiLvlLbl val="0"/>
      </c:catAx>
      <c:valAx>
        <c:axId val="73898624"/>
        <c:scaling>
          <c:orientation val="minMax"/>
          <c:min val="235"/>
        </c:scaling>
        <c:delete val="0"/>
        <c:axPos val="l"/>
        <c:numFmt formatCode="General" sourceLinked="1"/>
        <c:majorTickMark val="out"/>
        <c:minorTickMark val="none"/>
        <c:tickLblPos val="nextTo"/>
        <c:spPr>
          <a:ln>
            <a:solidFill>
              <a:schemeClr val="tx1"/>
            </a:solidFill>
          </a:ln>
        </c:spPr>
        <c:txPr>
          <a:bodyPr/>
          <a:lstStyle/>
          <a:p>
            <a:pPr>
              <a:defRPr sz="1600"/>
            </a:pPr>
            <a:endParaRPr lang="en-US"/>
          </a:p>
        </c:txPr>
        <c:crossAx val="73897088"/>
        <c:crosses val="autoZero"/>
        <c:crossBetween val="midCat"/>
      </c:valAx>
    </c:plotArea>
    <c:legend>
      <c:legendPos val="r"/>
      <c:layout>
        <c:manualLayout>
          <c:xMode val="edge"/>
          <c:yMode val="edge"/>
          <c:x val="0.22579532288193707"/>
          <c:y val="5.1113836901040627E-2"/>
          <c:w val="0.72315362606701195"/>
          <c:h val="0.1743416887587544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78657397555032E-2"/>
          <c:y val="3.0915074057953813E-2"/>
          <c:w val="0.89581282069471047"/>
          <c:h val="0.89331697859375614"/>
        </c:manualLayout>
      </c:layout>
      <c:lineChart>
        <c:grouping val="standard"/>
        <c:varyColors val="0"/>
        <c:ser>
          <c:idx val="0"/>
          <c:order val="0"/>
          <c:tx>
            <c:strRef>
              <c:f>Sheet1!$B$1</c:f>
              <c:strCache>
                <c:ptCount val="1"/>
                <c:pt idx="0">
                  <c:v>Actual Durations</c:v>
                </c:pt>
              </c:strCache>
            </c:strRef>
          </c:tx>
          <c:spPr>
            <a:ln>
              <a:solidFill>
                <a:srgbClr val="0000FF"/>
              </a:solidFill>
            </a:ln>
          </c:spPr>
          <c:dLbls>
            <c:dLbl>
              <c:idx val="1"/>
              <c:layout>
                <c:manualLayout>
                  <c:x val="-3.3536449835662431E-2"/>
                  <c:y val="3.554963135889428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20BA-493F-9EDF-09998FD14162}"/>
                </c:ext>
              </c:extLst>
            </c:dLbl>
            <c:dLbl>
              <c:idx val="3"/>
              <c:layout>
                <c:manualLayout>
                  <c:x val="-3.2954529332482087E-2"/>
                  <c:y val="4.08026022500957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0BA-493F-9EDF-09998FD14162}"/>
                </c:ext>
              </c:extLst>
            </c:dLbl>
            <c:dLbl>
              <c:idx val="5"/>
              <c:layout>
                <c:manualLayout>
                  <c:x val="-2.5784918777044762E-2"/>
                  <c:y val="3.92413181392526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20BA-493F-9EDF-09998FD14162}"/>
                </c:ext>
              </c:extLst>
            </c:dLbl>
            <c:dLbl>
              <c:idx val="7"/>
              <c:layout>
                <c:manualLayout>
                  <c:x val="-3.053344683265943E-2"/>
                  <c:y val="3.45211952149197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0BA-493F-9EDF-09998FD14162}"/>
                </c:ext>
              </c:extLst>
            </c:dLbl>
            <c:dLbl>
              <c:idx val="9"/>
              <c:layout>
                <c:manualLayout>
                  <c:x val="-2.0942517320470075E-2"/>
                  <c:y val="-3.822953349424286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20BA-493F-9EDF-09998FD14162}"/>
                </c:ext>
              </c:extLst>
            </c:dLbl>
            <c:spPr>
              <a:noFill/>
              <a:ln>
                <a:noFill/>
              </a:ln>
              <a:effectLst/>
            </c:spPr>
            <c:txPr>
              <a:bodyPr/>
              <a:lstStyle/>
              <a:p>
                <a:pPr>
                  <a:defRPr sz="1400" b="1">
                    <a:solidFill>
                      <a:srgbClr val="FF0000"/>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Sheet1!$B$2:$B$12</c:f>
              <c:numCache>
                <c:formatCode>General</c:formatCode>
                <c:ptCount val="11"/>
                <c:pt idx="0">
                  <c:v>260</c:v>
                </c:pt>
                <c:pt idx="1">
                  <c:v>245</c:v>
                </c:pt>
                <c:pt idx="2">
                  <c:v>255</c:v>
                </c:pt>
                <c:pt idx="3">
                  <c:v>246</c:v>
                </c:pt>
                <c:pt idx="4">
                  <c:v>254</c:v>
                </c:pt>
                <c:pt idx="5">
                  <c:v>243</c:v>
                </c:pt>
                <c:pt idx="6">
                  <c:v>253</c:v>
                </c:pt>
                <c:pt idx="7">
                  <c:v>242</c:v>
                </c:pt>
                <c:pt idx="8">
                  <c:v>254</c:v>
                </c:pt>
                <c:pt idx="9">
                  <c:v>248</c:v>
                </c:pt>
              </c:numCache>
            </c:numRef>
          </c:val>
          <c:smooth val="0"/>
          <c:extLst xmlns:c16r2="http://schemas.microsoft.com/office/drawing/2015/06/chart">
            <c:ext xmlns:c16="http://schemas.microsoft.com/office/drawing/2014/chart" uri="{C3380CC4-5D6E-409C-BE32-E72D297353CC}">
              <c16:uniqueId val="{00000005-20BA-493F-9EDF-09998FD14162}"/>
            </c:ext>
          </c:extLst>
        </c:ser>
        <c:ser>
          <c:idx val="1"/>
          <c:order val="1"/>
          <c:tx>
            <c:strRef>
              <c:f>Sheet1!$C$1</c:f>
              <c:strCache>
                <c:ptCount val="1"/>
                <c:pt idx="0">
                  <c:v>SMA (k=4)</c:v>
                </c:pt>
              </c:strCache>
            </c:strRef>
          </c:tx>
          <c:spPr>
            <a:ln w="34925"/>
          </c:spPr>
          <c:marker>
            <c:symbol val="square"/>
            <c:size val="5"/>
          </c:marker>
          <c:dLbls>
            <c:dLbl>
              <c:idx val="1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20BA-493F-9EDF-09998FD14162}"/>
                </c:ext>
              </c:extLst>
            </c:dLbl>
            <c:spPr>
              <a:noFill/>
              <a:ln>
                <a:noFill/>
              </a:ln>
              <a:effectLst/>
            </c:spPr>
            <c:txPr>
              <a:bodyPr/>
              <a:lstStyle/>
              <a:p>
                <a:pPr>
                  <a:defRPr sz="1600" b="1"/>
                </a:pPr>
                <a:endParaRPr lang="en-US"/>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Sheet1!$C$2:$C$12</c:f>
              <c:numCache>
                <c:formatCode>General</c:formatCode>
                <c:ptCount val="11"/>
                <c:pt idx="4" formatCode="0.0">
                  <c:v>251.5</c:v>
                </c:pt>
                <c:pt idx="5" formatCode="0.0">
                  <c:v>250</c:v>
                </c:pt>
                <c:pt idx="6" formatCode="0.0">
                  <c:v>249.5</c:v>
                </c:pt>
                <c:pt idx="7" formatCode="0.0">
                  <c:v>249</c:v>
                </c:pt>
                <c:pt idx="8" formatCode="0.0">
                  <c:v>248</c:v>
                </c:pt>
                <c:pt idx="9" formatCode="0.0">
                  <c:v>248</c:v>
                </c:pt>
                <c:pt idx="10" formatCode="0.0">
                  <c:v>249.25</c:v>
                </c:pt>
              </c:numCache>
            </c:numRef>
          </c:val>
          <c:smooth val="0"/>
          <c:extLst xmlns:c16r2="http://schemas.microsoft.com/office/drawing/2015/06/chart">
            <c:ext xmlns:c16="http://schemas.microsoft.com/office/drawing/2014/chart" uri="{C3380CC4-5D6E-409C-BE32-E72D297353CC}">
              <c16:uniqueId val="{00000007-20BA-493F-9EDF-09998FD14162}"/>
            </c:ext>
          </c:extLst>
        </c:ser>
        <c:ser>
          <c:idx val="2"/>
          <c:order val="2"/>
          <c:tx>
            <c:strRef>
              <c:f>Sheet1!$D$1</c:f>
              <c:strCache>
                <c:ptCount val="1"/>
                <c:pt idx="0">
                  <c:v>CMA (k=4)</c:v>
                </c:pt>
              </c:strCache>
            </c:strRef>
          </c:tx>
          <c:spPr>
            <a:ln w="34925"/>
          </c:spPr>
          <c:marker>
            <c:symbol val="circle"/>
            <c:size val="6"/>
          </c:marker>
          <c:dLbls>
            <c:dLbl>
              <c:idx val="7"/>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20BA-493F-9EDF-09998FD14162}"/>
                </c:ext>
              </c:extLst>
            </c:dLbl>
            <c:dLbl>
              <c:idx val="10"/>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0BA-493F-9EDF-09998FD14162}"/>
                </c:ext>
              </c:extLst>
            </c:dLbl>
            <c:spPr>
              <a:noFill/>
              <a:ln>
                <a:noFill/>
              </a:ln>
              <a:effectLst/>
            </c:spPr>
            <c:txPr>
              <a:bodyPr/>
              <a:lstStyle/>
              <a:p>
                <a:pPr>
                  <a:defRPr sz="1600" b="1"/>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Sheet1!$D$2:$D$12</c:f>
              <c:numCache>
                <c:formatCode>General</c:formatCode>
                <c:ptCount val="11"/>
                <c:pt idx="2" formatCode="0.0">
                  <c:v>250.75</c:v>
                </c:pt>
                <c:pt idx="3" formatCode="0.0">
                  <c:v>249.75</c:v>
                </c:pt>
                <c:pt idx="4" formatCode="0.0">
                  <c:v>249.25</c:v>
                </c:pt>
                <c:pt idx="5" formatCode="0.0">
                  <c:v>248.5</c:v>
                </c:pt>
                <c:pt idx="6" formatCode="0.0">
                  <c:v>248</c:v>
                </c:pt>
                <c:pt idx="7" formatCode="0.0">
                  <c:v>248.625</c:v>
                </c:pt>
              </c:numCache>
            </c:numRef>
          </c:val>
          <c:smooth val="0"/>
          <c:extLst xmlns:c16r2="http://schemas.microsoft.com/office/drawing/2015/06/chart">
            <c:ext xmlns:c16="http://schemas.microsoft.com/office/drawing/2014/chart" uri="{C3380CC4-5D6E-409C-BE32-E72D297353CC}">
              <c16:uniqueId val="{0000000A-20BA-493F-9EDF-09998FD14162}"/>
            </c:ext>
          </c:extLst>
        </c:ser>
        <c:ser>
          <c:idx val="3"/>
          <c:order val="3"/>
          <c:tx>
            <c:strRef>
              <c:f>Sheet1!$E$1</c:f>
              <c:strCache>
                <c:ptCount val="1"/>
                <c:pt idx="0">
                  <c:v>CMA (k=3)</c:v>
                </c:pt>
              </c:strCache>
            </c:strRef>
          </c:tx>
          <c:spPr>
            <a:ln>
              <a:solidFill>
                <a:srgbClr val="009900"/>
              </a:solidFill>
              <a:prstDash val="sysDash"/>
            </a:ln>
          </c:spPr>
          <c:marker>
            <c:symbol val="circle"/>
            <c:size val="6"/>
            <c:spPr>
              <a:solidFill>
                <a:srgbClr val="009900"/>
              </a:solidFill>
              <a:ln>
                <a:prstDash val="sysDash"/>
              </a:ln>
            </c:spPr>
          </c:marker>
          <c:dLbls>
            <c:dLbl>
              <c:idx val="8"/>
              <c:layout>
                <c:manualLayout>
                  <c:x val="-2.2522522522522521E-2"/>
                  <c:y val="-4.6063651591289785E-2"/>
                </c:manualLayout>
              </c:layout>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20BA-493F-9EDF-09998FD1416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Sheet1!$A$2:$A$12</c:f>
              <c:strCache>
                <c:ptCount val="11"/>
                <c:pt idx="0">
                  <c:v>H1</c:v>
                </c:pt>
                <c:pt idx="1">
                  <c:v>H2</c:v>
                </c:pt>
                <c:pt idx="2">
                  <c:v>H3</c:v>
                </c:pt>
                <c:pt idx="3">
                  <c:v>H4</c:v>
                </c:pt>
                <c:pt idx="4">
                  <c:v>H5</c:v>
                </c:pt>
                <c:pt idx="5">
                  <c:v>H6</c:v>
                </c:pt>
                <c:pt idx="6">
                  <c:v>H7</c:v>
                </c:pt>
                <c:pt idx="7">
                  <c:v>H8</c:v>
                </c:pt>
                <c:pt idx="8">
                  <c:v>H9</c:v>
                </c:pt>
                <c:pt idx="9">
                  <c:v>H10</c:v>
                </c:pt>
                <c:pt idx="10">
                  <c:v>H11</c:v>
                </c:pt>
              </c:strCache>
            </c:strRef>
          </c:cat>
          <c:val>
            <c:numRef>
              <c:f>Sheet1!$E$2:$E$12</c:f>
              <c:numCache>
                <c:formatCode>0.0</c:formatCode>
                <c:ptCount val="11"/>
                <c:pt idx="1">
                  <c:v>253.3</c:v>
                </c:pt>
                <c:pt idx="2">
                  <c:v>248.7</c:v>
                </c:pt>
                <c:pt idx="3">
                  <c:v>251.7</c:v>
                </c:pt>
                <c:pt idx="4">
                  <c:v>247.7</c:v>
                </c:pt>
                <c:pt idx="5">
                  <c:v>250</c:v>
                </c:pt>
                <c:pt idx="6">
                  <c:v>246</c:v>
                </c:pt>
                <c:pt idx="7">
                  <c:v>249.7</c:v>
                </c:pt>
                <c:pt idx="8">
                  <c:v>248</c:v>
                </c:pt>
              </c:numCache>
            </c:numRef>
          </c:val>
          <c:smooth val="0"/>
          <c:extLst xmlns:c16r2="http://schemas.microsoft.com/office/drawing/2015/06/chart">
            <c:ext xmlns:c16="http://schemas.microsoft.com/office/drawing/2014/chart" uri="{C3380CC4-5D6E-409C-BE32-E72D297353CC}">
              <c16:uniqueId val="{0000000C-20BA-493F-9EDF-09998FD14162}"/>
            </c:ext>
          </c:extLst>
        </c:ser>
        <c:dLbls>
          <c:showLegendKey val="0"/>
          <c:showVal val="0"/>
          <c:showCatName val="0"/>
          <c:showSerName val="0"/>
          <c:showPercent val="0"/>
          <c:showBubbleSize val="0"/>
        </c:dLbls>
        <c:marker val="1"/>
        <c:smooth val="0"/>
        <c:axId val="80837248"/>
        <c:axId val="80847232"/>
      </c:lineChart>
      <c:catAx>
        <c:axId val="80837248"/>
        <c:scaling>
          <c:orientation val="minMax"/>
        </c:scaling>
        <c:delete val="0"/>
        <c:axPos val="b"/>
        <c:numFmt formatCode="General" sourceLinked="0"/>
        <c:majorTickMark val="out"/>
        <c:minorTickMark val="none"/>
        <c:tickLblPos val="nextTo"/>
        <c:spPr>
          <a:ln>
            <a:solidFill>
              <a:schemeClr val="tx1"/>
            </a:solidFill>
          </a:ln>
        </c:spPr>
        <c:txPr>
          <a:bodyPr/>
          <a:lstStyle/>
          <a:p>
            <a:pPr>
              <a:defRPr sz="1600"/>
            </a:pPr>
            <a:endParaRPr lang="en-US"/>
          </a:p>
        </c:txPr>
        <c:crossAx val="80847232"/>
        <c:crosses val="autoZero"/>
        <c:auto val="1"/>
        <c:lblAlgn val="ctr"/>
        <c:lblOffset val="100"/>
        <c:noMultiLvlLbl val="0"/>
      </c:catAx>
      <c:valAx>
        <c:axId val="80847232"/>
        <c:scaling>
          <c:orientation val="minMax"/>
          <c:min val="235"/>
        </c:scaling>
        <c:delete val="0"/>
        <c:axPos val="l"/>
        <c:numFmt formatCode="General" sourceLinked="1"/>
        <c:majorTickMark val="out"/>
        <c:minorTickMark val="none"/>
        <c:tickLblPos val="nextTo"/>
        <c:spPr>
          <a:ln>
            <a:solidFill>
              <a:schemeClr val="tx1"/>
            </a:solidFill>
          </a:ln>
        </c:spPr>
        <c:txPr>
          <a:bodyPr/>
          <a:lstStyle/>
          <a:p>
            <a:pPr>
              <a:defRPr sz="1600"/>
            </a:pPr>
            <a:endParaRPr lang="en-US"/>
          </a:p>
        </c:txPr>
        <c:crossAx val="80837248"/>
        <c:crosses val="autoZero"/>
        <c:crossBetween val="midCat"/>
      </c:valAx>
    </c:plotArea>
    <c:legend>
      <c:legendPos val="r"/>
      <c:layout>
        <c:manualLayout>
          <c:xMode val="edge"/>
          <c:yMode val="edge"/>
          <c:x val="0.177747274833889"/>
          <c:y val="2.5988208760337118E-2"/>
          <c:w val="0.80240275708779629"/>
          <c:h val="0.2324555850116725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6BD2B-37BA-4609-A1E4-6DA716EC473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6873933-FCB6-41C8-A857-A90146B5AA2A}">
      <dgm:prSet phldrT="[Text]" custT="1"/>
      <dgm:spPr>
        <a:solidFill>
          <a:srgbClr val="00B050"/>
        </a:solidFill>
        <a:ln>
          <a:solidFill>
            <a:schemeClr val="tx1"/>
          </a:solidFill>
        </a:ln>
      </dgm:spPr>
      <dgm:t>
        <a:bodyPr/>
        <a:lstStyle/>
        <a:p>
          <a:pPr>
            <a:lnSpc>
              <a:spcPts val="1800"/>
            </a:lnSpc>
            <a:spcBef>
              <a:spcPts val="0"/>
            </a:spcBef>
            <a:spcAft>
              <a:spcPts val="0"/>
            </a:spcAft>
          </a:pPr>
          <a:r>
            <a:rPr lang="en-US" sz="1800" b="1" dirty="0" smtClean="0">
              <a:solidFill>
                <a:schemeClr val="bg1"/>
              </a:solidFill>
              <a:effectLst>
                <a:outerShdw blurRad="38100" dist="38100" dir="2700000" algn="tl">
                  <a:srgbClr val="000000">
                    <a:alpha val="43137"/>
                  </a:srgbClr>
                </a:outerShdw>
              </a:effectLst>
            </a:rPr>
            <a:t>Forecasting </a:t>
          </a:r>
          <a:endParaRPr lang="en-US" sz="1800" b="1" dirty="0">
            <a:solidFill>
              <a:schemeClr val="bg1"/>
            </a:solidFill>
            <a:effectLst>
              <a:outerShdw blurRad="38100" dist="38100" dir="2700000" algn="tl">
                <a:srgbClr val="000000">
                  <a:alpha val="43137"/>
                </a:srgbClr>
              </a:outerShdw>
            </a:effectLst>
          </a:endParaRPr>
        </a:p>
      </dgm:t>
    </dgm:pt>
    <dgm:pt modelId="{0E3C788E-E98B-4FD5-9DEE-D7738D8C8BD1}" type="parTrans" cxnId="{DC208B21-5333-427F-A4A6-C827E50C3692}">
      <dgm:prSet/>
      <dgm:spPr/>
      <dgm:t>
        <a:bodyPr/>
        <a:lstStyle/>
        <a:p>
          <a:endParaRPr lang="en-US"/>
        </a:p>
      </dgm:t>
    </dgm:pt>
    <dgm:pt modelId="{E3F6CD86-78C8-4FFA-B3AE-F3902D99FBE3}" type="sibTrans" cxnId="{DC208B21-5333-427F-A4A6-C827E50C3692}">
      <dgm:prSet/>
      <dgm:spPr/>
      <dgm:t>
        <a:bodyPr/>
        <a:lstStyle/>
        <a:p>
          <a:endParaRPr lang="en-US"/>
        </a:p>
      </dgm:t>
    </dgm:pt>
    <dgm:pt modelId="{64079338-3026-4CEA-BE86-C2A2015492CB}">
      <dgm:prSet phldrT="[Text]" custT="1"/>
      <dgm:spPr>
        <a:solidFill>
          <a:srgbClr val="FFFF00"/>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Qualitative</a:t>
          </a:r>
          <a:endParaRPr lang="en-US" sz="1800" dirty="0">
            <a:solidFill>
              <a:schemeClr val="tx1"/>
            </a:solidFill>
          </a:endParaRPr>
        </a:p>
      </dgm:t>
    </dgm:pt>
    <dgm:pt modelId="{57B4C1B3-607C-4DAF-AFBC-F6A7D3ED6F03}" type="parTrans" cxnId="{339CE3AE-2E6E-4D9A-B190-27FB3E2D3C44}">
      <dgm:prSet/>
      <dgm:spPr>
        <a:ln>
          <a:solidFill>
            <a:schemeClr val="tx1"/>
          </a:solidFill>
        </a:ln>
      </dgm:spPr>
      <dgm:t>
        <a:bodyPr/>
        <a:lstStyle/>
        <a:p>
          <a:pPr>
            <a:lnSpc>
              <a:spcPts val="1800"/>
            </a:lnSpc>
            <a:spcBef>
              <a:spcPts val="0"/>
            </a:spcBef>
          </a:pPr>
          <a:endParaRPr lang="en-US"/>
        </a:p>
      </dgm:t>
    </dgm:pt>
    <dgm:pt modelId="{11E0A88C-37DF-4CC6-BA78-26A6B32B2068}" type="sibTrans" cxnId="{339CE3AE-2E6E-4D9A-B190-27FB3E2D3C44}">
      <dgm:prSet/>
      <dgm:spPr/>
      <dgm:t>
        <a:bodyPr/>
        <a:lstStyle/>
        <a:p>
          <a:endParaRPr lang="en-US"/>
        </a:p>
      </dgm:t>
    </dgm:pt>
    <dgm:pt modelId="{8B92C431-E003-477E-B326-5CED3A929A35}">
      <dgm:prSet phldrT="[Text]" custT="1"/>
      <dgm:spPr>
        <a:solidFill>
          <a:schemeClr val="bg1">
            <a:lumMod val="85000"/>
          </a:schemeClr>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Quantitative</a:t>
          </a:r>
          <a:endParaRPr lang="en-US" sz="1800" dirty="0">
            <a:solidFill>
              <a:schemeClr val="tx1"/>
            </a:solidFill>
          </a:endParaRPr>
        </a:p>
      </dgm:t>
    </dgm:pt>
    <dgm:pt modelId="{79D2B594-8EB8-4657-8EE6-C2B44D253BEB}" type="parTrans" cxnId="{FC8F5730-2770-4C19-B52C-A104D565F61E}">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3ED39A44-F3DF-4DA4-B8BD-82257C9E515C}" type="sibTrans" cxnId="{FC8F5730-2770-4C19-B52C-A104D565F61E}">
      <dgm:prSet/>
      <dgm:spPr/>
      <dgm:t>
        <a:bodyPr/>
        <a:lstStyle/>
        <a:p>
          <a:endParaRPr lang="en-US"/>
        </a:p>
      </dgm:t>
    </dgm:pt>
    <dgm:pt modelId="{1C82CC8E-A22F-4A1F-8CCA-2A6E17F4E432}">
      <dgm:prSet custT="1"/>
      <dgm:spPr>
        <a:solidFill>
          <a:srgbClr val="FFFF66"/>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Expert Judgement</a:t>
          </a:r>
          <a:endParaRPr lang="en-US" sz="1800" dirty="0">
            <a:solidFill>
              <a:schemeClr val="tx1"/>
            </a:solidFill>
          </a:endParaRPr>
        </a:p>
      </dgm:t>
    </dgm:pt>
    <dgm:pt modelId="{93BB636F-96A6-450F-A822-F609A7548042}" type="parTrans" cxnId="{87068D28-8CA1-489B-834F-49B55FD9BF27}">
      <dgm:prSet/>
      <dgm:spPr>
        <a:ln>
          <a:solidFill>
            <a:schemeClr val="tx1"/>
          </a:solidFill>
        </a:ln>
      </dgm:spPr>
      <dgm:t>
        <a:bodyPr/>
        <a:lstStyle/>
        <a:p>
          <a:pPr>
            <a:lnSpc>
              <a:spcPts val="1800"/>
            </a:lnSpc>
            <a:spcBef>
              <a:spcPts val="0"/>
            </a:spcBef>
          </a:pPr>
          <a:endParaRPr lang="en-US"/>
        </a:p>
      </dgm:t>
    </dgm:pt>
    <dgm:pt modelId="{C79B0889-8C78-4E4F-8FD2-C3E2447F324F}" type="sibTrans" cxnId="{87068D28-8CA1-489B-834F-49B55FD9BF27}">
      <dgm:prSet/>
      <dgm:spPr/>
      <dgm:t>
        <a:bodyPr/>
        <a:lstStyle/>
        <a:p>
          <a:endParaRPr lang="en-US"/>
        </a:p>
      </dgm:t>
    </dgm:pt>
    <dgm:pt modelId="{CCF68EFF-5DC5-4639-BF4A-73ED3C476AC8}">
      <dgm:prSet custT="1"/>
      <dgm:spPr>
        <a:solidFill>
          <a:srgbClr val="FFFF66"/>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Surveys</a:t>
          </a:r>
          <a:endParaRPr lang="en-US" sz="1800" dirty="0">
            <a:solidFill>
              <a:schemeClr val="tx1"/>
            </a:solidFill>
          </a:endParaRPr>
        </a:p>
      </dgm:t>
    </dgm:pt>
    <dgm:pt modelId="{45DAEAF2-BAE3-44BA-8A4D-5D7DE42A1FC5}" type="parTrans" cxnId="{CCCA7CD5-B2B8-4B65-8398-0085FB4D6699}">
      <dgm:prSet/>
      <dgm:spPr>
        <a:ln>
          <a:solidFill>
            <a:schemeClr val="tx1"/>
          </a:solidFill>
        </a:ln>
      </dgm:spPr>
      <dgm:t>
        <a:bodyPr/>
        <a:lstStyle/>
        <a:p>
          <a:pPr>
            <a:lnSpc>
              <a:spcPts val="1800"/>
            </a:lnSpc>
            <a:spcBef>
              <a:spcPts val="0"/>
            </a:spcBef>
          </a:pPr>
          <a:endParaRPr lang="en-US"/>
        </a:p>
      </dgm:t>
    </dgm:pt>
    <dgm:pt modelId="{C475DE9A-105E-47A2-BFDD-8F1AF060FA82}" type="sibTrans" cxnId="{CCCA7CD5-B2B8-4B65-8398-0085FB4D6699}">
      <dgm:prSet/>
      <dgm:spPr/>
      <dgm:t>
        <a:bodyPr/>
        <a:lstStyle/>
        <a:p>
          <a:endParaRPr lang="en-US"/>
        </a:p>
      </dgm:t>
    </dgm:pt>
    <dgm:pt modelId="{5E1E76AE-CE4E-4266-9167-B46B4FF6DF05}">
      <dgm:prSet custT="1"/>
      <dgm:spPr>
        <a:solidFill>
          <a:srgbClr val="FFFF66"/>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Meetings</a:t>
          </a:r>
          <a:endParaRPr lang="en-US" sz="1800" dirty="0">
            <a:solidFill>
              <a:schemeClr val="tx1"/>
            </a:solidFill>
          </a:endParaRPr>
        </a:p>
      </dgm:t>
    </dgm:pt>
    <dgm:pt modelId="{08F3AB1C-21D5-4D43-81C5-2632258AB792}" type="parTrans" cxnId="{8EBC34F6-55AB-4DEB-B3DC-993B477A9EB6}">
      <dgm:prSet/>
      <dgm:spPr>
        <a:ln>
          <a:solidFill>
            <a:schemeClr val="tx1"/>
          </a:solidFill>
        </a:ln>
      </dgm:spPr>
      <dgm:t>
        <a:bodyPr/>
        <a:lstStyle/>
        <a:p>
          <a:pPr>
            <a:lnSpc>
              <a:spcPts val="1800"/>
            </a:lnSpc>
            <a:spcBef>
              <a:spcPts val="0"/>
            </a:spcBef>
          </a:pPr>
          <a:endParaRPr lang="en-US"/>
        </a:p>
      </dgm:t>
    </dgm:pt>
    <dgm:pt modelId="{11654E7F-5912-4608-8107-A30A5CDBE47D}" type="sibTrans" cxnId="{8EBC34F6-55AB-4DEB-B3DC-993B477A9EB6}">
      <dgm:prSet/>
      <dgm:spPr/>
      <dgm:t>
        <a:bodyPr/>
        <a:lstStyle/>
        <a:p>
          <a:endParaRPr lang="en-US"/>
        </a:p>
      </dgm:t>
    </dgm:pt>
    <dgm:pt modelId="{83255492-6EF0-44EB-9EB9-140ED47162F0}">
      <dgm:prSet custT="1"/>
      <dgm:spPr>
        <a:solidFill>
          <a:schemeClr val="bg1">
            <a:lumMod val="85000"/>
          </a:schemeClr>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Time Series</a:t>
          </a:r>
          <a:endParaRPr lang="en-US" sz="1800" dirty="0">
            <a:solidFill>
              <a:schemeClr val="tx1"/>
            </a:solidFill>
          </a:endParaRPr>
        </a:p>
      </dgm:t>
    </dgm:pt>
    <dgm:pt modelId="{18C57394-F879-49C8-BBCA-2C01CE7F6B42}" type="parTrans" cxnId="{71F7710B-61B5-4334-8B8A-CEDF64F6B5D4}">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DE69FE77-2BE6-4AF2-AAEF-6B7529BC2A9A}" type="sibTrans" cxnId="{71F7710B-61B5-4334-8B8A-CEDF64F6B5D4}">
      <dgm:prSet/>
      <dgm:spPr/>
      <dgm:t>
        <a:bodyPr/>
        <a:lstStyle/>
        <a:p>
          <a:endParaRPr lang="en-US"/>
        </a:p>
      </dgm:t>
    </dgm:pt>
    <dgm:pt modelId="{7AEBB495-1218-4268-9223-E5C912820E8F}">
      <dgm:prSet custT="1"/>
      <dgm:spPr>
        <a:solidFill>
          <a:schemeClr val="bg1">
            <a:lumMod val="85000"/>
          </a:schemeClr>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Naïve Method</a:t>
          </a:r>
          <a:endParaRPr lang="en-US" sz="1800" dirty="0">
            <a:solidFill>
              <a:schemeClr val="tx1"/>
            </a:solidFill>
          </a:endParaRPr>
        </a:p>
      </dgm:t>
    </dgm:pt>
    <dgm:pt modelId="{C15C3B1B-6327-4059-B3FA-C26D83A42C8D}" type="parTrans" cxnId="{9432BA20-97C0-4D34-89E0-9AF6FDD423AF}">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8E2F1AE5-C666-4368-846C-39858F07A495}" type="sibTrans" cxnId="{9432BA20-97C0-4D34-89E0-9AF6FDD423AF}">
      <dgm:prSet/>
      <dgm:spPr/>
      <dgm:t>
        <a:bodyPr/>
        <a:lstStyle/>
        <a:p>
          <a:endParaRPr lang="en-US"/>
        </a:p>
      </dgm:t>
    </dgm:pt>
    <dgm:pt modelId="{B79BC49D-508A-4A8F-8833-2AD6F116D742}">
      <dgm:prSet custT="1"/>
      <dgm:spPr>
        <a:solidFill>
          <a:schemeClr val="bg1">
            <a:lumMod val="85000"/>
          </a:schemeClr>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Causal/ Associative </a:t>
          </a:r>
          <a:endParaRPr lang="en-US" sz="1800" dirty="0">
            <a:solidFill>
              <a:schemeClr val="tx1"/>
            </a:solidFill>
          </a:endParaRPr>
        </a:p>
      </dgm:t>
    </dgm:pt>
    <dgm:pt modelId="{F1C710C0-6981-4311-8A95-DEE060CDA055}" type="parTrans" cxnId="{5BB238B4-710E-4B47-93CE-8FD5C69782B0}">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217E6E5C-1714-4C7E-ACC2-301A105EA4CE}" type="sibTrans" cxnId="{5BB238B4-710E-4B47-93CE-8FD5C69782B0}">
      <dgm:prSet/>
      <dgm:spPr/>
      <dgm:t>
        <a:bodyPr/>
        <a:lstStyle/>
        <a:p>
          <a:endParaRPr lang="en-US"/>
        </a:p>
      </dgm:t>
    </dgm:pt>
    <dgm:pt modelId="{F2DBA453-77AC-43BE-AF60-34A88A7730C1}">
      <dgm:prSet custT="1"/>
      <dgm:spPr>
        <a:solidFill>
          <a:schemeClr val="bg1">
            <a:lumMod val="85000"/>
          </a:schemeClr>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Averaging Techniques</a:t>
          </a:r>
          <a:endParaRPr lang="en-US" sz="1800" dirty="0">
            <a:solidFill>
              <a:schemeClr val="tx1"/>
            </a:solidFill>
          </a:endParaRPr>
        </a:p>
      </dgm:t>
    </dgm:pt>
    <dgm:pt modelId="{E50B2E96-A00A-4F13-8420-7F06E2CCC616}" type="parTrans" cxnId="{0D2E13F8-0BD0-4748-820D-CD05AAC66109}">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95C573D5-6E8F-4D05-9A0B-7192539AE57D}" type="sibTrans" cxnId="{0D2E13F8-0BD0-4748-820D-CD05AAC66109}">
      <dgm:prSet/>
      <dgm:spPr/>
      <dgm:t>
        <a:bodyPr/>
        <a:lstStyle/>
        <a:p>
          <a:endParaRPr lang="en-US"/>
        </a:p>
      </dgm:t>
    </dgm:pt>
    <dgm:pt modelId="{BE1496FE-2919-4068-A148-E70761511EBB}">
      <dgm:prSet custT="1"/>
      <dgm:spPr>
        <a:solidFill>
          <a:srgbClr val="FFFF66"/>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Delphi Method</a:t>
          </a:r>
          <a:endParaRPr lang="en-US" sz="1800" dirty="0">
            <a:solidFill>
              <a:schemeClr val="tx1"/>
            </a:solidFill>
          </a:endParaRPr>
        </a:p>
      </dgm:t>
    </dgm:pt>
    <dgm:pt modelId="{28A13294-07EB-4B2B-B1BD-CB98C12ACE1F}" type="parTrans" cxnId="{3DDA6B7A-9EBB-45ED-9AE3-B3C07B284946}">
      <dgm:prSet/>
      <dgm:spPr>
        <a:ln>
          <a:solidFill>
            <a:schemeClr val="tx1"/>
          </a:solidFill>
        </a:ln>
      </dgm:spPr>
      <dgm:t>
        <a:bodyPr/>
        <a:lstStyle/>
        <a:p>
          <a:pPr>
            <a:lnSpc>
              <a:spcPts val="1800"/>
            </a:lnSpc>
            <a:spcBef>
              <a:spcPts val="0"/>
            </a:spcBef>
          </a:pPr>
          <a:endParaRPr lang="en-US"/>
        </a:p>
      </dgm:t>
    </dgm:pt>
    <dgm:pt modelId="{A8EEFDCB-0ACD-4B56-A3B4-E850A8C00B50}" type="sibTrans" cxnId="{3DDA6B7A-9EBB-45ED-9AE3-B3C07B284946}">
      <dgm:prSet/>
      <dgm:spPr/>
      <dgm:t>
        <a:bodyPr/>
        <a:lstStyle/>
        <a:p>
          <a:endParaRPr lang="en-US"/>
        </a:p>
      </dgm:t>
    </dgm:pt>
    <dgm:pt modelId="{4B443242-35A2-4C81-BD5B-150D009568DA}">
      <dgm:prSet custT="1"/>
      <dgm:spPr>
        <a:solidFill>
          <a:schemeClr val="bg1">
            <a:lumMod val="85000"/>
          </a:schemeClr>
        </a:solidFill>
        <a:ln>
          <a:solidFill>
            <a:schemeClr val="tx1"/>
          </a:solidFill>
        </a:ln>
      </dgm:spPr>
      <dgm:t>
        <a:bodyPr/>
        <a:lstStyle/>
        <a:p>
          <a:pPr>
            <a:lnSpc>
              <a:spcPts val="1500"/>
            </a:lnSpc>
            <a:spcBef>
              <a:spcPts val="0"/>
            </a:spcBef>
            <a:spcAft>
              <a:spcPts val="0"/>
            </a:spcAft>
          </a:pPr>
          <a:r>
            <a:rPr lang="en-US" sz="1800" dirty="0" smtClean="0">
              <a:solidFill>
                <a:schemeClr val="tx1"/>
              </a:solidFill>
            </a:rPr>
            <a:t>Simple Moving Averages</a:t>
          </a:r>
          <a:endParaRPr lang="en-US" sz="1800" dirty="0">
            <a:solidFill>
              <a:schemeClr val="tx1"/>
            </a:solidFill>
          </a:endParaRPr>
        </a:p>
      </dgm:t>
    </dgm:pt>
    <dgm:pt modelId="{E77784DD-20D1-4F15-8EC3-BD759B0E2777}" type="parTrans" cxnId="{48BA7E18-51B4-4AE0-9FD7-42C1C3A1DE0E}">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A5B317A1-CD30-4C2B-82EB-44550D7B2244}" type="sibTrans" cxnId="{48BA7E18-51B4-4AE0-9FD7-42C1C3A1DE0E}">
      <dgm:prSet/>
      <dgm:spPr/>
      <dgm:t>
        <a:bodyPr/>
        <a:lstStyle/>
        <a:p>
          <a:endParaRPr lang="en-US"/>
        </a:p>
      </dgm:t>
    </dgm:pt>
    <dgm:pt modelId="{8B035E2B-78B1-4208-B4BB-17F71CC1278C}">
      <dgm:prSet custT="1"/>
      <dgm:spPr>
        <a:solidFill>
          <a:schemeClr val="bg1">
            <a:lumMod val="85000"/>
          </a:schemeClr>
        </a:solidFill>
        <a:ln>
          <a:solidFill>
            <a:schemeClr val="tx1"/>
          </a:solidFill>
        </a:ln>
      </dgm:spPr>
      <dgm:t>
        <a:bodyPr/>
        <a:lstStyle/>
        <a:p>
          <a:pPr>
            <a:lnSpc>
              <a:spcPts val="1500"/>
            </a:lnSpc>
            <a:spcBef>
              <a:spcPts val="0"/>
            </a:spcBef>
            <a:spcAft>
              <a:spcPts val="0"/>
            </a:spcAft>
          </a:pPr>
          <a:r>
            <a:rPr lang="en-US" sz="1800" dirty="0" smtClean="0">
              <a:solidFill>
                <a:schemeClr val="tx1"/>
              </a:solidFill>
            </a:rPr>
            <a:t>Weighted Moving Averages</a:t>
          </a:r>
          <a:endParaRPr lang="en-US" sz="1800" dirty="0">
            <a:solidFill>
              <a:schemeClr val="tx1"/>
            </a:solidFill>
          </a:endParaRPr>
        </a:p>
      </dgm:t>
    </dgm:pt>
    <dgm:pt modelId="{FC54B45B-1691-41ED-BC7B-19D9F72F8AA9}" type="parTrans" cxnId="{808BB107-9D05-49FA-AB32-8AEC315A930F}">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159CF300-96DE-4D2F-9D4E-BE796EB34817}" type="sibTrans" cxnId="{808BB107-9D05-49FA-AB32-8AEC315A930F}">
      <dgm:prSet/>
      <dgm:spPr/>
      <dgm:t>
        <a:bodyPr/>
        <a:lstStyle/>
        <a:p>
          <a:endParaRPr lang="en-US"/>
        </a:p>
      </dgm:t>
    </dgm:pt>
    <dgm:pt modelId="{1275D33A-C20E-459B-9464-76B0EA25C80C}">
      <dgm:prSet custT="1"/>
      <dgm:spPr>
        <a:solidFill>
          <a:schemeClr val="bg1">
            <a:lumMod val="85000"/>
          </a:schemeClr>
        </a:solidFill>
        <a:ln>
          <a:solidFill>
            <a:schemeClr val="tx1"/>
          </a:solidFill>
        </a:ln>
      </dgm:spPr>
      <dgm:t>
        <a:bodyPr/>
        <a:lstStyle/>
        <a:p>
          <a:pPr>
            <a:lnSpc>
              <a:spcPts val="1500"/>
            </a:lnSpc>
            <a:spcBef>
              <a:spcPts val="0"/>
            </a:spcBef>
            <a:spcAft>
              <a:spcPts val="0"/>
            </a:spcAft>
          </a:pPr>
          <a:r>
            <a:rPr lang="en-US" sz="1800" dirty="0" smtClean="0">
              <a:solidFill>
                <a:schemeClr val="tx1"/>
              </a:solidFill>
            </a:rPr>
            <a:t>Centred Moving Average</a:t>
          </a:r>
        </a:p>
      </dgm:t>
    </dgm:pt>
    <dgm:pt modelId="{678C11D7-0950-46EF-92DA-52AA18058331}" type="parTrans" cxnId="{D8F83027-D9D2-4E06-A39F-C6018F4A00EB}">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E4D6633D-EC08-411B-BD10-3E285D22ECEB}" type="sibTrans" cxnId="{D8F83027-D9D2-4E06-A39F-C6018F4A00EB}">
      <dgm:prSet/>
      <dgm:spPr/>
      <dgm:t>
        <a:bodyPr/>
        <a:lstStyle/>
        <a:p>
          <a:endParaRPr lang="en-US"/>
        </a:p>
      </dgm:t>
    </dgm:pt>
    <dgm:pt modelId="{2E0212E3-51D4-4892-A4E5-984B2939169B}">
      <dgm:prSet custT="1"/>
      <dgm:spPr>
        <a:solidFill>
          <a:schemeClr val="bg1">
            <a:lumMod val="85000"/>
          </a:schemeClr>
        </a:solidFill>
        <a:ln>
          <a:solidFill>
            <a:schemeClr val="tx1"/>
          </a:solidFill>
        </a:ln>
      </dgm:spPr>
      <dgm:t>
        <a:bodyPr/>
        <a:lstStyle/>
        <a:p>
          <a:pPr>
            <a:lnSpc>
              <a:spcPts val="1500"/>
            </a:lnSpc>
            <a:spcBef>
              <a:spcPts val="0"/>
            </a:spcBef>
            <a:spcAft>
              <a:spcPts val="0"/>
            </a:spcAft>
          </a:pPr>
          <a:r>
            <a:rPr lang="en-US" sz="1800" dirty="0" smtClean="0">
              <a:solidFill>
                <a:schemeClr val="tx1"/>
              </a:solidFill>
            </a:rPr>
            <a:t>Exponential Moving Average</a:t>
          </a:r>
          <a:endParaRPr lang="en-US" sz="1800" dirty="0">
            <a:solidFill>
              <a:schemeClr val="tx1"/>
            </a:solidFill>
          </a:endParaRPr>
        </a:p>
      </dgm:t>
    </dgm:pt>
    <dgm:pt modelId="{4E6DC022-984F-418D-AB6B-E87044133322}" type="parTrans" cxnId="{1FA1996A-FC4A-4B44-9228-2C86C78586DC}">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2EBCA124-21F6-426C-96A2-841BD60777E3}" type="sibTrans" cxnId="{1FA1996A-FC4A-4B44-9228-2C86C78586DC}">
      <dgm:prSet/>
      <dgm:spPr/>
      <dgm:t>
        <a:bodyPr/>
        <a:lstStyle/>
        <a:p>
          <a:endParaRPr lang="en-US"/>
        </a:p>
      </dgm:t>
    </dgm:pt>
    <dgm:pt modelId="{9CAE7A1D-4BFC-457B-9DE9-78B9D87A0084}">
      <dgm:prSet custT="1"/>
      <dgm:spPr>
        <a:solidFill>
          <a:schemeClr val="bg1">
            <a:lumMod val="85000"/>
          </a:schemeClr>
        </a:solidFill>
        <a:ln>
          <a:solidFill>
            <a:schemeClr val="tx1"/>
          </a:solidFill>
        </a:ln>
      </dgm:spPr>
      <dgm:t>
        <a:bodyPr/>
        <a:lstStyle/>
        <a:p>
          <a:pPr>
            <a:lnSpc>
              <a:spcPts val="1800"/>
            </a:lnSpc>
            <a:spcBef>
              <a:spcPts val="0"/>
            </a:spcBef>
            <a:spcAft>
              <a:spcPts val="0"/>
            </a:spcAft>
          </a:pPr>
          <a:r>
            <a:rPr lang="en-US" sz="1800" dirty="0" smtClean="0">
              <a:solidFill>
                <a:schemeClr val="tx1"/>
              </a:solidFill>
            </a:rPr>
            <a:t>Regression Techniques</a:t>
          </a:r>
          <a:endParaRPr lang="en-US" sz="1800" dirty="0">
            <a:solidFill>
              <a:schemeClr val="tx1"/>
            </a:solidFill>
          </a:endParaRPr>
        </a:p>
      </dgm:t>
    </dgm:pt>
    <dgm:pt modelId="{36CD7D1D-557A-451C-863F-98E53043E4CC}" type="sibTrans" cxnId="{FCC70155-6845-49EC-BAD6-A8DE1C166CCE}">
      <dgm:prSet/>
      <dgm:spPr/>
      <dgm:t>
        <a:bodyPr/>
        <a:lstStyle/>
        <a:p>
          <a:endParaRPr lang="en-US"/>
        </a:p>
      </dgm:t>
    </dgm:pt>
    <dgm:pt modelId="{5CB1F6F5-E71D-4574-B9AE-061D4022A8AA}" type="parTrans" cxnId="{FCC70155-6845-49EC-BAD6-A8DE1C166CCE}">
      <dgm:prSet/>
      <dgm:spPr>
        <a:solidFill>
          <a:schemeClr val="bg1">
            <a:lumMod val="85000"/>
          </a:schemeClr>
        </a:solidFill>
        <a:ln>
          <a:solidFill>
            <a:schemeClr val="tx1"/>
          </a:solidFill>
        </a:ln>
      </dgm:spPr>
      <dgm:t>
        <a:bodyPr/>
        <a:lstStyle/>
        <a:p>
          <a:pPr>
            <a:lnSpc>
              <a:spcPts val="1800"/>
            </a:lnSpc>
            <a:spcBef>
              <a:spcPts val="0"/>
            </a:spcBef>
          </a:pPr>
          <a:endParaRPr lang="en-US"/>
        </a:p>
      </dgm:t>
    </dgm:pt>
    <dgm:pt modelId="{2F572D23-A851-4E9A-A804-F0C82A9D58AF}" type="pres">
      <dgm:prSet presAssocID="{0856BD2B-37BA-4609-A1E4-6DA716EC4730}" presName="hierChild1" presStyleCnt="0">
        <dgm:presLayoutVars>
          <dgm:orgChart val="1"/>
          <dgm:chPref val="1"/>
          <dgm:dir/>
          <dgm:animOne val="branch"/>
          <dgm:animLvl val="lvl"/>
          <dgm:resizeHandles/>
        </dgm:presLayoutVars>
      </dgm:prSet>
      <dgm:spPr/>
      <dgm:t>
        <a:bodyPr/>
        <a:lstStyle/>
        <a:p>
          <a:endParaRPr lang="en-US"/>
        </a:p>
      </dgm:t>
    </dgm:pt>
    <dgm:pt modelId="{B4EE6B03-7F06-476E-9073-ACCEEE20EAB5}" type="pres">
      <dgm:prSet presAssocID="{76873933-FCB6-41C8-A857-A90146B5AA2A}" presName="hierRoot1" presStyleCnt="0">
        <dgm:presLayoutVars>
          <dgm:hierBranch val="init"/>
        </dgm:presLayoutVars>
      </dgm:prSet>
      <dgm:spPr/>
    </dgm:pt>
    <dgm:pt modelId="{E28C9603-A7E9-445A-8A5B-5590B1A5412E}" type="pres">
      <dgm:prSet presAssocID="{76873933-FCB6-41C8-A857-A90146B5AA2A}" presName="rootComposite1" presStyleCnt="0"/>
      <dgm:spPr/>
    </dgm:pt>
    <dgm:pt modelId="{B2B312DA-DE62-4649-AA42-0484614AB399}" type="pres">
      <dgm:prSet presAssocID="{76873933-FCB6-41C8-A857-A90146B5AA2A}" presName="rootText1" presStyleLbl="node0" presStyleIdx="0" presStyleCnt="1" custScaleX="144431" custScaleY="151289">
        <dgm:presLayoutVars>
          <dgm:chPref val="3"/>
        </dgm:presLayoutVars>
      </dgm:prSet>
      <dgm:spPr/>
      <dgm:t>
        <a:bodyPr/>
        <a:lstStyle/>
        <a:p>
          <a:endParaRPr lang="en-US"/>
        </a:p>
      </dgm:t>
    </dgm:pt>
    <dgm:pt modelId="{D5A72BEE-935A-4E5C-A182-9EEE324A63F9}" type="pres">
      <dgm:prSet presAssocID="{76873933-FCB6-41C8-A857-A90146B5AA2A}" presName="rootConnector1" presStyleLbl="node1" presStyleIdx="0" presStyleCnt="0"/>
      <dgm:spPr/>
      <dgm:t>
        <a:bodyPr/>
        <a:lstStyle/>
        <a:p>
          <a:endParaRPr lang="en-US"/>
        </a:p>
      </dgm:t>
    </dgm:pt>
    <dgm:pt modelId="{BE3C6138-055B-4134-8D7B-2D9DBECE54C2}" type="pres">
      <dgm:prSet presAssocID="{76873933-FCB6-41C8-A857-A90146B5AA2A}" presName="hierChild2" presStyleCnt="0"/>
      <dgm:spPr/>
    </dgm:pt>
    <dgm:pt modelId="{FF89878B-47C6-4153-8D0D-11B2AEA5C320}" type="pres">
      <dgm:prSet presAssocID="{57B4C1B3-607C-4DAF-AFBC-F6A7D3ED6F03}" presName="Name37" presStyleLbl="parChTrans1D2" presStyleIdx="0" presStyleCnt="2"/>
      <dgm:spPr/>
      <dgm:t>
        <a:bodyPr/>
        <a:lstStyle/>
        <a:p>
          <a:endParaRPr lang="en-US"/>
        </a:p>
      </dgm:t>
    </dgm:pt>
    <dgm:pt modelId="{58D5D119-74BA-4ED5-B20C-B3035F457925}" type="pres">
      <dgm:prSet presAssocID="{64079338-3026-4CEA-BE86-C2A2015492CB}" presName="hierRoot2" presStyleCnt="0">
        <dgm:presLayoutVars>
          <dgm:hierBranch val="init"/>
        </dgm:presLayoutVars>
      </dgm:prSet>
      <dgm:spPr/>
    </dgm:pt>
    <dgm:pt modelId="{A8E2BC68-1371-460D-9D7B-73F461F6488D}" type="pres">
      <dgm:prSet presAssocID="{64079338-3026-4CEA-BE86-C2A2015492CB}" presName="rootComposite" presStyleCnt="0"/>
      <dgm:spPr/>
    </dgm:pt>
    <dgm:pt modelId="{C0806590-30FC-4476-B32C-4A3DE22A4AFB}" type="pres">
      <dgm:prSet presAssocID="{64079338-3026-4CEA-BE86-C2A2015492CB}" presName="rootText" presStyleLbl="node2" presStyleIdx="0" presStyleCnt="2" custScaleX="144431" custScaleY="151289" custLinFactX="-5644" custLinFactNeighborX="-100000" custLinFactNeighborY="4477">
        <dgm:presLayoutVars>
          <dgm:chPref val="3"/>
        </dgm:presLayoutVars>
      </dgm:prSet>
      <dgm:spPr/>
      <dgm:t>
        <a:bodyPr/>
        <a:lstStyle/>
        <a:p>
          <a:endParaRPr lang="en-US"/>
        </a:p>
      </dgm:t>
    </dgm:pt>
    <dgm:pt modelId="{5BE0AE5C-44D8-4991-878A-CDF2152DA731}" type="pres">
      <dgm:prSet presAssocID="{64079338-3026-4CEA-BE86-C2A2015492CB}" presName="rootConnector" presStyleLbl="node2" presStyleIdx="0" presStyleCnt="2"/>
      <dgm:spPr/>
      <dgm:t>
        <a:bodyPr/>
        <a:lstStyle/>
        <a:p>
          <a:endParaRPr lang="en-US"/>
        </a:p>
      </dgm:t>
    </dgm:pt>
    <dgm:pt modelId="{121BCE43-EB7A-4561-91B6-C0E295B4A10E}" type="pres">
      <dgm:prSet presAssocID="{64079338-3026-4CEA-BE86-C2A2015492CB}" presName="hierChild4" presStyleCnt="0"/>
      <dgm:spPr/>
    </dgm:pt>
    <dgm:pt modelId="{494BEFA2-38D6-4140-9ADF-DFC1AA54A74F}" type="pres">
      <dgm:prSet presAssocID="{93BB636F-96A6-450F-A822-F609A7548042}" presName="Name37" presStyleLbl="parChTrans1D3" presStyleIdx="0" presStyleCnt="6"/>
      <dgm:spPr/>
      <dgm:t>
        <a:bodyPr/>
        <a:lstStyle/>
        <a:p>
          <a:endParaRPr lang="en-US"/>
        </a:p>
      </dgm:t>
    </dgm:pt>
    <dgm:pt modelId="{E28D7017-CC46-4BDA-9768-68BA837A9E7B}" type="pres">
      <dgm:prSet presAssocID="{1C82CC8E-A22F-4A1F-8CCA-2A6E17F4E432}" presName="hierRoot2" presStyleCnt="0">
        <dgm:presLayoutVars>
          <dgm:hierBranch val="init"/>
        </dgm:presLayoutVars>
      </dgm:prSet>
      <dgm:spPr/>
    </dgm:pt>
    <dgm:pt modelId="{218A0D40-931C-4C3C-B1FE-7D13626C2F54}" type="pres">
      <dgm:prSet presAssocID="{1C82CC8E-A22F-4A1F-8CCA-2A6E17F4E432}" presName="rootComposite" presStyleCnt="0"/>
      <dgm:spPr/>
    </dgm:pt>
    <dgm:pt modelId="{F7F96ACD-4604-48E9-88D3-158A8C61EA0A}" type="pres">
      <dgm:prSet presAssocID="{1C82CC8E-A22F-4A1F-8CCA-2A6E17F4E432}" presName="rootText" presStyleLbl="node3" presStyleIdx="0" presStyleCnt="6" custScaleX="144431" custScaleY="151289" custLinFactX="-5644" custLinFactNeighborX="-100000" custLinFactNeighborY="4477">
        <dgm:presLayoutVars>
          <dgm:chPref val="3"/>
        </dgm:presLayoutVars>
      </dgm:prSet>
      <dgm:spPr/>
      <dgm:t>
        <a:bodyPr/>
        <a:lstStyle/>
        <a:p>
          <a:endParaRPr lang="en-US"/>
        </a:p>
      </dgm:t>
    </dgm:pt>
    <dgm:pt modelId="{239CCAFF-927C-4F1E-8B04-B6433C2D7EE5}" type="pres">
      <dgm:prSet presAssocID="{1C82CC8E-A22F-4A1F-8CCA-2A6E17F4E432}" presName="rootConnector" presStyleLbl="node3" presStyleIdx="0" presStyleCnt="6"/>
      <dgm:spPr/>
      <dgm:t>
        <a:bodyPr/>
        <a:lstStyle/>
        <a:p>
          <a:endParaRPr lang="en-US"/>
        </a:p>
      </dgm:t>
    </dgm:pt>
    <dgm:pt modelId="{3C2A1D50-1F83-4E52-9118-90B067F02C36}" type="pres">
      <dgm:prSet presAssocID="{1C82CC8E-A22F-4A1F-8CCA-2A6E17F4E432}" presName="hierChild4" presStyleCnt="0"/>
      <dgm:spPr/>
    </dgm:pt>
    <dgm:pt modelId="{D14F5C04-AD3F-4405-BFF6-19A92438941A}" type="pres">
      <dgm:prSet presAssocID="{1C82CC8E-A22F-4A1F-8CCA-2A6E17F4E432}" presName="hierChild5" presStyleCnt="0"/>
      <dgm:spPr/>
    </dgm:pt>
    <dgm:pt modelId="{DAE605A0-C65A-4529-AE00-FC10B8BA82BB}" type="pres">
      <dgm:prSet presAssocID="{08F3AB1C-21D5-4D43-81C5-2632258AB792}" presName="Name37" presStyleLbl="parChTrans1D3" presStyleIdx="1" presStyleCnt="6"/>
      <dgm:spPr/>
      <dgm:t>
        <a:bodyPr/>
        <a:lstStyle/>
        <a:p>
          <a:endParaRPr lang="en-US"/>
        </a:p>
      </dgm:t>
    </dgm:pt>
    <dgm:pt modelId="{C40AF05B-702E-479C-BA78-81DA635BADAE}" type="pres">
      <dgm:prSet presAssocID="{5E1E76AE-CE4E-4266-9167-B46B4FF6DF05}" presName="hierRoot2" presStyleCnt="0">
        <dgm:presLayoutVars>
          <dgm:hierBranch val="init"/>
        </dgm:presLayoutVars>
      </dgm:prSet>
      <dgm:spPr/>
    </dgm:pt>
    <dgm:pt modelId="{D16CD43B-4A1E-4E8B-98CA-88B73C2FAA8A}" type="pres">
      <dgm:prSet presAssocID="{5E1E76AE-CE4E-4266-9167-B46B4FF6DF05}" presName="rootComposite" presStyleCnt="0"/>
      <dgm:spPr/>
    </dgm:pt>
    <dgm:pt modelId="{1F57851F-FC44-44A9-BFD2-FA27C93272CD}" type="pres">
      <dgm:prSet presAssocID="{5E1E76AE-CE4E-4266-9167-B46B4FF6DF05}" presName="rootText" presStyleLbl="node3" presStyleIdx="1" presStyleCnt="6" custScaleX="144431" custScaleY="151289" custLinFactX="-5644" custLinFactNeighborX="-100000" custLinFactNeighborY="4477">
        <dgm:presLayoutVars>
          <dgm:chPref val="3"/>
        </dgm:presLayoutVars>
      </dgm:prSet>
      <dgm:spPr/>
      <dgm:t>
        <a:bodyPr/>
        <a:lstStyle/>
        <a:p>
          <a:endParaRPr lang="en-US"/>
        </a:p>
      </dgm:t>
    </dgm:pt>
    <dgm:pt modelId="{566F7E7D-558D-4FFE-AE04-08717C8AA305}" type="pres">
      <dgm:prSet presAssocID="{5E1E76AE-CE4E-4266-9167-B46B4FF6DF05}" presName="rootConnector" presStyleLbl="node3" presStyleIdx="1" presStyleCnt="6"/>
      <dgm:spPr/>
      <dgm:t>
        <a:bodyPr/>
        <a:lstStyle/>
        <a:p>
          <a:endParaRPr lang="en-US"/>
        </a:p>
      </dgm:t>
    </dgm:pt>
    <dgm:pt modelId="{C8D2C4A3-2F1C-46BD-8E12-B182D4FC66C4}" type="pres">
      <dgm:prSet presAssocID="{5E1E76AE-CE4E-4266-9167-B46B4FF6DF05}" presName="hierChild4" presStyleCnt="0"/>
      <dgm:spPr/>
    </dgm:pt>
    <dgm:pt modelId="{328BC636-B5EA-4AA7-8660-5C12CDA00AC9}" type="pres">
      <dgm:prSet presAssocID="{5E1E76AE-CE4E-4266-9167-B46B4FF6DF05}" presName="hierChild5" presStyleCnt="0"/>
      <dgm:spPr/>
    </dgm:pt>
    <dgm:pt modelId="{AF3FE3E5-778F-42C7-8813-6CA187AFA1DA}" type="pres">
      <dgm:prSet presAssocID="{45DAEAF2-BAE3-44BA-8A4D-5D7DE42A1FC5}" presName="Name37" presStyleLbl="parChTrans1D3" presStyleIdx="2" presStyleCnt="6"/>
      <dgm:spPr/>
      <dgm:t>
        <a:bodyPr/>
        <a:lstStyle/>
        <a:p>
          <a:endParaRPr lang="en-US"/>
        </a:p>
      </dgm:t>
    </dgm:pt>
    <dgm:pt modelId="{0C989571-F087-4942-916E-A6CCDC4D0285}" type="pres">
      <dgm:prSet presAssocID="{CCF68EFF-5DC5-4639-BF4A-73ED3C476AC8}" presName="hierRoot2" presStyleCnt="0">
        <dgm:presLayoutVars>
          <dgm:hierBranch val="init"/>
        </dgm:presLayoutVars>
      </dgm:prSet>
      <dgm:spPr/>
    </dgm:pt>
    <dgm:pt modelId="{D85B46E6-9ACA-4328-BEF0-449D020D938E}" type="pres">
      <dgm:prSet presAssocID="{CCF68EFF-5DC5-4639-BF4A-73ED3C476AC8}" presName="rootComposite" presStyleCnt="0"/>
      <dgm:spPr/>
    </dgm:pt>
    <dgm:pt modelId="{3AB4DD59-5AD9-47AD-8915-0EEC231C0342}" type="pres">
      <dgm:prSet presAssocID="{CCF68EFF-5DC5-4639-BF4A-73ED3C476AC8}" presName="rootText" presStyleLbl="node3" presStyleIdx="2" presStyleCnt="6" custScaleX="144431" custScaleY="151289" custLinFactX="-5644" custLinFactNeighborX="-100000" custLinFactNeighborY="4477">
        <dgm:presLayoutVars>
          <dgm:chPref val="3"/>
        </dgm:presLayoutVars>
      </dgm:prSet>
      <dgm:spPr/>
      <dgm:t>
        <a:bodyPr/>
        <a:lstStyle/>
        <a:p>
          <a:endParaRPr lang="en-US"/>
        </a:p>
      </dgm:t>
    </dgm:pt>
    <dgm:pt modelId="{9DAC626E-A813-46E3-81F2-1596B8B460A9}" type="pres">
      <dgm:prSet presAssocID="{CCF68EFF-5DC5-4639-BF4A-73ED3C476AC8}" presName="rootConnector" presStyleLbl="node3" presStyleIdx="2" presStyleCnt="6"/>
      <dgm:spPr/>
      <dgm:t>
        <a:bodyPr/>
        <a:lstStyle/>
        <a:p>
          <a:endParaRPr lang="en-US"/>
        </a:p>
      </dgm:t>
    </dgm:pt>
    <dgm:pt modelId="{7C7EC906-6F33-4205-9660-24131DF0934E}" type="pres">
      <dgm:prSet presAssocID="{CCF68EFF-5DC5-4639-BF4A-73ED3C476AC8}" presName="hierChild4" presStyleCnt="0"/>
      <dgm:spPr/>
    </dgm:pt>
    <dgm:pt modelId="{07300C4D-EA5F-409C-96DD-30C0429D73D1}" type="pres">
      <dgm:prSet presAssocID="{CCF68EFF-5DC5-4639-BF4A-73ED3C476AC8}" presName="hierChild5" presStyleCnt="0"/>
      <dgm:spPr/>
    </dgm:pt>
    <dgm:pt modelId="{F40BC050-F380-4054-A9B5-FE0F8E7435CA}" type="pres">
      <dgm:prSet presAssocID="{28A13294-07EB-4B2B-B1BD-CB98C12ACE1F}" presName="Name37" presStyleLbl="parChTrans1D3" presStyleIdx="3" presStyleCnt="6"/>
      <dgm:spPr/>
      <dgm:t>
        <a:bodyPr/>
        <a:lstStyle/>
        <a:p>
          <a:endParaRPr lang="en-US"/>
        </a:p>
      </dgm:t>
    </dgm:pt>
    <dgm:pt modelId="{69133BB1-953F-4300-BAAA-622AC7309910}" type="pres">
      <dgm:prSet presAssocID="{BE1496FE-2919-4068-A148-E70761511EBB}" presName="hierRoot2" presStyleCnt="0">
        <dgm:presLayoutVars>
          <dgm:hierBranch val="init"/>
        </dgm:presLayoutVars>
      </dgm:prSet>
      <dgm:spPr/>
    </dgm:pt>
    <dgm:pt modelId="{5AB40A98-6F56-4DB5-BDD3-05722FF42B66}" type="pres">
      <dgm:prSet presAssocID="{BE1496FE-2919-4068-A148-E70761511EBB}" presName="rootComposite" presStyleCnt="0"/>
      <dgm:spPr/>
    </dgm:pt>
    <dgm:pt modelId="{92835BF8-F9C4-40D1-BF67-9A34FF81C627}" type="pres">
      <dgm:prSet presAssocID="{BE1496FE-2919-4068-A148-E70761511EBB}" presName="rootText" presStyleLbl="node3" presStyleIdx="3" presStyleCnt="6" custScaleX="144431" custScaleY="151289" custLinFactX="-5644" custLinFactNeighborX="-100000" custLinFactNeighborY="4477">
        <dgm:presLayoutVars>
          <dgm:chPref val="3"/>
        </dgm:presLayoutVars>
      </dgm:prSet>
      <dgm:spPr/>
      <dgm:t>
        <a:bodyPr/>
        <a:lstStyle/>
        <a:p>
          <a:endParaRPr lang="en-US"/>
        </a:p>
      </dgm:t>
    </dgm:pt>
    <dgm:pt modelId="{5EC88944-34DB-4737-99EF-3C6559BD8D9F}" type="pres">
      <dgm:prSet presAssocID="{BE1496FE-2919-4068-A148-E70761511EBB}" presName="rootConnector" presStyleLbl="node3" presStyleIdx="3" presStyleCnt="6"/>
      <dgm:spPr/>
      <dgm:t>
        <a:bodyPr/>
        <a:lstStyle/>
        <a:p>
          <a:endParaRPr lang="en-US"/>
        </a:p>
      </dgm:t>
    </dgm:pt>
    <dgm:pt modelId="{1AAE9020-84FB-4A7C-B058-D57E89B48E73}" type="pres">
      <dgm:prSet presAssocID="{BE1496FE-2919-4068-A148-E70761511EBB}" presName="hierChild4" presStyleCnt="0"/>
      <dgm:spPr/>
    </dgm:pt>
    <dgm:pt modelId="{C9A59E94-9191-432D-B65C-2ECADC7A8C38}" type="pres">
      <dgm:prSet presAssocID="{BE1496FE-2919-4068-A148-E70761511EBB}" presName="hierChild5" presStyleCnt="0"/>
      <dgm:spPr/>
    </dgm:pt>
    <dgm:pt modelId="{C7C34D0B-7AA2-43F0-90D1-55F38FEC7BAC}" type="pres">
      <dgm:prSet presAssocID="{64079338-3026-4CEA-BE86-C2A2015492CB}" presName="hierChild5" presStyleCnt="0"/>
      <dgm:spPr/>
    </dgm:pt>
    <dgm:pt modelId="{89892CA6-9432-4BAC-8E98-5EF20DF52B02}" type="pres">
      <dgm:prSet presAssocID="{79D2B594-8EB8-4657-8EE6-C2B44D253BEB}" presName="Name37" presStyleLbl="parChTrans1D2" presStyleIdx="1" presStyleCnt="2"/>
      <dgm:spPr/>
      <dgm:t>
        <a:bodyPr/>
        <a:lstStyle/>
        <a:p>
          <a:endParaRPr lang="en-US"/>
        </a:p>
      </dgm:t>
    </dgm:pt>
    <dgm:pt modelId="{34F0EF15-A99C-4DA9-AB43-3D9ADE5B687A}" type="pres">
      <dgm:prSet presAssocID="{8B92C431-E003-477E-B326-5CED3A929A35}" presName="hierRoot2" presStyleCnt="0">
        <dgm:presLayoutVars>
          <dgm:hierBranch val="init"/>
        </dgm:presLayoutVars>
      </dgm:prSet>
      <dgm:spPr/>
    </dgm:pt>
    <dgm:pt modelId="{371BD627-09AB-4BC1-9B69-BD90D213AFA3}" type="pres">
      <dgm:prSet presAssocID="{8B92C431-E003-477E-B326-5CED3A929A35}" presName="rootComposite" presStyleCnt="0"/>
      <dgm:spPr/>
    </dgm:pt>
    <dgm:pt modelId="{83C9C02F-E0A3-4636-AD84-47D8DA6B7EC7}" type="pres">
      <dgm:prSet presAssocID="{8B92C431-E003-477E-B326-5CED3A929A35}" presName="rootText" presStyleLbl="node2" presStyleIdx="1" presStyleCnt="2" custScaleX="144431" custScaleY="151289" custLinFactNeighborY="4138">
        <dgm:presLayoutVars>
          <dgm:chPref val="3"/>
        </dgm:presLayoutVars>
      </dgm:prSet>
      <dgm:spPr/>
      <dgm:t>
        <a:bodyPr/>
        <a:lstStyle/>
        <a:p>
          <a:endParaRPr lang="en-US"/>
        </a:p>
      </dgm:t>
    </dgm:pt>
    <dgm:pt modelId="{6ACDAFEA-EFB8-48D8-AD8F-4D24CDBD6A1E}" type="pres">
      <dgm:prSet presAssocID="{8B92C431-E003-477E-B326-5CED3A929A35}" presName="rootConnector" presStyleLbl="node2" presStyleIdx="1" presStyleCnt="2"/>
      <dgm:spPr/>
      <dgm:t>
        <a:bodyPr/>
        <a:lstStyle/>
        <a:p>
          <a:endParaRPr lang="en-US"/>
        </a:p>
      </dgm:t>
    </dgm:pt>
    <dgm:pt modelId="{041DE8BA-57A6-4A10-9489-E6A80CFFDAE3}" type="pres">
      <dgm:prSet presAssocID="{8B92C431-E003-477E-B326-5CED3A929A35}" presName="hierChild4" presStyleCnt="0"/>
      <dgm:spPr/>
    </dgm:pt>
    <dgm:pt modelId="{33C1EFBC-63D2-4B70-B55A-C38977DE9530}" type="pres">
      <dgm:prSet presAssocID="{18C57394-F879-49C8-BBCA-2C01CE7F6B42}" presName="Name37" presStyleLbl="parChTrans1D3" presStyleIdx="4" presStyleCnt="6"/>
      <dgm:spPr/>
      <dgm:t>
        <a:bodyPr/>
        <a:lstStyle/>
        <a:p>
          <a:endParaRPr lang="en-US"/>
        </a:p>
      </dgm:t>
    </dgm:pt>
    <dgm:pt modelId="{987EFA9F-5636-40FC-B4E8-A5F748B68304}" type="pres">
      <dgm:prSet presAssocID="{83255492-6EF0-44EB-9EB9-140ED47162F0}" presName="hierRoot2" presStyleCnt="0">
        <dgm:presLayoutVars>
          <dgm:hierBranch val="init"/>
        </dgm:presLayoutVars>
      </dgm:prSet>
      <dgm:spPr/>
    </dgm:pt>
    <dgm:pt modelId="{62CEF664-B8A9-4BED-832F-7988C96ADFCC}" type="pres">
      <dgm:prSet presAssocID="{83255492-6EF0-44EB-9EB9-140ED47162F0}" presName="rootComposite" presStyleCnt="0"/>
      <dgm:spPr/>
    </dgm:pt>
    <dgm:pt modelId="{9FF864E4-6261-4B87-80C9-509D41C0A1DB}" type="pres">
      <dgm:prSet presAssocID="{83255492-6EF0-44EB-9EB9-140ED47162F0}" presName="rootText" presStyleLbl="node3" presStyleIdx="4" presStyleCnt="6" custScaleX="144431" custScaleY="151289">
        <dgm:presLayoutVars>
          <dgm:chPref val="3"/>
        </dgm:presLayoutVars>
      </dgm:prSet>
      <dgm:spPr/>
      <dgm:t>
        <a:bodyPr/>
        <a:lstStyle/>
        <a:p>
          <a:endParaRPr lang="en-US"/>
        </a:p>
      </dgm:t>
    </dgm:pt>
    <dgm:pt modelId="{A560740A-3DE2-41F4-9480-0A49888B7E4E}" type="pres">
      <dgm:prSet presAssocID="{83255492-6EF0-44EB-9EB9-140ED47162F0}" presName="rootConnector" presStyleLbl="node3" presStyleIdx="4" presStyleCnt="6"/>
      <dgm:spPr/>
      <dgm:t>
        <a:bodyPr/>
        <a:lstStyle/>
        <a:p>
          <a:endParaRPr lang="en-US"/>
        </a:p>
      </dgm:t>
    </dgm:pt>
    <dgm:pt modelId="{058A66CA-11E6-42E4-A8DA-216245E9ECBB}" type="pres">
      <dgm:prSet presAssocID="{83255492-6EF0-44EB-9EB9-140ED47162F0}" presName="hierChild4" presStyleCnt="0"/>
      <dgm:spPr/>
    </dgm:pt>
    <dgm:pt modelId="{266F7559-3435-4D92-9D12-5D0F7BFEE7C2}" type="pres">
      <dgm:prSet presAssocID="{C15C3B1B-6327-4059-B3FA-C26D83A42C8D}" presName="Name37" presStyleLbl="parChTrans1D4" presStyleIdx="0" presStyleCnt="7"/>
      <dgm:spPr/>
      <dgm:t>
        <a:bodyPr/>
        <a:lstStyle/>
        <a:p>
          <a:endParaRPr lang="en-US"/>
        </a:p>
      </dgm:t>
    </dgm:pt>
    <dgm:pt modelId="{63254833-26D7-4B5F-8EA1-22E96CAF053D}" type="pres">
      <dgm:prSet presAssocID="{7AEBB495-1218-4268-9223-E5C912820E8F}" presName="hierRoot2" presStyleCnt="0">
        <dgm:presLayoutVars>
          <dgm:hierBranch val="init"/>
        </dgm:presLayoutVars>
      </dgm:prSet>
      <dgm:spPr/>
    </dgm:pt>
    <dgm:pt modelId="{5F9E48CF-C7D4-45EE-AB2A-93F6BB72DD5E}" type="pres">
      <dgm:prSet presAssocID="{7AEBB495-1218-4268-9223-E5C912820E8F}" presName="rootComposite" presStyleCnt="0"/>
      <dgm:spPr/>
    </dgm:pt>
    <dgm:pt modelId="{3F5E22B4-44F6-4BB9-B5B9-FDB73335BD18}" type="pres">
      <dgm:prSet presAssocID="{7AEBB495-1218-4268-9223-E5C912820E8F}" presName="rootText" presStyleLbl="node4" presStyleIdx="0" presStyleCnt="7" custScaleX="144431" custScaleY="151289" custLinFactNeighborX="-49411">
        <dgm:presLayoutVars>
          <dgm:chPref val="3"/>
        </dgm:presLayoutVars>
      </dgm:prSet>
      <dgm:spPr/>
      <dgm:t>
        <a:bodyPr/>
        <a:lstStyle/>
        <a:p>
          <a:endParaRPr lang="en-US"/>
        </a:p>
      </dgm:t>
    </dgm:pt>
    <dgm:pt modelId="{7BE5D721-B200-4E25-92FD-548066697477}" type="pres">
      <dgm:prSet presAssocID="{7AEBB495-1218-4268-9223-E5C912820E8F}" presName="rootConnector" presStyleLbl="node4" presStyleIdx="0" presStyleCnt="7"/>
      <dgm:spPr/>
      <dgm:t>
        <a:bodyPr/>
        <a:lstStyle/>
        <a:p>
          <a:endParaRPr lang="en-US"/>
        </a:p>
      </dgm:t>
    </dgm:pt>
    <dgm:pt modelId="{C7D58DB2-46F0-4226-849C-9168E0155480}" type="pres">
      <dgm:prSet presAssocID="{7AEBB495-1218-4268-9223-E5C912820E8F}" presName="hierChild4" presStyleCnt="0"/>
      <dgm:spPr/>
    </dgm:pt>
    <dgm:pt modelId="{7C1F6F1E-56B4-4C0D-8571-4F9FF69337A8}" type="pres">
      <dgm:prSet presAssocID="{7AEBB495-1218-4268-9223-E5C912820E8F}" presName="hierChild5" presStyleCnt="0"/>
      <dgm:spPr/>
    </dgm:pt>
    <dgm:pt modelId="{39B6E76E-925D-437A-AF7B-49926885F365}" type="pres">
      <dgm:prSet presAssocID="{E50B2E96-A00A-4F13-8420-7F06E2CCC616}" presName="Name37" presStyleLbl="parChTrans1D4" presStyleIdx="1" presStyleCnt="7"/>
      <dgm:spPr/>
      <dgm:t>
        <a:bodyPr/>
        <a:lstStyle/>
        <a:p>
          <a:endParaRPr lang="en-US"/>
        </a:p>
      </dgm:t>
    </dgm:pt>
    <dgm:pt modelId="{EE1548CC-E176-4CA2-834B-DD21EE59E9CB}" type="pres">
      <dgm:prSet presAssocID="{F2DBA453-77AC-43BE-AF60-34A88A7730C1}" presName="hierRoot2" presStyleCnt="0">
        <dgm:presLayoutVars>
          <dgm:hierBranch val="init"/>
        </dgm:presLayoutVars>
      </dgm:prSet>
      <dgm:spPr/>
    </dgm:pt>
    <dgm:pt modelId="{A2A1163D-5CAB-4C2B-88F1-F3349188E39C}" type="pres">
      <dgm:prSet presAssocID="{F2DBA453-77AC-43BE-AF60-34A88A7730C1}" presName="rootComposite" presStyleCnt="0"/>
      <dgm:spPr/>
    </dgm:pt>
    <dgm:pt modelId="{151A0A4E-2D0D-41E4-A682-08E52FFAE619}" type="pres">
      <dgm:prSet presAssocID="{F2DBA453-77AC-43BE-AF60-34A88A7730C1}" presName="rootText" presStyleLbl="node4" presStyleIdx="1" presStyleCnt="7" custScaleX="144431" custScaleY="151289" custLinFactNeighborX="32369">
        <dgm:presLayoutVars>
          <dgm:chPref val="3"/>
        </dgm:presLayoutVars>
      </dgm:prSet>
      <dgm:spPr/>
      <dgm:t>
        <a:bodyPr/>
        <a:lstStyle/>
        <a:p>
          <a:endParaRPr lang="en-US"/>
        </a:p>
      </dgm:t>
    </dgm:pt>
    <dgm:pt modelId="{B17B760C-FE18-4C94-A2EC-F1FBA92FB3AC}" type="pres">
      <dgm:prSet presAssocID="{F2DBA453-77AC-43BE-AF60-34A88A7730C1}" presName="rootConnector" presStyleLbl="node4" presStyleIdx="1" presStyleCnt="7"/>
      <dgm:spPr/>
      <dgm:t>
        <a:bodyPr/>
        <a:lstStyle/>
        <a:p>
          <a:endParaRPr lang="en-US"/>
        </a:p>
      </dgm:t>
    </dgm:pt>
    <dgm:pt modelId="{2692FA4A-9986-4B81-8181-B69FFA55F9E5}" type="pres">
      <dgm:prSet presAssocID="{F2DBA453-77AC-43BE-AF60-34A88A7730C1}" presName="hierChild4" presStyleCnt="0"/>
      <dgm:spPr/>
    </dgm:pt>
    <dgm:pt modelId="{3C5D8E0D-3DDB-4511-9F6F-AD314B2E3D1C}" type="pres">
      <dgm:prSet presAssocID="{E77784DD-20D1-4F15-8EC3-BD759B0E2777}" presName="Name37" presStyleLbl="parChTrans1D4" presStyleIdx="2" presStyleCnt="7"/>
      <dgm:spPr/>
      <dgm:t>
        <a:bodyPr/>
        <a:lstStyle/>
        <a:p>
          <a:endParaRPr lang="en-US"/>
        </a:p>
      </dgm:t>
    </dgm:pt>
    <dgm:pt modelId="{8845607A-1E14-4847-9B63-2ED40078A2EB}" type="pres">
      <dgm:prSet presAssocID="{4B443242-35A2-4C81-BD5B-150D009568DA}" presName="hierRoot2" presStyleCnt="0">
        <dgm:presLayoutVars>
          <dgm:hierBranch val="init"/>
        </dgm:presLayoutVars>
      </dgm:prSet>
      <dgm:spPr/>
    </dgm:pt>
    <dgm:pt modelId="{E6E3F25C-806E-4AFF-BB99-98F45FC581E8}" type="pres">
      <dgm:prSet presAssocID="{4B443242-35A2-4C81-BD5B-150D009568DA}" presName="rootComposite" presStyleCnt="0"/>
      <dgm:spPr/>
    </dgm:pt>
    <dgm:pt modelId="{FA8C36C7-F2A3-4BB2-9D71-97E22989ABAD}" type="pres">
      <dgm:prSet presAssocID="{4B443242-35A2-4C81-BD5B-150D009568DA}" presName="rootText" presStyleLbl="node4" presStyleIdx="2" presStyleCnt="7" custScaleX="144431" custScaleY="151289" custLinFactNeighborX="32369">
        <dgm:presLayoutVars>
          <dgm:chPref val="3"/>
        </dgm:presLayoutVars>
      </dgm:prSet>
      <dgm:spPr/>
      <dgm:t>
        <a:bodyPr/>
        <a:lstStyle/>
        <a:p>
          <a:endParaRPr lang="en-US"/>
        </a:p>
      </dgm:t>
    </dgm:pt>
    <dgm:pt modelId="{C21767DC-3E0F-4425-9CB7-2BE8723BD411}" type="pres">
      <dgm:prSet presAssocID="{4B443242-35A2-4C81-BD5B-150D009568DA}" presName="rootConnector" presStyleLbl="node4" presStyleIdx="2" presStyleCnt="7"/>
      <dgm:spPr/>
      <dgm:t>
        <a:bodyPr/>
        <a:lstStyle/>
        <a:p>
          <a:endParaRPr lang="en-US"/>
        </a:p>
      </dgm:t>
    </dgm:pt>
    <dgm:pt modelId="{3AF31F64-2F42-4696-84BE-A9A641CED6FB}" type="pres">
      <dgm:prSet presAssocID="{4B443242-35A2-4C81-BD5B-150D009568DA}" presName="hierChild4" presStyleCnt="0"/>
      <dgm:spPr/>
    </dgm:pt>
    <dgm:pt modelId="{54C18CCE-B21A-4ED1-8D8E-CBC54E82BC09}" type="pres">
      <dgm:prSet presAssocID="{4B443242-35A2-4C81-BD5B-150D009568DA}" presName="hierChild5" presStyleCnt="0"/>
      <dgm:spPr/>
    </dgm:pt>
    <dgm:pt modelId="{B5E7AE5C-510A-4DEB-A8D5-44DB0E7CB1E3}" type="pres">
      <dgm:prSet presAssocID="{FC54B45B-1691-41ED-BC7B-19D9F72F8AA9}" presName="Name37" presStyleLbl="parChTrans1D4" presStyleIdx="3" presStyleCnt="7"/>
      <dgm:spPr/>
      <dgm:t>
        <a:bodyPr/>
        <a:lstStyle/>
        <a:p>
          <a:endParaRPr lang="en-US"/>
        </a:p>
      </dgm:t>
    </dgm:pt>
    <dgm:pt modelId="{087C85A9-C37A-4E61-94B0-D318D43B82BD}" type="pres">
      <dgm:prSet presAssocID="{8B035E2B-78B1-4208-B4BB-17F71CC1278C}" presName="hierRoot2" presStyleCnt="0">
        <dgm:presLayoutVars>
          <dgm:hierBranch val="init"/>
        </dgm:presLayoutVars>
      </dgm:prSet>
      <dgm:spPr/>
    </dgm:pt>
    <dgm:pt modelId="{2B677721-673F-4801-B8E1-5B085381AAC3}" type="pres">
      <dgm:prSet presAssocID="{8B035E2B-78B1-4208-B4BB-17F71CC1278C}" presName="rootComposite" presStyleCnt="0"/>
      <dgm:spPr/>
    </dgm:pt>
    <dgm:pt modelId="{28593C66-32FB-4465-83DC-1696DC30B664}" type="pres">
      <dgm:prSet presAssocID="{8B035E2B-78B1-4208-B4BB-17F71CC1278C}" presName="rootText" presStyleLbl="node4" presStyleIdx="3" presStyleCnt="7" custScaleX="144431" custScaleY="151289" custLinFactNeighborX="32369">
        <dgm:presLayoutVars>
          <dgm:chPref val="3"/>
        </dgm:presLayoutVars>
      </dgm:prSet>
      <dgm:spPr/>
      <dgm:t>
        <a:bodyPr/>
        <a:lstStyle/>
        <a:p>
          <a:endParaRPr lang="en-US"/>
        </a:p>
      </dgm:t>
    </dgm:pt>
    <dgm:pt modelId="{D41FBF6D-6356-4186-AFC6-87C509045F3C}" type="pres">
      <dgm:prSet presAssocID="{8B035E2B-78B1-4208-B4BB-17F71CC1278C}" presName="rootConnector" presStyleLbl="node4" presStyleIdx="3" presStyleCnt="7"/>
      <dgm:spPr/>
      <dgm:t>
        <a:bodyPr/>
        <a:lstStyle/>
        <a:p>
          <a:endParaRPr lang="en-US"/>
        </a:p>
      </dgm:t>
    </dgm:pt>
    <dgm:pt modelId="{AB3D33D0-4871-4D18-A511-E6F90BAFF355}" type="pres">
      <dgm:prSet presAssocID="{8B035E2B-78B1-4208-B4BB-17F71CC1278C}" presName="hierChild4" presStyleCnt="0"/>
      <dgm:spPr/>
    </dgm:pt>
    <dgm:pt modelId="{4419FCE1-5F08-4B9C-98FA-2B90D35CA3D5}" type="pres">
      <dgm:prSet presAssocID="{8B035E2B-78B1-4208-B4BB-17F71CC1278C}" presName="hierChild5" presStyleCnt="0"/>
      <dgm:spPr/>
    </dgm:pt>
    <dgm:pt modelId="{787E7E04-92F3-4860-B127-42D7AB42BB58}" type="pres">
      <dgm:prSet presAssocID="{678C11D7-0950-46EF-92DA-52AA18058331}" presName="Name37" presStyleLbl="parChTrans1D4" presStyleIdx="4" presStyleCnt="7"/>
      <dgm:spPr/>
      <dgm:t>
        <a:bodyPr/>
        <a:lstStyle/>
        <a:p>
          <a:endParaRPr lang="en-US"/>
        </a:p>
      </dgm:t>
    </dgm:pt>
    <dgm:pt modelId="{984ED4D3-1FCA-47BE-9E45-366F5ADC6064}" type="pres">
      <dgm:prSet presAssocID="{1275D33A-C20E-459B-9464-76B0EA25C80C}" presName="hierRoot2" presStyleCnt="0">
        <dgm:presLayoutVars>
          <dgm:hierBranch val="init"/>
        </dgm:presLayoutVars>
      </dgm:prSet>
      <dgm:spPr/>
    </dgm:pt>
    <dgm:pt modelId="{5B325377-0B4B-427C-B4CB-34B87F17E837}" type="pres">
      <dgm:prSet presAssocID="{1275D33A-C20E-459B-9464-76B0EA25C80C}" presName="rootComposite" presStyleCnt="0"/>
      <dgm:spPr/>
    </dgm:pt>
    <dgm:pt modelId="{7C029ABD-23E9-4E64-8912-3180514BC83F}" type="pres">
      <dgm:prSet presAssocID="{1275D33A-C20E-459B-9464-76B0EA25C80C}" presName="rootText" presStyleLbl="node4" presStyleIdx="4" presStyleCnt="7" custScaleX="144431" custScaleY="151289" custLinFactNeighborX="32369">
        <dgm:presLayoutVars>
          <dgm:chPref val="3"/>
        </dgm:presLayoutVars>
      </dgm:prSet>
      <dgm:spPr/>
      <dgm:t>
        <a:bodyPr/>
        <a:lstStyle/>
        <a:p>
          <a:endParaRPr lang="en-US"/>
        </a:p>
      </dgm:t>
    </dgm:pt>
    <dgm:pt modelId="{80230A9C-3A64-4666-A96A-99EF9F331743}" type="pres">
      <dgm:prSet presAssocID="{1275D33A-C20E-459B-9464-76B0EA25C80C}" presName="rootConnector" presStyleLbl="node4" presStyleIdx="4" presStyleCnt="7"/>
      <dgm:spPr/>
      <dgm:t>
        <a:bodyPr/>
        <a:lstStyle/>
        <a:p>
          <a:endParaRPr lang="en-US"/>
        </a:p>
      </dgm:t>
    </dgm:pt>
    <dgm:pt modelId="{5990881C-782E-482C-8B1F-BA497FDC64E6}" type="pres">
      <dgm:prSet presAssocID="{1275D33A-C20E-459B-9464-76B0EA25C80C}" presName="hierChild4" presStyleCnt="0"/>
      <dgm:spPr/>
    </dgm:pt>
    <dgm:pt modelId="{A55ADA92-441A-457B-96BE-832ACEF5C9C5}" type="pres">
      <dgm:prSet presAssocID="{1275D33A-C20E-459B-9464-76B0EA25C80C}" presName="hierChild5" presStyleCnt="0"/>
      <dgm:spPr/>
    </dgm:pt>
    <dgm:pt modelId="{816A02F8-3547-4C9C-B55D-22DD09CB5BC4}" type="pres">
      <dgm:prSet presAssocID="{4E6DC022-984F-418D-AB6B-E87044133322}" presName="Name37" presStyleLbl="parChTrans1D4" presStyleIdx="5" presStyleCnt="7"/>
      <dgm:spPr/>
      <dgm:t>
        <a:bodyPr/>
        <a:lstStyle/>
        <a:p>
          <a:endParaRPr lang="en-US"/>
        </a:p>
      </dgm:t>
    </dgm:pt>
    <dgm:pt modelId="{00DFEEAC-0EE0-47E5-87CA-45F5DCE2A691}" type="pres">
      <dgm:prSet presAssocID="{2E0212E3-51D4-4892-A4E5-984B2939169B}" presName="hierRoot2" presStyleCnt="0">
        <dgm:presLayoutVars>
          <dgm:hierBranch val="init"/>
        </dgm:presLayoutVars>
      </dgm:prSet>
      <dgm:spPr/>
    </dgm:pt>
    <dgm:pt modelId="{7932A967-8BFD-407D-9337-7EA8E56028F3}" type="pres">
      <dgm:prSet presAssocID="{2E0212E3-51D4-4892-A4E5-984B2939169B}" presName="rootComposite" presStyleCnt="0"/>
      <dgm:spPr/>
    </dgm:pt>
    <dgm:pt modelId="{92821337-64B0-4652-BEB3-6EB995AF78DD}" type="pres">
      <dgm:prSet presAssocID="{2E0212E3-51D4-4892-A4E5-984B2939169B}" presName="rootText" presStyleLbl="node4" presStyleIdx="5" presStyleCnt="7" custScaleX="144431" custScaleY="151289" custLinFactNeighborX="32369">
        <dgm:presLayoutVars>
          <dgm:chPref val="3"/>
        </dgm:presLayoutVars>
      </dgm:prSet>
      <dgm:spPr/>
      <dgm:t>
        <a:bodyPr/>
        <a:lstStyle/>
        <a:p>
          <a:endParaRPr lang="en-US"/>
        </a:p>
      </dgm:t>
    </dgm:pt>
    <dgm:pt modelId="{416E03BE-EC52-4719-A7DC-A2405750F0EC}" type="pres">
      <dgm:prSet presAssocID="{2E0212E3-51D4-4892-A4E5-984B2939169B}" presName="rootConnector" presStyleLbl="node4" presStyleIdx="5" presStyleCnt="7"/>
      <dgm:spPr/>
      <dgm:t>
        <a:bodyPr/>
        <a:lstStyle/>
        <a:p>
          <a:endParaRPr lang="en-US"/>
        </a:p>
      </dgm:t>
    </dgm:pt>
    <dgm:pt modelId="{6733C862-A0E5-44D7-8E6F-355E04D63516}" type="pres">
      <dgm:prSet presAssocID="{2E0212E3-51D4-4892-A4E5-984B2939169B}" presName="hierChild4" presStyleCnt="0"/>
      <dgm:spPr/>
    </dgm:pt>
    <dgm:pt modelId="{DA4FDA53-32E1-4431-ABAF-C07526B4F584}" type="pres">
      <dgm:prSet presAssocID="{2E0212E3-51D4-4892-A4E5-984B2939169B}" presName="hierChild5" presStyleCnt="0"/>
      <dgm:spPr/>
    </dgm:pt>
    <dgm:pt modelId="{3F3FC6E1-59CF-4074-828F-D979B08AC127}" type="pres">
      <dgm:prSet presAssocID="{F2DBA453-77AC-43BE-AF60-34A88A7730C1}" presName="hierChild5" presStyleCnt="0"/>
      <dgm:spPr/>
    </dgm:pt>
    <dgm:pt modelId="{482B426D-3FF0-4D4F-B8A8-FB4B5F80742B}" type="pres">
      <dgm:prSet presAssocID="{83255492-6EF0-44EB-9EB9-140ED47162F0}" presName="hierChild5" presStyleCnt="0"/>
      <dgm:spPr/>
    </dgm:pt>
    <dgm:pt modelId="{BFFDEB2A-F1F8-42FB-9F05-AB377043639C}" type="pres">
      <dgm:prSet presAssocID="{F1C710C0-6981-4311-8A95-DEE060CDA055}" presName="Name37" presStyleLbl="parChTrans1D3" presStyleIdx="5" presStyleCnt="6"/>
      <dgm:spPr/>
      <dgm:t>
        <a:bodyPr/>
        <a:lstStyle/>
        <a:p>
          <a:endParaRPr lang="en-US"/>
        </a:p>
      </dgm:t>
    </dgm:pt>
    <dgm:pt modelId="{E8248B16-D386-4DF6-AEEA-21F86239DC82}" type="pres">
      <dgm:prSet presAssocID="{B79BC49D-508A-4A8F-8833-2AD6F116D742}" presName="hierRoot2" presStyleCnt="0">
        <dgm:presLayoutVars>
          <dgm:hierBranch val="init"/>
        </dgm:presLayoutVars>
      </dgm:prSet>
      <dgm:spPr/>
    </dgm:pt>
    <dgm:pt modelId="{1912E717-BD2C-4537-8D0D-30729FDF951D}" type="pres">
      <dgm:prSet presAssocID="{B79BC49D-508A-4A8F-8833-2AD6F116D742}" presName="rootComposite" presStyleCnt="0"/>
      <dgm:spPr/>
    </dgm:pt>
    <dgm:pt modelId="{E37CEB0A-1F7E-4A10-948D-302BF99066E7}" type="pres">
      <dgm:prSet presAssocID="{B79BC49D-508A-4A8F-8833-2AD6F116D742}" presName="rootText" presStyleLbl="node3" presStyleIdx="5" presStyleCnt="6" custScaleX="144431" custScaleY="151289" custLinFactX="18893" custLinFactNeighborX="100000" custLinFactNeighborY="144">
        <dgm:presLayoutVars>
          <dgm:chPref val="3"/>
        </dgm:presLayoutVars>
      </dgm:prSet>
      <dgm:spPr/>
      <dgm:t>
        <a:bodyPr/>
        <a:lstStyle/>
        <a:p>
          <a:endParaRPr lang="en-US"/>
        </a:p>
      </dgm:t>
    </dgm:pt>
    <dgm:pt modelId="{5983D2B9-E0D0-4B0E-968A-5279AD034049}" type="pres">
      <dgm:prSet presAssocID="{B79BC49D-508A-4A8F-8833-2AD6F116D742}" presName="rootConnector" presStyleLbl="node3" presStyleIdx="5" presStyleCnt="6"/>
      <dgm:spPr/>
      <dgm:t>
        <a:bodyPr/>
        <a:lstStyle/>
        <a:p>
          <a:endParaRPr lang="en-US"/>
        </a:p>
      </dgm:t>
    </dgm:pt>
    <dgm:pt modelId="{F9EF1DE5-8414-48C6-96E7-AFDED8738C98}" type="pres">
      <dgm:prSet presAssocID="{B79BC49D-508A-4A8F-8833-2AD6F116D742}" presName="hierChild4" presStyleCnt="0"/>
      <dgm:spPr/>
    </dgm:pt>
    <dgm:pt modelId="{A28DEDF7-52C3-486C-A076-25A593DB76F6}" type="pres">
      <dgm:prSet presAssocID="{5CB1F6F5-E71D-4574-B9AE-061D4022A8AA}" presName="Name37" presStyleLbl="parChTrans1D4" presStyleIdx="6" presStyleCnt="7"/>
      <dgm:spPr/>
      <dgm:t>
        <a:bodyPr/>
        <a:lstStyle/>
        <a:p>
          <a:endParaRPr lang="en-US"/>
        </a:p>
      </dgm:t>
    </dgm:pt>
    <dgm:pt modelId="{57B79337-DB0C-4813-929D-446D4F210E7E}" type="pres">
      <dgm:prSet presAssocID="{9CAE7A1D-4BFC-457B-9DE9-78B9D87A0084}" presName="hierRoot2" presStyleCnt="0">
        <dgm:presLayoutVars>
          <dgm:hierBranch val="init"/>
        </dgm:presLayoutVars>
      </dgm:prSet>
      <dgm:spPr/>
    </dgm:pt>
    <dgm:pt modelId="{8A1067C2-B1CB-45D1-9697-3858AFD7A3F1}" type="pres">
      <dgm:prSet presAssocID="{9CAE7A1D-4BFC-457B-9DE9-78B9D87A0084}" presName="rootComposite" presStyleCnt="0"/>
      <dgm:spPr/>
    </dgm:pt>
    <dgm:pt modelId="{FB01C2E2-7884-4D2A-9FC5-2338C58C663A}" type="pres">
      <dgm:prSet presAssocID="{9CAE7A1D-4BFC-457B-9DE9-78B9D87A0084}" presName="rootText" presStyleLbl="node4" presStyleIdx="6" presStyleCnt="7" custScaleX="144431" custScaleY="151289" custLinFactX="18893" custLinFactNeighborX="100000" custLinFactNeighborY="4282">
        <dgm:presLayoutVars>
          <dgm:chPref val="3"/>
        </dgm:presLayoutVars>
      </dgm:prSet>
      <dgm:spPr/>
      <dgm:t>
        <a:bodyPr/>
        <a:lstStyle/>
        <a:p>
          <a:endParaRPr lang="en-US"/>
        </a:p>
      </dgm:t>
    </dgm:pt>
    <dgm:pt modelId="{499C576C-6A4B-4CDE-A1A2-CFEE05B8689C}" type="pres">
      <dgm:prSet presAssocID="{9CAE7A1D-4BFC-457B-9DE9-78B9D87A0084}" presName="rootConnector" presStyleLbl="node4" presStyleIdx="6" presStyleCnt="7"/>
      <dgm:spPr/>
      <dgm:t>
        <a:bodyPr/>
        <a:lstStyle/>
        <a:p>
          <a:endParaRPr lang="en-US"/>
        </a:p>
      </dgm:t>
    </dgm:pt>
    <dgm:pt modelId="{2914A907-46E6-43C6-B1A1-5AC430189488}" type="pres">
      <dgm:prSet presAssocID="{9CAE7A1D-4BFC-457B-9DE9-78B9D87A0084}" presName="hierChild4" presStyleCnt="0"/>
      <dgm:spPr/>
    </dgm:pt>
    <dgm:pt modelId="{1E33CAF6-1FFB-43BF-967E-AF60545047D4}" type="pres">
      <dgm:prSet presAssocID="{9CAE7A1D-4BFC-457B-9DE9-78B9D87A0084}" presName="hierChild5" presStyleCnt="0"/>
      <dgm:spPr/>
    </dgm:pt>
    <dgm:pt modelId="{A7B0F2A4-2474-4ECA-A0BB-35C93AD901F0}" type="pres">
      <dgm:prSet presAssocID="{B79BC49D-508A-4A8F-8833-2AD6F116D742}" presName="hierChild5" presStyleCnt="0"/>
      <dgm:spPr/>
    </dgm:pt>
    <dgm:pt modelId="{6FF42175-3CCF-40A6-AB3C-53708FFC38B2}" type="pres">
      <dgm:prSet presAssocID="{8B92C431-E003-477E-B326-5CED3A929A35}" presName="hierChild5" presStyleCnt="0"/>
      <dgm:spPr/>
    </dgm:pt>
    <dgm:pt modelId="{A281B787-57C7-4B97-A157-DECB3CEA1980}" type="pres">
      <dgm:prSet presAssocID="{76873933-FCB6-41C8-A857-A90146B5AA2A}" presName="hierChild3" presStyleCnt="0"/>
      <dgm:spPr/>
    </dgm:pt>
  </dgm:ptLst>
  <dgm:cxnLst>
    <dgm:cxn modelId="{7AD028E5-5D69-4DBD-B103-E5D7FE383BF3}" type="presOf" srcId="{8B035E2B-78B1-4208-B4BB-17F71CC1278C}" destId="{28593C66-32FB-4465-83DC-1696DC30B664}" srcOrd="0" destOrd="0" presId="urn:microsoft.com/office/officeart/2005/8/layout/orgChart1"/>
    <dgm:cxn modelId="{1DAED470-CFB9-4FDB-BE40-3C46F589C889}" type="presOf" srcId="{FC54B45B-1691-41ED-BC7B-19D9F72F8AA9}" destId="{B5E7AE5C-510A-4DEB-A8D5-44DB0E7CB1E3}" srcOrd="0" destOrd="0" presId="urn:microsoft.com/office/officeart/2005/8/layout/orgChart1"/>
    <dgm:cxn modelId="{930B44F2-5F28-4EA0-83D0-AB65A3491613}" type="presOf" srcId="{5E1E76AE-CE4E-4266-9167-B46B4FF6DF05}" destId="{566F7E7D-558D-4FFE-AE04-08717C8AA305}" srcOrd="1" destOrd="0" presId="urn:microsoft.com/office/officeart/2005/8/layout/orgChart1"/>
    <dgm:cxn modelId="{AFD87B4D-FEE6-405D-8919-7AF171485FD8}" type="presOf" srcId="{B79BC49D-508A-4A8F-8833-2AD6F116D742}" destId="{E37CEB0A-1F7E-4A10-948D-302BF99066E7}" srcOrd="0" destOrd="0" presId="urn:microsoft.com/office/officeart/2005/8/layout/orgChart1"/>
    <dgm:cxn modelId="{49B0012D-2D7B-4475-8A84-28504079A385}" type="presOf" srcId="{BE1496FE-2919-4068-A148-E70761511EBB}" destId="{92835BF8-F9C4-40D1-BF67-9A34FF81C627}" srcOrd="0" destOrd="0" presId="urn:microsoft.com/office/officeart/2005/8/layout/orgChart1"/>
    <dgm:cxn modelId="{B1DCED4A-47DD-4EF1-8185-B3B7172A78C5}" type="presOf" srcId="{79D2B594-8EB8-4657-8EE6-C2B44D253BEB}" destId="{89892CA6-9432-4BAC-8E98-5EF20DF52B02}" srcOrd="0" destOrd="0" presId="urn:microsoft.com/office/officeart/2005/8/layout/orgChart1"/>
    <dgm:cxn modelId="{9432BA20-97C0-4D34-89E0-9AF6FDD423AF}" srcId="{83255492-6EF0-44EB-9EB9-140ED47162F0}" destId="{7AEBB495-1218-4268-9223-E5C912820E8F}" srcOrd="0" destOrd="0" parTransId="{C15C3B1B-6327-4059-B3FA-C26D83A42C8D}" sibTransId="{8E2F1AE5-C666-4368-846C-39858F07A495}"/>
    <dgm:cxn modelId="{0D2E13F8-0BD0-4748-820D-CD05AAC66109}" srcId="{83255492-6EF0-44EB-9EB9-140ED47162F0}" destId="{F2DBA453-77AC-43BE-AF60-34A88A7730C1}" srcOrd="1" destOrd="0" parTransId="{E50B2E96-A00A-4F13-8420-7F06E2CCC616}" sibTransId="{95C573D5-6E8F-4D05-9A0B-7192539AE57D}"/>
    <dgm:cxn modelId="{1DD51C2F-FD95-487A-A784-CDFDB04844BF}" type="presOf" srcId="{1275D33A-C20E-459B-9464-76B0EA25C80C}" destId="{7C029ABD-23E9-4E64-8912-3180514BC83F}" srcOrd="0" destOrd="0" presId="urn:microsoft.com/office/officeart/2005/8/layout/orgChart1"/>
    <dgm:cxn modelId="{3DDA6B7A-9EBB-45ED-9AE3-B3C07B284946}" srcId="{64079338-3026-4CEA-BE86-C2A2015492CB}" destId="{BE1496FE-2919-4068-A148-E70761511EBB}" srcOrd="3" destOrd="0" parTransId="{28A13294-07EB-4B2B-B1BD-CB98C12ACE1F}" sibTransId="{A8EEFDCB-0ACD-4B56-A3B4-E850A8C00B50}"/>
    <dgm:cxn modelId="{0262BA63-7F52-44AD-8D95-088AD336144F}" type="presOf" srcId="{7AEBB495-1218-4268-9223-E5C912820E8F}" destId="{7BE5D721-B200-4E25-92FD-548066697477}" srcOrd="1" destOrd="0" presId="urn:microsoft.com/office/officeart/2005/8/layout/orgChart1"/>
    <dgm:cxn modelId="{71F7710B-61B5-4334-8B8A-CEDF64F6B5D4}" srcId="{8B92C431-E003-477E-B326-5CED3A929A35}" destId="{83255492-6EF0-44EB-9EB9-140ED47162F0}" srcOrd="0" destOrd="0" parTransId="{18C57394-F879-49C8-BBCA-2C01CE7F6B42}" sibTransId="{DE69FE77-2BE6-4AF2-AAEF-6B7529BC2A9A}"/>
    <dgm:cxn modelId="{808BB107-9D05-49FA-AB32-8AEC315A930F}" srcId="{F2DBA453-77AC-43BE-AF60-34A88A7730C1}" destId="{8B035E2B-78B1-4208-B4BB-17F71CC1278C}" srcOrd="1" destOrd="0" parTransId="{FC54B45B-1691-41ED-BC7B-19D9F72F8AA9}" sibTransId="{159CF300-96DE-4D2F-9D4E-BE796EB34817}"/>
    <dgm:cxn modelId="{C2ACDB32-120D-43AA-BE33-E1BFDC9A31B0}" type="presOf" srcId="{08F3AB1C-21D5-4D43-81C5-2632258AB792}" destId="{DAE605A0-C65A-4529-AE00-FC10B8BA82BB}" srcOrd="0" destOrd="0" presId="urn:microsoft.com/office/officeart/2005/8/layout/orgChart1"/>
    <dgm:cxn modelId="{DBBA8334-9DB4-4D13-BC0B-FFC194654732}" type="presOf" srcId="{678C11D7-0950-46EF-92DA-52AA18058331}" destId="{787E7E04-92F3-4860-B127-42D7AB42BB58}" srcOrd="0" destOrd="0" presId="urn:microsoft.com/office/officeart/2005/8/layout/orgChart1"/>
    <dgm:cxn modelId="{914E6423-36CA-4232-B673-386BDD1D215F}" type="presOf" srcId="{5E1E76AE-CE4E-4266-9167-B46B4FF6DF05}" destId="{1F57851F-FC44-44A9-BFD2-FA27C93272CD}" srcOrd="0" destOrd="0" presId="urn:microsoft.com/office/officeart/2005/8/layout/orgChart1"/>
    <dgm:cxn modelId="{08EA21C8-FCEE-40F5-9380-63203165D5FD}" type="presOf" srcId="{4B443242-35A2-4C81-BD5B-150D009568DA}" destId="{C21767DC-3E0F-4425-9CB7-2BE8723BD411}" srcOrd="1" destOrd="0" presId="urn:microsoft.com/office/officeart/2005/8/layout/orgChart1"/>
    <dgm:cxn modelId="{F46293AA-3AA6-4DFD-9BE6-2C1EB780557A}" type="presOf" srcId="{2E0212E3-51D4-4892-A4E5-984B2939169B}" destId="{92821337-64B0-4652-BEB3-6EB995AF78DD}" srcOrd="0" destOrd="0" presId="urn:microsoft.com/office/officeart/2005/8/layout/orgChart1"/>
    <dgm:cxn modelId="{94012799-CCBC-4F38-8924-915C8F65049E}" type="presOf" srcId="{8B92C431-E003-477E-B326-5CED3A929A35}" destId="{83C9C02F-E0A3-4636-AD84-47D8DA6B7EC7}" srcOrd="0" destOrd="0" presId="urn:microsoft.com/office/officeart/2005/8/layout/orgChart1"/>
    <dgm:cxn modelId="{001D79AE-31B5-4B42-A334-3E7D9DEF9752}" type="presOf" srcId="{E77784DD-20D1-4F15-8EC3-BD759B0E2777}" destId="{3C5D8E0D-3DDB-4511-9F6F-AD314B2E3D1C}" srcOrd="0" destOrd="0" presId="urn:microsoft.com/office/officeart/2005/8/layout/orgChart1"/>
    <dgm:cxn modelId="{D3E82E7C-D99B-494F-A461-580ADC0D87D0}" type="presOf" srcId="{B79BC49D-508A-4A8F-8833-2AD6F116D742}" destId="{5983D2B9-E0D0-4B0E-968A-5279AD034049}" srcOrd="1" destOrd="0" presId="urn:microsoft.com/office/officeart/2005/8/layout/orgChart1"/>
    <dgm:cxn modelId="{6B0BD725-EE46-42B3-868E-FE146A5C7BCE}" type="presOf" srcId="{1C82CC8E-A22F-4A1F-8CCA-2A6E17F4E432}" destId="{F7F96ACD-4604-48E9-88D3-158A8C61EA0A}" srcOrd="0" destOrd="0" presId="urn:microsoft.com/office/officeart/2005/8/layout/orgChart1"/>
    <dgm:cxn modelId="{87068D28-8CA1-489B-834F-49B55FD9BF27}" srcId="{64079338-3026-4CEA-BE86-C2A2015492CB}" destId="{1C82CC8E-A22F-4A1F-8CCA-2A6E17F4E432}" srcOrd="0" destOrd="0" parTransId="{93BB636F-96A6-450F-A822-F609A7548042}" sibTransId="{C79B0889-8C78-4E4F-8FD2-C3E2447F324F}"/>
    <dgm:cxn modelId="{DD94844B-7E31-4166-B63D-838C7828798E}" type="presOf" srcId="{C15C3B1B-6327-4059-B3FA-C26D83A42C8D}" destId="{266F7559-3435-4D92-9D12-5D0F7BFEE7C2}" srcOrd="0" destOrd="0" presId="urn:microsoft.com/office/officeart/2005/8/layout/orgChart1"/>
    <dgm:cxn modelId="{762A74A8-9F82-4B95-A736-282C749B0A38}" type="presOf" srcId="{4E6DC022-984F-418D-AB6B-E87044133322}" destId="{816A02F8-3547-4C9C-B55D-22DD09CB5BC4}" srcOrd="0" destOrd="0" presId="urn:microsoft.com/office/officeart/2005/8/layout/orgChart1"/>
    <dgm:cxn modelId="{9CFD63CB-FEA9-4402-8823-82E9970B2DFC}" type="presOf" srcId="{0856BD2B-37BA-4609-A1E4-6DA716EC4730}" destId="{2F572D23-A851-4E9A-A804-F0C82A9D58AF}" srcOrd="0" destOrd="0" presId="urn:microsoft.com/office/officeart/2005/8/layout/orgChart1"/>
    <dgm:cxn modelId="{9A66294D-A961-44E8-A05D-5B27EE7586FD}" type="presOf" srcId="{8B035E2B-78B1-4208-B4BB-17F71CC1278C}" destId="{D41FBF6D-6356-4186-AFC6-87C509045F3C}" srcOrd="1" destOrd="0" presId="urn:microsoft.com/office/officeart/2005/8/layout/orgChart1"/>
    <dgm:cxn modelId="{A4E1A035-9138-4AE8-BF87-622CD056A482}" type="presOf" srcId="{BE1496FE-2919-4068-A148-E70761511EBB}" destId="{5EC88944-34DB-4737-99EF-3C6559BD8D9F}" srcOrd="1" destOrd="0" presId="urn:microsoft.com/office/officeart/2005/8/layout/orgChart1"/>
    <dgm:cxn modelId="{5DA715C4-59E2-4FF4-B9B7-A880F683BC61}" type="presOf" srcId="{18C57394-F879-49C8-BBCA-2C01CE7F6B42}" destId="{33C1EFBC-63D2-4B70-B55A-C38977DE9530}" srcOrd="0" destOrd="0" presId="urn:microsoft.com/office/officeart/2005/8/layout/orgChart1"/>
    <dgm:cxn modelId="{3757F0CF-A1B6-4BE6-8FA4-46A4B8331F52}" type="presOf" srcId="{1C82CC8E-A22F-4A1F-8CCA-2A6E17F4E432}" destId="{239CCAFF-927C-4F1E-8B04-B6433C2D7EE5}" srcOrd="1" destOrd="0" presId="urn:microsoft.com/office/officeart/2005/8/layout/orgChart1"/>
    <dgm:cxn modelId="{A10A2C34-C147-479D-8686-9D7A527C6D05}" type="presOf" srcId="{2E0212E3-51D4-4892-A4E5-984B2939169B}" destId="{416E03BE-EC52-4719-A7DC-A2405750F0EC}" srcOrd="1" destOrd="0" presId="urn:microsoft.com/office/officeart/2005/8/layout/orgChart1"/>
    <dgm:cxn modelId="{BDE40613-107D-4C1C-B0C7-E6C686D3F290}" type="presOf" srcId="{76873933-FCB6-41C8-A857-A90146B5AA2A}" destId="{D5A72BEE-935A-4E5C-A182-9EEE324A63F9}" srcOrd="1" destOrd="0" presId="urn:microsoft.com/office/officeart/2005/8/layout/orgChart1"/>
    <dgm:cxn modelId="{1FA1996A-FC4A-4B44-9228-2C86C78586DC}" srcId="{F2DBA453-77AC-43BE-AF60-34A88A7730C1}" destId="{2E0212E3-51D4-4892-A4E5-984B2939169B}" srcOrd="3" destOrd="0" parTransId="{4E6DC022-984F-418D-AB6B-E87044133322}" sibTransId="{2EBCA124-21F6-426C-96A2-841BD60777E3}"/>
    <dgm:cxn modelId="{88EF92EE-16B3-4E1A-9E60-71920147A2BC}" type="presOf" srcId="{9CAE7A1D-4BFC-457B-9DE9-78B9D87A0084}" destId="{499C576C-6A4B-4CDE-A1A2-CFEE05B8689C}" srcOrd="1" destOrd="0" presId="urn:microsoft.com/office/officeart/2005/8/layout/orgChart1"/>
    <dgm:cxn modelId="{76B43A56-45B2-40C3-8B1B-F069DD736CF7}" type="presOf" srcId="{CCF68EFF-5DC5-4639-BF4A-73ED3C476AC8}" destId="{9DAC626E-A813-46E3-81F2-1596B8B460A9}" srcOrd="1" destOrd="0" presId="urn:microsoft.com/office/officeart/2005/8/layout/orgChart1"/>
    <dgm:cxn modelId="{C957D60A-76DD-4A26-9E64-92282118BCA0}" type="presOf" srcId="{1275D33A-C20E-459B-9464-76B0EA25C80C}" destId="{80230A9C-3A64-4666-A96A-99EF9F331743}" srcOrd="1" destOrd="0" presId="urn:microsoft.com/office/officeart/2005/8/layout/orgChart1"/>
    <dgm:cxn modelId="{FC8F5730-2770-4C19-B52C-A104D565F61E}" srcId="{76873933-FCB6-41C8-A857-A90146B5AA2A}" destId="{8B92C431-E003-477E-B326-5CED3A929A35}" srcOrd="1" destOrd="0" parTransId="{79D2B594-8EB8-4657-8EE6-C2B44D253BEB}" sibTransId="{3ED39A44-F3DF-4DA4-B8BD-82257C9E515C}"/>
    <dgm:cxn modelId="{48BA7E18-51B4-4AE0-9FD7-42C1C3A1DE0E}" srcId="{F2DBA453-77AC-43BE-AF60-34A88A7730C1}" destId="{4B443242-35A2-4C81-BD5B-150D009568DA}" srcOrd="0" destOrd="0" parTransId="{E77784DD-20D1-4F15-8EC3-BD759B0E2777}" sibTransId="{A5B317A1-CD30-4C2B-82EB-44550D7B2244}"/>
    <dgm:cxn modelId="{9AA37C75-7108-4A8C-94A8-421A698B3D4A}" type="presOf" srcId="{76873933-FCB6-41C8-A857-A90146B5AA2A}" destId="{B2B312DA-DE62-4649-AA42-0484614AB399}" srcOrd="0" destOrd="0" presId="urn:microsoft.com/office/officeart/2005/8/layout/orgChart1"/>
    <dgm:cxn modelId="{60C1EF98-2DE5-44DD-87AF-B5701EC2B2F1}" type="presOf" srcId="{F1C710C0-6981-4311-8A95-DEE060CDA055}" destId="{BFFDEB2A-F1F8-42FB-9F05-AB377043639C}" srcOrd="0" destOrd="0" presId="urn:microsoft.com/office/officeart/2005/8/layout/orgChart1"/>
    <dgm:cxn modelId="{E666E88D-EA71-4720-87EC-5CA6A159ACA1}" type="presOf" srcId="{28A13294-07EB-4B2B-B1BD-CB98C12ACE1F}" destId="{F40BC050-F380-4054-A9B5-FE0F8E7435CA}" srcOrd="0" destOrd="0" presId="urn:microsoft.com/office/officeart/2005/8/layout/orgChart1"/>
    <dgm:cxn modelId="{C7440FDE-DE1A-441D-AB39-090B9CADC398}" type="presOf" srcId="{9CAE7A1D-4BFC-457B-9DE9-78B9D87A0084}" destId="{FB01C2E2-7884-4D2A-9FC5-2338C58C663A}" srcOrd="0" destOrd="0" presId="urn:microsoft.com/office/officeart/2005/8/layout/orgChart1"/>
    <dgm:cxn modelId="{5BB238B4-710E-4B47-93CE-8FD5C69782B0}" srcId="{8B92C431-E003-477E-B326-5CED3A929A35}" destId="{B79BC49D-508A-4A8F-8833-2AD6F116D742}" srcOrd="1" destOrd="0" parTransId="{F1C710C0-6981-4311-8A95-DEE060CDA055}" sibTransId="{217E6E5C-1714-4C7E-ACC2-301A105EA4CE}"/>
    <dgm:cxn modelId="{339CE3AE-2E6E-4D9A-B190-27FB3E2D3C44}" srcId="{76873933-FCB6-41C8-A857-A90146B5AA2A}" destId="{64079338-3026-4CEA-BE86-C2A2015492CB}" srcOrd="0" destOrd="0" parTransId="{57B4C1B3-607C-4DAF-AFBC-F6A7D3ED6F03}" sibTransId="{11E0A88C-37DF-4CC6-BA78-26A6B32B2068}"/>
    <dgm:cxn modelId="{A5864CFB-54A7-4029-8ECA-D53B215601DE}" type="presOf" srcId="{CCF68EFF-5DC5-4639-BF4A-73ED3C476AC8}" destId="{3AB4DD59-5AD9-47AD-8915-0EEC231C0342}" srcOrd="0" destOrd="0" presId="urn:microsoft.com/office/officeart/2005/8/layout/orgChart1"/>
    <dgm:cxn modelId="{0324E8CE-C1C0-40E7-B2DF-A56E6299A615}" type="presOf" srcId="{F2DBA453-77AC-43BE-AF60-34A88A7730C1}" destId="{151A0A4E-2D0D-41E4-A682-08E52FFAE619}" srcOrd="0" destOrd="0" presId="urn:microsoft.com/office/officeart/2005/8/layout/orgChart1"/>
    <dgm:cxn modelId="{6472B53F-A40A-44C6-8507-C7EEBBCB34F6}" type="presOf" srcId="{93BB636F-96A6-450F-A822-F609A7548042}" destId="{494BEFA2-38D6-4140-9ADF-DFC1AA54A74F}" srcOrd="0" destOrd="0" presId="urn:microsoft.com/office/officeart/2005/8/layout/orgChart1"/>
    <dgm:cxn modelId="{B3DA9A30-FE72-4123-BEFF-86D7A614A343}" type="presOf" srcId="{E50B2E96-A00A-4F13-8420-7F06E2CCC616}" destId="{39B6E76E-925D-437A-AF7B-49926885F365}" srcOrd="0" destOrd="0" presId="urn:microsoft.com/office/officeart/2005/8/layout/orgChart1"/>
    <dgm:cxn modelId="{91DAF5C8-0EC1-4FDC-A2C4-8A3631F2D043}" type="presOf" srcId="{45DAEAF2-BAE3-44BA-8A4D-5D7DE42A1FC5}" destId="{AF3FE3E5-778F-42C7-8813-6CA187AFA1DA}" srcOrd="0" destOrd="0" presId="urn:microsoft.com/office/officeart/2005/8/layout/orgChart1"/>
    <dgm:cxn modelId="{F6A42274-55CB-4CE8-A4C8-AE084BF025A7}" type="presOf" srcId="{57B4C1B3-607C-4DAF-AFBC-F6A7D3ED6F03}" destId="{FF89878B-47C6-4153-8D0D-11B2AEA5C320}" srcOrd="0" destOrd="0" presId="urn:microsoft.com/office/officeart/2005/8/layout/orgChart1"/>
    <dgm:cxn modelId="{CCCA7CD5-B2B8-4B65-8398-0085FB4D6699}" srcId="{64079338-3026-4CEA-BE86-C2A2015492CB}" destId="{CCF68EFF-5DC5-4639-BF4A-73ED3C476AC8}" srcOrd="2" destOrd="0" parTransId="{45DAEAF2-BAE3-44BA-8A4D-5D7DE42A1FC5}" sibTransId="{C475DE9A-105E-47A2-BFDD-8F1AF060FA82}"/>
    <dgm:cxn modelId="{8520F813-6248-45A3-A750-4BB40306DDE9}" type="presOf" srcId="{83255492-6EF0-44EB-9EB9-140ED47162F0}" destId="{9FF864E4-6261-4B87-80C9-509D41C0A1DB}" srcOrd="0" destOrd="0" presId="urn:microsoft.com/office/officeart/2005/8/layout/orgChart1"/>
    <dgm:cxn modelId="{6700585A-201F-4978-8CB0-2CE88E916A35}" type="presOf" srcId="{64079338-3026-4CEA-BE86-C2A2015492CB}" destId="{C0806590-30FC-4476-B32C-4A3DE22A4AFB}" srcOrd="0" destOrd="0" presId="urn:microsoft.com/office/officeart/2005/8/layout/orgChart1"/>
    <dgm:cxn modelId="{DC208B21-5333-427F-A4A6-C827E50C3692}" srcId="{0856BD2B-37BA-4609-A1E4-6DA716EC4730}" destId="{76873933-FCB6-41C8-A857-A90146B5AA2A}" srcOrd="0" destOrd="0" parTransId="{0E3C788E-E98B-4FD5-9DEE-D7738D8C8BD1}" sibTransId="{E3F6CD86-78C8-4FFA-B3AE-F3902D99FBE3}"/>
    <dgm:cxn modelId="{54E50E39-C36B-4D68-800F-69290285F93F}" type="presOf" srcId="{7AEBB495-1218-4268-9223-E5C912820E8F}" destId="{3F5E22B4-44F6-4BB9-B5B9-FDB73335BD18}" srcOrd="0" destOrd="0" presId="urn:microsoft.com/office/officeart/2005/8/layout/orgChart1"/>
    <dgm:cxn modelId="{8EBC34F6-55AB-4DEB-B3DC-993B477A9EB6}" srcId="{64079338-3026-4CEA-BE86-C2A2015492CB}" destId="{5E1E76AE-CE4E-4266-9167-B46B4FF6DF05}" srcOrd="1" destOrd="0" parTransId="{08F3AB1C-21D5-4D43-81C5-2632258AB792}" sibTransId="{11654E7F-5912-4608-8107-A30A5CDBE47D}"/>
    <dgm:cxn modelId="{FCC70155-6845-49EC-BAD6-A8DE1C166CCE}" srcId="{B79BC49D-508A-4A8F-8833-2AD6F116D742}" destId="{9CAE7A1D-4BFC-457B-9DE9-78B9D87A0084}" srcOrd="0" destOrd="0" parTransId="{5CB1F6F5-E71D-4574-B9AE-061D4022A8AA}" sibTransId="{36CD7D1D-557A-451C-863F-98E53043E4CC}"/>
    <dgm:cxn modelId="{96791BA6-FA9B-4E60-AEE6-E9149C0B46BF}" type="presOf" srcId="{64079338-3026-4CEA-BE86-C2A2015492CB}" destId="{5BE0AE5C-44D8-4991-878A-CDF2152DA731}" srcOrd="1" destOrd="0" presId="urn:microsoft.com/office/officeart/2005/8/layout/orgChart1"/>
    <dgm:cxn modelId="{FF70D101-9DEF-4838-B633-38F2A2D425AB}" type="presOf" srcId="{F2DBA453-77AC-43BE-AF60-34A88A7730C1}" destId="{B17B760C-FE18-4C94-A2EC-F1FBA92FB3AC}" srcOrd="1" destOrd="0" presId="urn:microsoft.com/office/officeart/2005/8/layout/orgChart1"/>
    <dgm:cxn modelId="{D8F83027-D9D2-4E06-A39F-C6018F4A00EB}" srcId="{F2DBA453-77AC-43BE-AF60-34A88A7730C1}" destId="{1275D33A-C20E-459B-9464-76B0EA25C80C}" srcOrd="2" destOrd="0" parTransId="{678C11D7-0950-46EF-92DA-52AA18058331}" sibTransId="{E4D6633D-EC08-411B-BD10-3E285D22ECEB}"/>
    <dgm:cxn modelId="{27E3058D-27C8-48D0-951B-7E7F3D2E7632}" type="presOf" srcId="{8B92C431-E003-477E-B326-5CED3A929A35}" destId="{6ACDAFEA-EFB8-48D8-AD8F-4D24CDBD6A1E}" srcOrd="1" destOrd="0" presId="urn:microsoft.com/office/officeart/2005/8/layout/orgChart1"/>
    <dgm:cxn modelId="{535CEFCE-B9D1-4F19-B6D2-FEA1AE30CB1F}" type="presOf" srcId="{4B443242-35A2-4C81-BD5B-150D009568DA}" destId="{FA8C36C7-F2A3-4BB2-9D71-97E22989ABAD}" srcOrd="0" destOrd="0" presId="urn:microsoft.com/office/officeart/2005/8/layout/orgChart1"/>
    <dgm:cxn modelId="{DD9D43CC-9DCA-4EFF-8A15-91E2E4A3A8B1}" type="presOf" srcId="{5CB1F6F5-E71D-4574-B9AE-061D4022A8AA}" destId="{A28DEDF7-52C3-486C-A076-25A593DB76F6}" srcOrd="0" destOrd="0" presId="urn:microsoft.com/office/officeart/2005/8/layout/orgChart1"/>
    <dgm:cxn modelId="{C6C4DABE-AAEB-4B35-AA7E-328287D967D5}" type="presOf" srcId="{83255492-6EF0-44EB-9EB9-140ED47162F0}" destId="{A560740A-3DE2-41F4-9480-0A49888B7E4E}" srcOrd="1" destOrd="0" presId="urn:microsoft.com/office/officeart/2005/8/layout/orgChart1"/>
    <dgm:cxn modelId="{B6C12BAE-AA14-4149-8391-BE0536ECC9C7}" type="presParOf" srcId="{2F572D23-A851-4E9A-A804-F0C82A9D58AF}" destId="{B4EE6B03-7F06-476E-9073-ACCEEE20EAB5}" srcOrd="0" destOrd="0" presId="urn:microsoft.com/office/officeart/2005/8/layout/orgChart1"/>
    <dgm:cxn modelId="{8431F2CD-89A9-485F-8124-C8492B66DFAB}" type="presParOf" srcId="{B4EE6B03-7F06-476E-9073-ACCEEE20EAB5}" destId="{E28C9603-A7E9-445A-8A5B-5590B1A5412E}" srcOrd="0" destOrd="0" presId="urn:microsoft.com/office/officeart/2005/8/layout/orgChart1"/>
    <dgm:cxn modelId="{B6EF5289-E99B-40C8-97F4-48C7386A832B}" type="presParOf" srcId="{E28C9603-A7E9-445A-8A5B-5590B1A5412E}" destId="{B2B312DA-DE62-4649-AA42-0484614AB399}" srcOrd="0" destOrd="0" presId="urn:microsoft.com/office/officeart/2005/8/layout/orgChart1"/>
    <dgm:cxn modelId="{FEF7A250-4F62-4F3F-AE18-EC7128A4FECE}" type="presParOf" srcId="{E28C9603-A7E9-445A-8A5B-5590B1A5412E}" destId="{D5A72BEE-935A-4E5C-A182-9EEE324A63F9}" srcOrd="1" destOrd="0" presId="urn:microsoft.com/office/officeart/2005/8/layout/orgChart1"/>
    <dgm:cxn modelId="{5E45B8D8-EB50-4960-A338-EBBE6794D574}" type="presParOf" srcId="{B4EE6B03-7F06-476E-9073-ACCEEE20EAB5}" destId="{BE3C6138-055B-4134-8D7B-2D9DBECE54C2}" srcOrd="1" destOrd="0" presId="urn:microsoft.com/office/officeart/2005/8/layout/orgChart1"/>
    <dgm:cxn modelId="{C2B98E8A-E602-450C-A071-977C1E39FE79}" type="presParOf" srcId="{BE3C6138-055B-4134-8D7B-2D9DBECE54C2}" destId="{FF89878B-47C6-4153-8D0D-11B2AEA5C320}" srcOrd="0" destOrd="0" presId="urn:microsoft.com/office/officeart/2005/8/layout/orgChart1"/>
    <dgm:cxn modelId="{37D7AB15-7D39-4C26-B74D-C3FB122A3FAC}" type="presParOf" srcId="{BE3C6138-055B-4134-8D7B-2D9DBECE54C2}" destId="{58D5D119-74BA-4ED5-B20C-B3035F457925}" srcOrd="1" destOrd="0" presId="urn:microsoft.com/office/officeart/2005/8/layout/orgChart1"/>
    <dgm:cxn modelId="{B5B7CC6C-6EDB-4072-9F75-6106A3BA9AC1}" type="presParOf" srcId="{58D5D119-74BA-4ED5-B20C-B3035F457925}" destId="{A8E2BC68-1371-460D-9D7B-73F461F6488D}" srcOrd="0" destOrd="0" presId="urn:microsoft.com/office/officeart/2005/8/layout/orgChart1"/>
    <dgm:cxn modelId="{2264F751-2812-44F6-81E2-209BCB735D4A}" type="presParOf" srcId="{A8E2BC68-1371-460D-9D7B-73F461F6488D}" destId="{C0806590-30FC-4476-B32C-4A3DE22A4AFB}" srcOrd="0" destOrd="0" presId="urn:microsoft.com/office/officeart/2005/8/layout/orgChart1"/>
    <dgm:cxn modelId="{C4AED8AD-033C-44D0-AFF0-52085EB2B4F8}" type="presParOf" srcId="{A8E2BC68-1371-460D-9D7B-73F461F6488D}" destId="{5BE0AE5C-44D8-4991-878A-CDF2152DA731}" srcOrd="1" destOrd="0" presId="urn:microsoft.com/office/officeart/2005/8/layout/orgChart1"/>
    <dgm:cxn modelId="{C57AD04B-8C34-480B-85E4-EFA06EC0057C}" type="presParOf" srcId="{58D5D119-74BA-4ED5-B20C-B3035F457925}" destId="{121BCE43-EB7A-4561-91B6-C0E295B4A10E}" srcOrd="1" destOrd="0" presId="urn:microsoft.com/office/officeart/2005/8/layout/orgChart1"/>
    <dgm:cxn modelId="{F083EF5C-98C4-48A1-9ABB-930149A63718}" type="presParOf" srcId="{121BCE43-EB7A-4561-91B6-C0E295B4A10E}" destId="{494BEFA2-38D6-4140-9ADF-DFC1AA54A74F}" srcOrd="0" destOrd="0" presId="urn:microsoft.com/office/officeart/2005/8/layout/orgChart1"/>
    <dgm:cxn modelId="{099262A2-EB8C-48D6-A169-553358450F5A}" type="presParOf" srcId="{121BCE43-EB7A-4561-91B6-C0E295B4A10E}" destId="{E28D7017-CC46-4BDA-9768-68BA837A9E7B}" srcOrd="1" destOrd="0" presId="urn:microsoft.com/office/officeart/2005/8/layout/orgChart1"/>
    <dgm:cxn modelId="{7109AC39-E4C5-44BA-B90F-FE9AC6A427A0}" type="presParOf" srcId="{E28D7017-CC46-4BDA-9768-68BA837A9E7B}" destId="{218A0D40-931C-4C3C-B1FE-7D13626C2F54}" srcOrd="0" destOrd="0" presId="urn:microsoft.com/office/officeart/2005/8/layout/orgChart1"/>
    <dgm:cxn modelId="{E7A37C00-B042-43F7-AF25-CE8AA6EC4492}" type="presParOf" srcId="{218A0D40-931C-4C3C-B1FE-7D13626C2F54}" destId="{F7F96ACD-4604-48E9-88D3-158A8C61EA0A}" srcOrd="0" destOrd="0" presId="urn:microsoft.com/office/officeart/2005/8/layout/orgChart1"/>
    <dgm:cxn modelId="{7C734E3D-10B6-40F0-824A-2B4A12D346ED}" type="presParOf" srcId="{218A0D40-931C-4C3C-B1FE-7D13626C2F54}" destId="{239CCAFF-927C-4F1E-8B04-B6433C2D7EE5}" srcOrd="1" destOrd="0" presId="urn:microsoft.com/office/officeart/2005/8/layout/orgChart1"/>
    <dgm:cxn modelId="{2EB6A540-D8CF-483B-90D0-F0142AA95108}" type="presParOf" srcId="{E28D7017-CC46-4BDA-9768-68BA837A9E7B}" destId="{3C2A1D50-1F83-4E52-9118-90B067F02C36}" srcOrd="1" destOrd="0" presId="urn:microsoft.com/office/officeart/2005/8/layout/orgChart1"/>
    <dgm:cxn modelId="{6E7109DA-F5ED-4D4D-9DEE-5E401EE1C02C}" type="presParOf" srcId="{E28D7017-CC46-4BDA-9768-68BA837A9E7B}" destId="{D14F5C04-AD3F-4405-BFF6-19A92438941A}" srcOrd="2" destOrd="0" presId="urn:microsoft.com/office/officeart/2005/8/layout/orgChart1"/>
    <dgm:cxn modelId="{610107CE-E206-4AFB-93F4-3C7552CEC161}" type="presParOf" srcId="{121BCE43-EB7A-4561-91B6-C0E295B4A10E}" destId="{DAE605A0-C65A-4529-AE00-FC10B8BA82BB}" srcOrd="2" destOrd="0" presId="urn:microsoft.com/office/officeart/2005/8/layout/orgChart1"/>
    <dgm:cxn modelId="{F47EA218-D00C-4779-8375-E1F75F885212}" type="presParOf" srcId="{121BCE43-EB7A-4561-91B6-C0E295B4A10E}" destId="{C40AF05B-702E-479C-BA78-81DA635BADAE}" srcOrd="3" destOrd="0" presId="urn:microsoft.com/office/officeart/2005/8/layout/orgChart1"/>
    <dgm:cxn modelId="{D81F635A-3443-40B3-B09D-5105942DD490}" type="presParOf" srcId="{C40AF05B-702E-479C-BA78-81DA635BADAE}" destId="{D16CD43B-4A1E-4E8B-98CA-88B73C2FAA8A}" srcOrd="0" destOrd="0" presId="urn:microsoft.com/office/officeart/2005/8/layout/orgChart1"/>
    <dgm:cxn modelId="{A24D092F-5201-449C-AF41-5305110FE636}" type="presParOf" srcId="{D16CD43B-4A1E-4E8B-98CA-88B73C2FAA8A}" destId="{1F57851F-FC44-44A9-BFD2-FA27C93272CD}" srcOrd="0" destOrd="0" presId="urn:microsoft.com/office/officeart/2005/8/layout/orgChart1"/>
    <dgm:cxn modelId="{4ADB637F-C329-489A-9DAD-4FE2BF1F720D}" type="presParOf" srcId="{D16CD43B-4A1E-4E8B-98CA-88B73C2FAA8A}" destId="{566F7E7D-558D-4FFE-AE04-08717C8AA305}" srcOrd="1" destOrd="0" presId="urn:microsoft.com/office/officeart/2005/8/layout/orgChart1"/>
    <dgm:cxn modelId="{C789518B-3ACA-4B00-801A-903E7DA65B54}" type="presParOf" srcId="{C40AF05B-702E-479C-BA78-81DA635BADAE}" destId="{C8D2C4A3-2F1C-46BD-8E12-B182D4FC66C4}" srcOrd="1" destOrd="0" presId="urn:microsoft.com/office/officeart/2005/8/layout/orgChart1"/>
    <dgm:cxn modelId="{75ED4570-5EF1-4437-A504-946DFC8F78BA}" type="presParOf" srcId="{C40AF05B-702E-479C-BA78-81DA635BADAE}" destId="{328BC636-B5EA-4AA7-8660-5C12CDA00AC9}" srcOrd="2" destOrd="0" presId="urn:microsoft.com/office/officeart/2005/8/layout/orgChart1"/>
    <dgm:cxn modelId="{F49DD703-504F-4808-AE99-EAD1E6F9C35A}" type="presParOf" srcId="{121BCE43-EB7A-4561-91B6-C0E295B4A10E}" destId="{AF3FE3E5-778F-42C7-8813-6CA187AFA1DA}" srcOrd="4" destOrd="0" presId="urn:microsoft.com/office/officeart/2005/8/layout/orgChart1"/>
    <dgm:cxn modelId="{28FC60D0-FAEF-4615-A859-F21753FAB2E4}" type="presParOf" srcId="{121BCE43-EB7A-4561-91B6-C0E295B4A10E}" destId="{0C989571-F087-4942-916E-A6CCDC4D0285}" srcOrd="5" destOrd="0" presId="urn:microsoft.com/office/officeart/2005/8/layout/orgChart1"/>
    <dgm:cxn modelId="{BC2162A5-BDE2-4431-93CE-07A40C05A14E}" type="presParOf" srcId="{0C989571-F087-4942-916E-A6CCDC4D0285}" destId="{D85B46E6-9ACA-4328-BEF0-449D020D938E}" srcOrd="0" destOrd="0" presId="urn:microsoft.com/office/officeart/2005/8/layout/orgChart1"/>
    <dgm:cxn modelId="{8C357BEA-582E-4D90-A6CB-8050257B205B}" type="presParOf" srcId="{D85B46E6-9ACA-4328-BEF0-449D020D938E}" destId="{3AB4DD59-5AD9-47AD-8915-0EEC231C0342}" srcOrd="0" destOrd="0" presId="urn:microsoft.com/office/officeart/2005/8/layout/orgChart1"/>
    <dgm:cxn modelId="{8776B8A3-959B-4E46-A518-B1CD90D056A4}" type="presParOf" srcId="{D85B46E6-9ACA-4328-BEF0-449D020D938E}" destId="{9DAC626E-A813-46E3-81F2-1596B8B460A9}" srcOrd="1" destOrd="0" presId="urn:microsoft.com/office/officeart/2005/8/layout/orgChart1"/>
    <dgm:cxn modelId="{A96BBE04-90B3-47CC-B2BC-2FD666302E9B}" type="presParOf" srcId="{0C989571-F087-4942-916E-A6CCDC4D0285}" destId="{7C7EC906-6F33-4205-9660-24131DF0934E}" srcOrd="1" destOrd="0" presId="urn:microsoft.com/office/officeart/2005/8/layout/orgChart1"/>
    <dgm:cxn modelId="{1672A9C5-86AA-474A-BD94-85B885C3B5E2}" type="presParOf" srcId="{0C989571-F087-4942-916E-A6CCDC4D0285}" destId="{07300C4D-EA5F-409C-96DD-30C0429D73D1}" srcOrd="2" destOrd="0" presId="urn:microsoft.com/office/officeart/2005/8/layout/orgChart1"/>
    <dgm:cxn modelId="{7F5188E0-DE41-41EF-A625-D838682113C3}" type="presParOf" srcId="{121BCE43-EB7A-4561-91B6-C0E295B4A10E}" destId="{F40BC050-F380-4054-A9B5-FE0F8E7435CA}" srcOrd="6" destOrd="0" presId="urn:microsoft.com/office/officeart/2005/8/layout/orgChart1"/>
    <dgm:cxn modelId="{4857A3F0-C1ED-43A5-B2E6-6D77863BBE55}" type="presParOf" srcId="{121BCE43-EB7A-4561-91B6-C0E295B4A10E}" destId="{69133BB1-953F-4300-BAAA-622AC7309910}" srcOrd="7" destOrd="0" presId="urn:microsoft.com/office/officeart/2005/8/layout/orgChart1"/>
    <dgm:cxn modelId="{AA49144E-AE5F-43D9-AC73-60617D17230C}" type="presParOf" srcId="{69133BB1-953F-4300-BAAA-622AC7309910}" destId="{5AB40A98-6F56-4DB5-BDD3-05722FF42B66}" srcOrd="0" destOrd="0" presId="urn:microsoft.com/office/officeart/2005/8/layout/orgChart1"/>
    <dgm:cxn modelId="{E7C459F0-B909-4E3A-9BDE-93A9256709FA}" type="presParOf" srcId="{5AB40A98-6F56-4DB5-BDD3-05722FF42B66}" destId="{92835BF8-F9C4-40D1-BF67-9A34FF81C627}" srcOrd="0" destOrd="0" presId="urn:microsoft.com/office/officeart/2005/8/layout/orgChart1"/>
    <dgm:cxn modelId="{3B2C8393-9189-4B85-BB7A-17A713966D7E}" type="presParOf" srcId="{5AB40A98-6F56-4DB5-BDD3-05722FF42B66}" destId="{5EC88944-34DB-4737-99EF-3C6559BD8D9F}" srcOrd="1" destOrd="0" presId="urn:microsoft.com/office/officeart/2005/8/layout/orgChart1"/>
    <dgm:cxn modelId="{B57E6DC7-8ABE-442D-A7FA-3B4595721134}" type="presParOf" srcId="{69133BB1-953F-4300-BAAA-622AC7309910}" destId="{1AAE9020-84FB-4A7C-B058-D57E89B48E73}" srcOrd="1" destOrd="0" presId="urn:microsoft.com/office/officeart/2005/8/layout/orgChart1"/>
    <dgm:cxn modelId="{A76FAD0E-BFDF-4584-8607-95ADCB2E1EBF}" type="presParOf" srcId="{69133BB1-953F-4300-BAAA-622AC7309910}" destId="{C9A59E94-9191-432D-B65C-2ECADC7A8C38}" srcOrd="2" destOrd="0" presId="urn:microsoft.com/office/officeart/2005/8/layout/orgChart1"/>
    <dgm:cxn modelId="{4E08C998-39C6-440B-97B7-810FFB5B0A69}" type="presParOf" srcId="{58D5D119-74BA-4ED5-B20C-B3035F457925}" destId="{C7C34D0B-7AA2-43F0-90D1-55F38FEC7BAC}" srcOrd="2" destOrd="0" presId="urn:microsoft.com/office/officeart/2005/8/layout/orgChart1"/>
    <dgm:cxn modelId="{568D881D-B6B1-4A2C-9D90-08452E48AD8C}" type="presParOf" srcId="{BE3C6138-055B-4134-8D7B-2D9DBECE54C2}" destId="{89892CA6-9432-4BAC-8E98-5EF20DF52B02}" srcOrd="2" destOrd="0" presId="urn:microsoft.com/office/officeart/2005/8/layout/orgChart1"/>
    <dgm:cxn modelId="{A092263F-B1E6-4020-891B-07CF802084B2}" type="presParOf" srcId="{BE3C6138-055B-4134-8D7B-2D9DBECE54C2}" destId="{34F0EF15-A99C-4DA9-AB43-3D9ADE5B687A}" srcOrd="3" destOrd="0" presId="urn:microsoft.com/office/officeart/2005/8/layout/orgChart1"/>
    <dgm:cxn modelId="{2CA3EC00-7F9B-48F5-85CD-835CAA66DC5A}" type="presParOf" srcId="{34F0EF15-A99C-4DA9-AB43-3D9ADE5B687A}" destId="{371BD627-09AB-4BC1-9B69-BD90D213AFA3}" srcOrd="0" destOrd="0" presId="urn:microsoft.com/office/officeart/2005/8/layout/orgChart1"/>
    <dgm:cxn modelId="{6B2FF927-CB11-47B0-A6FB-71586BF63D57}" type="presParOf" srcId="{371BD627-09AB-4BC1-9B69-BD90D213AFA3}" destId="{83C9C02F-E0A3-4636-AD84-47D8DA6B7EC7}" srcOrd="0" destOrd="0" presId="urn:microsoft.com/office/officeart/2005/8/layout/orgChart1"/>
    <dgm:cxn modelId="{151FE14F-35E8-4CA8-A33C-18DD579B89A5}" type="presParOf" srcId="{371BD627-09AB-4BC1-9B69-BD90D213AFA3}" destId="{6ACDAFEA-EFB8-48D8-AD8F-4D24CDBD6A1E}" srcOrd="1" destOrd="0" presId="urn:microsoft.com/office/officeart/2005/8/layout/orgChart1"/>
    <dgm:cxn modelId="{1F1EB666-F1D8-4803-BDB6-614E834D1748}" type="presParOf" srcId="{34F0EF15-A99C-4DA9-AB43-3D9ADE5B687A}" destId="{041DE8BA-57A6-4A10-9489-E6A80CFFDAE3}" srcOrd="1" destOrd="0" presId="urn:microsoft.com/office/officeart/2005/8/layout/orgChart1"/>
    <dgm:cxn modelId="{B918FF7E-7E87-4EEE-A03C-32C4AEEDCC2C}" type="presParOf" srcId="{041DE8BA-57A6-4A10-9489-E6A80CFFDAE3}" destId="{33C1EFBC-63D2-4B70-B55A-C38977DE9530}" srcOrd="0" destOrd="0" presId="urn:microsoft.com/office/officeart/2005/8/layout/orgChart1"/>
    <dgm:cxn modelId="{FE2F3223-4DD3-4AF5-9193-CAFCE508B903}" type="presParOf" srcId="{041DE8BA-57A6-4A10-9489-E6A80CFFDAE3}" destId="{987EFA9F-5636-40FC-B4E8-A5F748B68304}" srcOrd="1" destOrd="0" presId="urn:microsoft.com/office/officeart/2005/8/layout/orgChart1"/>
    <dgm:cxn modelId="{A6CC414C-4076-49B2-A356-5255CDF97185}" type="presParOf" srcId="{987EFA9F-5636-40FC-B4E8-A5F748B68304}" destId="{62CEF664-B8A9-4BED-832F-7988C96ADFCC}" srcOrd="0" destOrd="0" presId="urn:microsoft.com/office/officeart/2005/8/layout/orgChart1"/>
    <dgm:cxn modelId="{33ABB595-3F0B-4041-BE8E-D18B7C382D43}" type="presParOf" srcId="{62CEF664-B8A9-4BED-832F-7988C96ADFCC}" destId="{9FF864E4-6261-4B87-80C9-509D41C0A1DB}" srcOrd="0" destOrd="0" presId="urn:microsoft.com/office/officeart/2005/8/layout/orgChart1"/>
    <dgm:cxn modelId="{FCF6ECAA-2F17-4E98-92A7-BB0C74462242}" type="presParOf" srcId="{62CEF664-B8A9-4BED-832F-7988C96ADFCC}" destId="{A560740A-3DE2-41F4-9480-0A49888B7E4E}" srcOrd="1" destOrd="0" presId="urn:microsoft.com/office/officeart/2005/8/layout/orgChart1"/>
    <dgm:cxn modelId="{D2887ECE-BFCC-4309-ABC6-40D20815713A}" type="presParOf" srcId="{987EFA9F-5636-40FC-B4E8-A5F748B68304}" destId="{058A66CA-11E6-42E4-A8DA-216245E9ECBB}" srcOrd="1" destOrd="0" presId="urn:microsoft.com/office/officeart/2005/8/layout/orgChart1"/>
    <dgm:cxn modelId="{E4C0BA21-3940-47EF-9CDF-CC866FF26C2B}" type="presParOf" srcId="{058A66CA-11E6-42E4-A8DA-216245E9ECBB}" destId="{266F7559-3435-4D92-9D12-5D0F7BFEE7C2}" srcOrd="0" destOrd="0" presId="urn:microsoft.com/office/officeart/2005/8/layout/orgChart1"/>
    <dgm:cxn modelId="{87C2D43E-F981-42A1-A238-3F931146943F}" type="presParOf" srcId="{058A66CA-11E6-42E4-A8DA-216245E9ECBB}" destId="{63254833-26D7-4B5F-8EA1-22E96CAF053D}" srcOrd="1" destOrd="0" presId="urn:microsoft.com/office/officeart/2005/8/layout/orgChart1"/>
    <dgm:cxn modelId="{04E9D630-580E-49FF-96B7-023101A81BDD}" type="presParOf" srcId="{63254833-26D7-4B5F-8EA1-22E96CAF053D}" destId="{5F9E48CF-C7D4-45EE-AB2A-93F6BB72DD5E}" srcOrd="0" destOrd="0" presId="urn:microsoft.com/office/officeart/2005/8/layout/orgChart1"/>
    <dgm:cxn modelId="{14818708-CAA9-4C0D-BCFA-890187D677A4}" type="presParOf" srcId="{5F9E48CF-C7D4-45EE-AB2A-93F6BB72DD5E}" destId="{3F5E22B4-44F6-4BB9-B5B9-FDB73335BD18}" srcOrd="0" destOrd="0" presId="urn:microsoft.com/office/officeart/2005/8/layout/orgChart1"/>
    <dgm:cxn modelId="{9BA46E39-C74C-41C5-97AF-CDAE69CA3686}" type="presParOf" srcId="{5F9E48CF-C7D4-45EE-AB2A-93F6BB72DD5E}" destId="{7BE5D721-B200-4E25-92FD-548066697477}" srcOrd="1" destOrd="0" presId="urn:microsoft.com/office/officeart/2005/8/layout/orgChart1"/>
    <dgm:cxn modelId="{B8F240F9-8474-4313-9DC2-CB884DD1677A}" type="presParOf" srcId="{63254833-26D7-4B5F-8EA1-22E96CAF053D}" destId="{C7D58DB2-46F0-4226-849C-9168E0155480}" srcOrd="1" destOrd="0" presId="urn:microsoft.com/office/officeart/2005/8/layout/orgChart1"/>
    <dgm:cxn modelId="{D23C379E-9622-4F35-B50B-B34D4A166DB9}" type="presParOf" srcId="{63254833-26D7-4B5F-8EA1-22E96CAF053D}" destId="{7C1F6F1E-56B4-4C0D-8571-4F9FF69337A8}" srcOrd="2" destOrd="0" presId="urn:microsoft.com/office/officeart/2005/8/layout/orgChart1"/>
    <dgm:cxn modelId="{CB7DC1EF-C211-41FC-A43E-87311AC845D6}" type="presParOf" srcId="{058A66CA-11E6-42E4-A8DA-216245E9ECBB}" destId="{39B6E76E-925D-437A-AF7B-49926885F365}" srcOrd="2" destOrd="0" presId="urn:microsoft.com/office/officeart/2005/8/layout/orgChart1"/>
    <dgm:cxn modelId="{F57EA9F2-C74C-4211-AFB7-5E9849ACBC67}" type="presParOf" srcId="{058A66CA-11E6-42E4-A8DA-216245E9ECBB}" destId="{EE1548CC-E176-4CA2-834B-DD21EE59E9CB}" srcOrd="3" destOrd="0" presId="urn:microsoft.com/office/officeart/2005/8/layout/orgChart1"/>
    <dgm:cxn modelId="{CE22C994-A839-498F-B7A0-EC5BA05F192B}" type="presParOf" srcId="{EE1548CC-E176-4CA2-834B-DD21EE59E9CB}" destId="{A2A1163D-5CAB-4C2B-88F1-F3349188E39C}" srcOrd="0" destOrd="0" presId="urn:microsoft.com/office/officeart/2005/8/layout/orgChart1"/>
    <dgm:cxn modelId="{6B28381D-BD09-4107-8D61-F9164213DDE8}" type="presParOf" srcId="{A2A1163D-5CAB-4C2B-88F1-F3349188E39C}" destId="{151A0A4E-2D0D-41E4-A682-08E52FFAE619}" srcOrd="0" destOrd="0" presId="urn:microsoft.com/office/officeart/2005/8/layout/orgChart1"/>
    <dgm:cxn modelId="{B99774BB-E9A0-40EF-A2FA-A0403B5586CE}" type="presParOf" srcId="{A2A1163D-5CAB-4C2B-88F1-F3349188E39C}" destId="{B17B760C-FE18-4C94-A2EC-F1FBA92FB3AC}" srcOrd="1" destOrd="0" presId="urn:microsoft.com/office/officeart/2005/8/layout/orgChart1"/>
    <dgm:cxn modelId="{715C627A-F73F-4C3B-B784-CAD2B22B0F43}" type="presParOf" srcId="{EE1548CC-E176-4CA2-834B-DD21EE59E9CB}" destId="{2692FA4A-9986-4B81-8181-B69FFA55F9E5}" srcOrd="1" destOrd="0" presId="urn:microsoft.com/office/officeart/2005/8/layout/orgChart1"/>
    <dgm:cxn modelId="{E1D4CE58-E41D-4B46-A2B4-3655892CD778}" type="presParOf" srcId="{2692FA4A-9986-4B81-8181-B69FFA55F9E5}" destId="{3C5D8E0D-3DDB-4511-9F6F-AD314B2E3D1C}" srcOrd="0" destOrd="0" presId="urn:microsoft.com/office/officeart/2005/8/layout/orgChart1"/>
    <dgm:cxn modelId="{BAED28A5-0AA1-4AAB-9DCC-FB18B5AC553A}" type="presParOf" srcId="{2692FA4A-9986-4B81-8181-B69FFA55F9E5}" destId="{8845607A-1E14-4847-9B63-2ED40078A2EB}" srcOrd="1" destOrd="0" presId="urn:microsoft.com/office/officeart/2005/8/layout/orgChart1"/>
    <dgm:cxn modelId="{ADB12D46-0EBB-40F2-B075-3AFED769FD63}" type="presParOf" srcId="{8845607A-1E14-4847-9B63-2ED40078A2EB}" destId="{E6E3F25C-806E-4AFF-BB99-98F45FC581E8}" srcOrd="0" destOrd="0" presId="urn:microsoft.com/office/officeart/2005/8/layout/orgChart1"/>
    <dgm:cxn modelId="{F7AF4424-CEF6-4A8B-AB92-08CC78448A4B}" type="presParOf" srcId="{E6E3F25C-806E-4AFF-BB99-98F45FC581E8}" destId="{FA8C36C7-F2A3-4BB2-9D71-97E22989ABAD}" srcOrd="0" destOrd="0" presId="urn:microsoft.com/office/officeart/2005/8/layout/orgChart1"/>
    <dgm:cxn modelId="{B95C4FA3-9CEA-4D8D-A696-E2325B892884}" type="presParOf" srcId="{E6E3F25C-806E-4AFF-BB99-98F45FC581E8}" destId="{C21767DC-3E0F-4425-9CB7-2BE8723BD411}" srcOrd="1" destOrd="0" presId="urn:microsoft.com/office/officeart/2005/8/layout/orgChart1"/>
    <dgm:cxn modelId="{B3CFE43A-4F74-4168-B0D6-17F86F233EB6}" type="presParOf" srcId="{8845607A-1E14-4847-9B63-2ED40078A2EB}" destId="{3AF31F64-2F42-4696-84BE-A9A641CED6FB}" srcOrd="1" destOrd="0" presId="urn:microsoft.com/office/officeart/2005/8/layout/orgChart1"/>
    <dgm:cxn modelId="{19041738-BE6D-4619-ABAC-88F36D174AD5}" type="presParOf" srcId="{8845607A-1E14-4847-9B63-2ED40078A2EB}" destId="{54C18CCE-B21A-4ED1-8D8E-CBC54E82BC09}" srcOrd="2" destOrd="0" presId="urn:microsoft.com/office/officeart/2005/8/layout/orgChart1"/>
    <dgm:cxn modelId="{93EEA2C0-C2D5-4150-8561-EA7215639034}" type="presParOf" srcId="{2692FA4A-9986-4B81-8181-B69FFA55F9E5}" destId="{B5E7AE5C-510A-4DEB-A8D5-44DB0E7CB1E3}" srcOrd="2" destOrd="0" presId="urn:microsoft.com/office/officeart/2005/8/layout/orgChart1"/>
    <dgm:cxn modelId="{9CFE61BD-EAF2-4969-9DBD-6622B2B25FEA}" type="presParOf" srcId="{2692FA4A-9986-4B81-8181-B69FFA55F9E5}" destId="{087C85A9-C37A-4E61-94B0-D318D43B82BD}" srcOrd="3" destOrd="0" presId="urn:microsoft.com/office/officeart/2005/8/layout/orgChart1"/>
    <dgm:cxn modelId="{2C997AB2-A645-43F2-AA79-C7052CF167DA}" type="presParOf" srcId="{087C85A9-C37A-4E61-94B0-D318D43B82BD}" destId="{2B677721-673F-4801-B8E1-5B085381AAC3}" srcOrd="0" destOrd="0" presId="urn:microsoft.com/office/officeart/2005/8/layout/orgChart1"/>
    <dgm:cxn modelId="{091E0184-4365-45ED-88F5-5FBCD9FB9F88}" type="presParOf" srcId="{2B677721-673F-4801-B8E1-5B085381AAC3}" destId="{28593C66-32FB-4465-83DC-1696DC30B664}" srcOrd="0" destOrd="0" presId="urn:microsoft.com/office/officeart/2005/8/layout/orgChart1"/>
    <dgm:cxn modelId="{D1209B9C-A723-4A4D-B8E0-7CBC451489C3}" type="presParOf" srcId="{2B677721-673F-4801-B8E1-5B085381AAC3}" destId="{D41FBF6D-6356-4186-AFC6-87C509045F3C}" srcOrd="1" destOrd="0" presId="urn:microsoft.com/office/officeart/2005/8/layout/orgChart1"/>
    <dgm:cxn modelId="{E34F8C20-FC4C-4C25-8413-4201985597DE}" type="presParOf" srcId="{087C85A9-C37A-4E61-94B0-D318D43B82BD}" destId="{AB3D33D0-4871-4D18-A511-E6F90BAFF355}" srcOrd="1" destOrd="0" presId="urn:microsoft.com/office/officeart/2005/8/layout/orgChart1"/>
    <dgm:cxn modelId="{61227DFD-FC6C-4B28-BED1-2804FE742CF3}" type="presParOf" srcId="{087C85A9-C37A-4E61-94B0-D318D43B82BD}" destId="{4419FCE1-5F08-4B9C-98FA-2B90D35CA3D5}" srcOrd="2" destOrd="0" presId="urn:microsoft.com/office/officeart/2005/8/layout/orgChart1"/>
    <dgm:cxn modelId="{999155CB-1011-4439-BF4D-E6151F30A8BB}" type="presParOf" srcId="{2692FA4A-9986-4B81-8181-B69FFA55F9E5}" destId="{787E7E04-92F3-4860-B127-42D7AB42BB58}" srcOrd="4" destOrd="0" presId="urn:microsoft.com/office/officeart/2005/8/layout/orgChart1"/>
    <dgm:cxn modelId="{B7A5EFB8-5361-4842-B971-FD5DC9EDC311}" type="presParOf" srcId="{2692FA4A-9986-4B81-8181-B69FFA55F9E5}" destId="{984ED4D3-1FCA-47BE-9E45-366F5ADC6064}" srcOrd="5" destOrd="0" presId="urn:microsoft.com/office/officeart/2005/8/layout/orgChart1"/>
    <dgm:cxn modelId="{48082DFB-4897-4EEA-87AA-5EC3AA9489D7}" type="presParOf" srcId="{984ED4D3-1FCA-47BE-9E45-366F5ADC6064}" destId="{5B325377-0B4B-427C-B4CB-34B87F17E837}" srcOrd="0" destOrd="0" presId="urn:microsoft.com/office/officeart/2005/8/layout/orgChart1"/>
    <dgm:cxn modelId="{962CA236-792B-4AF5-AB4D-CD2BF2F1910F}" type="presParOf" srcId="{5B325377-0B4B-427C-B4CB-34B87F17E837}" destId="{7C029ABD-23E9-4E64-8912-3180514BC83F}" srcOrd="0" destOrd="0" presId="urn:microsoft.com/office/officeart/2005/8/layout/orgChart1"/>
    <dgm:cxn modelId="{923CBF2B-06EA-43F9-8839-F1FD2674369D}" type="presParOf" srcId="{5B325377-0B4B-427C-B4CB-34B87F17E837}" destId="{80230A9C-3A64-4666-A96A-99EF9F331743}" srcOrd="1" destOrd="0" presId="urn:microsoft.com/office/officeart/2005/8/layout/orgChart1"/>
    <dgm:cxn modelId="{21BCE394-4D9C-48A4-80B4-539E3460902A}" type="presParOf" srcId="{984ED4D3-1FCA-47BE-9E45-366F5ADC6064}" destId="{5990881C-782E-482C-8B1F-BA497FDC64E6}" srcOrd="1" destOrd="0" presId="urn:microsoft.com/office/officeart/2005/8/layout/orgChart1"/>
    <dgm:cxn modelId="{8AE4FB95-12E2-4EC4-82E3-E7AEA1036FEB}" type="presParOf" srcId="{984ED4D3-1FCA-47BE-9E45-366F5ADC6064}" destId="{A55ADA92-441A-457B-96BE-832ACEF5C9C5}" srcOrd="2" destOrd="0" presId="urn:microsoft.com/office/officeart/2005/8/layout/orgChart1"/>
    <dgm:cxn modelId="{6A48B88F-352A-48B7-BA98-B8C61B9D2588}" type="presParOf" srcId="{2692FA4A-9986-4B81-8181-B69FFA55F9E5}" destId="{816A02F8-3547-4C9C-B55D-22DD09CB5BC4}" srcOrd="6" destOrd="0" presId="urn:microsoft.com/office/officeart/2005/8/layout/orgChart1"/>
    <dgm:cxn modelId="{5F8CAE23-35DC-43AE-882F-CADFBDB1241B}" type="presParOf" srcId="{2692FA4A-9986-4B81-8181-B69FFA55F9E5}" destId="{00DFEEAC-0EE0-47E5-87CA-45F5DCE2A691}" srcOrd="7" destOrd="0" presId="urn:microsoft.com/office/officeart/2005/8/layout/orgChart1"/>
    <dgm:cxn modelId="{CEC1700B-A9AD-4214-959D-7482C03009F6}" type="presParOf" srcId="{00DFEEAC-0EE0-47E5-87CA-45F5DCE2A691}" destId="{7932A967-8BFD-407D-9337-7EA8E56028F3}" srcOrd="0" destOrd="0" presId="urn:microsoft.com/office/officeart/2005/8/layout/orgChart1"/>
    <dgm:cxn modelId="{18234746-3E1A-4D36-B7BE-0F4B2CBFE410}" type="presParOf" srcId="{7932A967-8BFD-407D-9337-7EA8E56028F3}" destId="{92821337-64B0-4652-BEB3-6EB995AF78DD}" srcOrd="0" destOrd="0" presId="urn:microsoft.com/office/officeart/2005/8/layout/orgChart1"/>
    <dgm:cxn modelId="{731175F4-71AA-4164-B658-131E36AC8756}" type="presParOf" srcId="{7932A967-8BFD-407D-9337-7EA8E56028F3}" destId="{416E03BE-EC52-4719-A7DC-A2405750F0EC}" srcOrd="1" destOrd="0" presId="urn:microsoft.com/office/officeart/2005/8/layout/orgChart1"/>
    <dgm:cxn modelId="{3462EFE2-8414-440B-95C1-E27296D97A74}" type="presParOf" srcId="{00DFEEAC-0EE0-47E5-87CA-45F5DCE2A691}" destId="{6733C862-A0E5-44D7-8E6F-355E04D63516}" srcOrd="1" destOrd="0" presId="urn:microsoft.com/office/officeart/2005/8/layout/orgChart1"/>
    <dgm:cxn modelId="{7316E15E-5B59-4329-A408-18D417D50030}" type="presParOf" srcId="{00DFEEAC-0EE0-47E5-87CA-45F5DCE2A691}" destId="{DA4FDA53-32E1-4431-ABAF-C07526B4F584}" srcOrd="2" destOrd="0" presId="urn:microsoft.com/office/officeart/2005/8/layout/orgChart1"/>
    <dgm:cxn modelId="{5F7104D3-669D-4F10-A045-CFFD91A01EEC}" type="presParOf" srcId="{EE1548CC-E176-4CA2-834B-DD21EE59E9CB}" destId="{3F3FC6E1-59CF-4074-828F-D979B08AC127}" srcOrd="2" destOrd="0" presId="urn:microsoft.com/office/officeart/2005/8/layout/orgChart1"/>
    <dgm:cxn modelId="{19E2EA52-35D5-410F-9C90-5E18B34133BE}" type="presParOf" srcId="{987EFA9F-5636-40FC-B4E8-A5F748B68304}" destId="{482B426D-3FF0-4D4F-B8A8-FB4B5F80742B}" srcOrd="2" destOrd="0" presId="urn:microsoft.com/office/officeart/2005/8/layout/orgChart1"/>
    <dgm:cxn modelId="{FC0EA748-A9D1-4EDB-9B30-B815832FB303}" type="presParOf" srcId="{041DE8BA-57A6-4A10-9489-E6A80CFFDAE3}" destId="{BFFDEB2A-F1F8-42FB-9F05-AB377043639C}" srcOrd="2" destOrd="0" presId="urn:microsoft.com/office/officeart/2005/8/layout/orgChart1"/>
    <dgm:cxn modelId="{6326EA8D-A430-446C-A84A-67FCB6FC7C65}" type="presParOf" srcId="{041DE8BA-57A6-4A10-9489-E6A80CFFDAE3}" destId="{E8248B16-D386-4DF6-AEEA-21F86239DC82}" srcOrd="3" destOrd="0" presId="urn:microsoft.com/office/officeart/2005/8/layout/orgChart1"/>
    <dgm:cxn modelId="{BAE04AE7-0063-4A04-BFB8-C3FA463362AC}" type="presParOf" srcId="{E8248B16-D386-4DF6-AEEA-21F86239DC82}" destId="{1912E717-BD2C-4537-8D0D-30729FDF951D}" srcOrd="0" destOrd="0" presId="urn:microsoft.com/office/officeart/2005/8/layout/orgChart1"/>
    <dgm:cxn modelId="{D876729D-1B6B-44D9-983F-71547BDCCBB3}" type="presParOf" srcId="{1912E717-BD2C-4537-8D0D-30729FDF951D}" destId="{E37CEB0A-1F7E-4A10-948D-302BF99066E7}" srcOrd="0" destOrd="0" presId="urn:microsoft.com/office/officeart/2005/8/layout/orgChart1"/>
    <dgm:cxn modelId="{4A6B6A98-3DEA-4FCC-ADA7-82DDD9EE6D49}" type="presParOf" srcId="{1912E717-BD2C-4537-8D0D-30729FDF951D}" destId="{5983D2B9-E0D0-4B0E-968A-5279AD034049}" srcOrd="1" destOrd="0" presId="urn:microsoft.com/office/officeart/2005/8/layout/orgChart1"/>
    <dgm:cxn modelId="{1FF23C96-3D60-4996-8952-9063E75B3393}" type="presParOf" srcId="{E8248B16-D386-4DF6-AEEA-21F86239DC82}" destId="{F9EF1DE5-8414-48C6-96E7-AFDED8738C98}" srcOrd="1" destOrd="0" presId="urn:microsoft.com/office/officeart/2005/8/layout/orgChart1"/>
    <dgm:cxn modelId="{9F5C3DE9-E907-43B3-8CA5-7894040790B7}" type="presParOf" srcId="{F9EF1DE5-8414-48C6-96E7-AFDED8738C98}" destId="{A28DEDF7-52C3-486C-A076-25A593DB76F6}" srcOrd="0" destOrd="0" presId="urn:microsoft.com/office/officeart/2005/8/layout/orgChart1"/>
    <dgm:cxn modelId="{767A8667-71C8-4CD3-AF1A-663046B40935}" type="presParOf" srcId="{F9EF1DE5-8414-48C6-96E7-AFDED8738C98}" destId="{57B79337-DB0C-4813-929D-446D4F210E7E}" srcOrd="1" destOrd="0" presId="urn:microsoft.com/office/officeart/2005/8/layout/orgChart1"/>
    <dgm:cxn modelId="{5E7BAF4D-4E86-4926-8E82-101ECFF37010}" type="presParOf" srcId="{57B79337-DB0C-4813-929D-446D4F210E7E}" destId="{8A1067C2-B1CB-45D1-9697-3858AFD7A3F1}" srcOrd="0" destOrd="0" presId="urn:microsoft.com/office/officeart/2005/8/layout/orgChart1"/>
    <dgm:cxn modelId="{36261D01-606B-4E7B-BEA4-7FCBA39ED30F}" type="presParOf" srcId="{8A1067C2-B1CB-45D1-9697-3858AFD7A3F1}" destId="{FB01C2E2-7884-4D2A-9FC5-2338C58C663A}" srcOrd="0" destOrd="0" presId="urn:microsoft.com/office/officeart/2005/8/layout/orgChart1"/>
    <dgm:cxn modelId="{5D5450A3-44CD-474E-81DD-4ADDE4BC80A7}" type="presParOf" srcId="{8A1067C2-B1CB-45D1-9697-3858AFD7A3F1}" destId="{499C576C-6A4B-4CDE-A1A2-CFEE05B8689C}" srcOrd="1" destOrd="0" presId="urn:microsoft.com/office/officeart/2005/8/layout/orgChart1"/>
    <dgm:cxn modelId="{BA9A6E6C-01EF-4DD0-8C4B-5D4FD855B6AA}" type="presParOf" srcId="{57B79337-DB0C-4813-929D-446D4F210E7E}" destId="{2914A907-46E6-43C6-B1A1-5AC430189488}" srcOrd="1" destOrd="0" presId="urn:microsoft.com/office/officeart/2005/8/layout/orgChart1"/>
    <dgm:cxn modelId="{2650FDFB-DF0E-42D2-8E39-ACBAF7993526}" type="presParOf" srcId="{57B79337-DB0C-4813-929D-446D4F210E7E}" destId="{1E33CAF6-1FFB-43BF-967E-AF60545047D4}" srcOrd="2" destOrd="0" presId="urn:microsoft.com/office/officeart/2005/8/layout/orgChart1"/>
    <dgm:cxn modelId="{D91244C8-708F-425A-8F14-E0394D7BACCE}" type="presParOf" srcId="{E8248B16-D386-4DF6-AEEA-21F86239DC82}" destId="{A7B0F2A4-2474-4ECA-A0BB-35C93AD901F0}" srcOrd="2" destOrd="0" presId="urn:microsoft.com/office/officeart/2005/8/layout/orgChart1"/>
    <dgm:cxn modelId="{767BAAAC-0E00-40C2-BFA4-A1A487EB72ED}" type="presParOf" srcId="{34F0EF15-A99C-4DA9-AB43-3D9ADE5B687A}" destId="{6FF42175-3CCF-40A6-AB3C-53708FFC38B2}" srcOrd="2" destOrd="0" presId="urn:microsoft.com/office/officeart/2005/8/layout/orgChart1"/>
    <dgm:cxn modelId="{B2F9DA40-24AC-433E-86BC-7870BF7EA721}" type="presParOf" srcId="{B4EE6B03-7F06-476E-9073-ACCEEE20EAB5}" destId="{A281B787-57C7-4B97-A157-DECB3CEA1980}"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DEDF7-52C3-486C-A076-25A593DB76F6}">
      <dsp:nvSpPr>
        <dsp:cNvPr id="0" name=""/>
        <dsp:cNvSpPr/>
      </dsp:nvSpPr>
      <dsp:spPr>
        <a:xfrm>
          <a:off x="6361866" y="2217725"/>
          <a:ext cx="178443" cy="501538"/>
        </a:xfrm>
        <a:custGeom>
          <a:avLst/>
          <a:gdLst/>
          <a:ahLst/>
          <a:cxnLst/>
          <a:rect l="0" t="0" r="0" b="0"/>
          <a:pathLst>
            <a:path>
              <a:moveTo>
                <a:pt x="0" y="0"/>
              </a:moveTo>
              <a:lnTo>
                <a:pt x="0" y="501538"/>
              </a:lnTo>
              <a:lnTo>
                <a:pt x="178443" y="50153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FFDEB2A-F1F8-42FB-9F05-AB377043639C}">
      <dsp:nvSpPr>
        <dsp:cNvPr id="0" name=""/>
        <dsp:cNvSpPr/>
      </dsp:nvSpPr>
      <dsp:spPr>
        <a:xfrm>
          <a:off x="4985198" y="1438149"/>
          <a:ext cx="1852517" cy="156520"/>
        </a:xfrm>
        <a:custGeom>
          <a:avLst/>
          <a:gdLst/>
          <a:ahLst/>
          <a:cxnLst/>
          <a:rect l="0" t="0" r="0" b="0"/>
          <a:pathLst>
            <a:path>
              <a:moveTo>
                <a:pt x="0" y="0"/>
              </a:moveTo>
              <a:lnTo>
                <a:pt x="0" y="70035"/>
              </a:lnTo>
              <a:lnTo>
                <a:pt x="1852517" y="70035"/>
              </a:lnTo>
              <a:lnTo>
                <a:pt x="1852517" y="1565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16A02F8-3547-4C9C-B55D-22DD09CB5BC4}">
      <dsp:nvSpPr>
        <dsp:cNvPr id="0" name=""/>
        <dsp:cNvSpPr/>
      </dsp:nvSpPr>
      <dsp:spPr>
        <a:xfrm>
          <a:off x="4584014" y="3013156"/>
          <a:ext cx="178443" cy="2872568"/>
        </a:xfrm>
        <a:custGeom>
          <a:avLst/>
          <a:gdLst/>
          <a:ahLst/>
          <a:cxnLst/>
          <a:rect l="0" t="0" r="0" b="0"/>
          <a:pathLst>
            <a:path>
              <a:moveTo>
                <a:pt x="0" y="0"/>
              </a:moveTo>
              <a:lnTo>
                <a:pt x="0" y="2872568"/>
              </a:lnTo>
              <a:lnTo>
                <a:pt x="178443" y="28725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87E7E04-92F3-4860-B127-42D7AB42BB58}">
      <dsp:nvSpPr>
        <dsp:cNvPr id="0" name=""/>
        <dsp:cNvSpPr/>
      </dsp:nvSpPr>
      <dsp:spPr>
        <a:xfrm>
          <a:off x="4584014" y="3013156"/>
          <a:ext cx="178443" cy="2076544"/>
        </a:xfrm>
        <a:custGeom>
          <a:avLst/>
          <a:gdLst/>
          <a:ahLst/>
          <a:cxnLst/>
          <a:rect l="0" t="0" r="0" b="0"/>
          <a:pathLst>
            <a:path>
              <a:moveTo>
                <a:pt x="0" y="0"/>
              </a:moveTo>
              <a:lnTo>
                <a:pt x="0" y="2076544"/>
              </a:lnTo>
              <a:lnTo>
                <a:pt x="178443" y="207654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5E7AE5C-510A-4DEB-A8D5-44DB0E7CB1E3}">
      <dsp:nvSpPr>
        <dsp:cNvPr id="0" name=""/>
        <dsp:cNvSpPr/>
      </dsp:nvSpPr>
      <dsp:spPr>
        <a:xfrm>
          <a:off x="4584014" y="3013156"/>
          <a:ext cx="178443" cy="1280520"/>
        </a:xfrm>
        <a:custGeom>
          <a:avLst/>
          <a:gdLst/>
          <a:ahLst/>
          <a:cxnLst/>
          <a:rect l="0" t="0" r="0" b="0"/>
          <a:pathLst>
            <a:path>
              <a:moveTo>
                <a:pt x="0" y="0"/>
              </a:moveTo>
              <a:lnTo>
                <a:pt x="0" y="1280520"/>
              </a:lnTo>
              <a:lnTo>
                <a:pt x="178443" y="12805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C5D8E0D-3DDB-4511-9F6F-AD314B2E3D1C}">
      <dsp:nvSpPr>
        <dsp:cNvPr id="0" name=""/>
        <dsp:cNvSpPr/>
      </dsp:nvSpPr>
      <dsp:spPr>
        <a:xfrm>
          <a:off x="4584014" y="3013156"/>
          <a:ext cx="178443" cy="484496"/>
        </a:xfrm>
        <a:custGeom>
          <a:avLst/>
          <a:gdLst/>
          <a:ahLst/>
          <a:cxnLst/>
          <a:rect l="0" t="0" r="0" b="0"/>
          <a:pathLst>
            <a:path>
              <a:moveTo>
                <a:pt x="0" y="0"/>
              </a:moveTo>
              <a:lnTo>
                <a:pt x="0" y="484496"/>
              </a:lnTo>
              <a:lnTo>
                <a:pt x="178443" y="48449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9B6E76E-925D-437A-AF7B-49926885F365}">
      <dsp:nvSpPr>
        <dsp:cNvPr id="0" name=""/>
        <dsp:cNvSpPr/>
      </dsp:nvSpPr>
      <dsp:spPr>
        <a:xfrm>
          <a:off x="4111956" y="2217132"/>
          <a:ext cx="947907" cy="172969"/>
        </a:xfrm>
        <a:custGeom>
          <a:avLst/>
          <a:gdLst/>
          <a:ahLst/>
          <a:cxnLst/>
          <a:rect l="0" t="0" r="0" b="0"/>
          <a:pathLst>
            <a:path>
              <a:moveTo>
                <a:pt x="0" y="0"/>
              </a:moveTo>
              <a:lnTo>
                <a:pt x="0" y="86484"/>
              </a:lnTo>
              <a:lnTo>
                <a:pt x="947907" y="86484"/>
              </a:lnTo>
              <a:lnTo>
                <a:pt x="947907" y="17296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66F7559-3435-4D92-9D12-5D0F7BFEE7C2}">
      <dsp:nvSpPr>
        <dsp:cNvPr id="0" name=""/>
        <dsp:cNvSpPr/>
      </dsp:nvSpPr>
      <dsp:spPr>
        <a:xfrm>
          <a:off x="3023681" y="2217132"/>
          <a:ext cx="1088275" cy="172969"/>
        </a:xfrm>
        <a:custGeom>
          <a:avLst/>
          <a:gdLst/>
          <a:ahLst/>
          <a:cxnLst/>
          <a:rect l="0" t="0" r="0" b="0"/>
          <a:pathLst>
            <a:path>
              <a:moveTo>
                <a:pt x="1088275" y="0"/>
              </a:moveTo>
              <a:lnTo>
                <a:pt x="1088275" y="86484"/>
              </a:lnTo>
              <a:lnTo>
                <a:pt x="0" y="86484"/>
              </a:lnTo>
              <a:lnTo>
                <a:pt x="0" y="172969"/>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3C1EFBC-63D2-4B70-B55A-C38977DE9530}">
      <dsp:nvSpPr>
        <dsp:cNvPr id="0" name=""/>
        <dsp:cNvSpPr/>
      </dsp:nvSpPr>
      <dsp:spPr>
        <a:xfrm>
          <a:off x="4111956" y="1438149"/>
          <a:ext cx="873241" cy="155927"/>
        </a:xfrm>
        <a:custGeom>
          <a:avLst/>
          <a:gdLst/>
          <a:ahLst/>
          <a:cxnLst/>
          <a:rect l="0" t="0" r="0" b="0"/>
          <a:pathLst>
            <a:path>
              <a:moveTo>
                <a:pt x="873241" y="0"/>
              </a:moveTo>
              <a:lnTo>
                <a:pt x="873241" y="69442"/>
              </a:lnTo>
              <a:lnTo>
                <a:pt x="0" y="69442"/>
              </a:lnTo>
              <a:lnTo>
                <a:pt x="0" y="155927"/>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89892CA6-9432-4BAC-8E98-5EF20DF52B02}">
      <dsp:nvSpPr>
        <dsp:cNvPr id="0" name=""/>
        <dsp:cNvSpPr/>
      </dsp:nvSpPr>
      <dsp:spPr>
        <a:xfrm>
          <a:off x="3377930" y="625084"/>
          <a:ext cx="1607267" cy="190010"/>
        </a:xfrm>
        <a:custGeom>
          <a:avLst/>
          <a:gdLst/>
          <a:ahLst/>
          <a:cxnLst/>
          <a:rect l="0" t="0" r="0" b="0"/>
          <a:pathLst>
            <a:path>
              <a:moveTo>
                <a:pt x="0" y="0"/>
              </a:moveTo>
              <a:lnTo>
                <a:pt x="0" y="103526"/>
              </a:lnTo>
              <a:lnTo>
                <a:pt x="1607267" y="103526"/>
              </a:lnTo>
              <a:lnTo>
                <a:pt x="1607267" y="19001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40BC050-F380-4054-A9B5-FE0F8E7435CA}">
      <dsp:nvSpPr>
        <dsp:cNvPr id="0" name=""/>
        <dsp:cNvSpPr/>
      </dsp:nvSpPr>
      <dsp:spPr>
        <a:xfrm>
          <a:off x="424663" y="1439545"/>
          <a:ext cx="178443" cy="2872568"/>
        </a:xfrm>
        <a:custGeom>
          <a:avLst/>
          <a:gdLst/>
          <a:ahLst/>
          <a:cxnLst/>
          <a:rect l="0" t="0" r="0" b="0"/>
          <a:pathLst>
            <a:path>
              <a:moveTo>
                <a:pt x="0" y="0"/>
              </a:moveTo>
              <a:lnTo>
                <a:pt x="0" y="2872568"/>
              </a:lnTo>
              <a:lnTo>
                <a:pt x="178443" y="287256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F3FE3E5-778F-42C7-8813-6CA187AFA1DA}">
      <dsp:nvSpPr>
        <dsp:cNvPr id="0" name=""/>
        <dsp:cNvSpPr/>
      </dsp:nvSpPr>
      <dsp:spPr>
        <a:xfrm>
          <a:off x="424663" y="1439545"/>
          <a:ext cx="178443" cy="2076544"/>
        </a:xfrm>
        <a:custGeom>
          <a:avLst/>
          <a:gdLst/>
          <a:ahLst/>
          <a:cxnLst/>
          <a:rect l="0" t="0" r="0" b="0"/>
          <a:pathLst>
            <a:path>
              <a:moveTo>
                <a:pt x="0" y="0"/>
              </a:moveTo>
              <a:lnTo>
                <a:pt x="0" y="2076544"/>
              </a:lnTo>
              <a:lnTo>
                <a:pt x="178443" y="2076544"/>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AE605A0-C65A-4529-AE00-FC10B8BA82BB}">
      <dsp:nvSpPr>
        <dsp:cNvPr id="0" name=""/>
        <dsp:cNvSpPr/>
      </dsp:nvSpPr>
      <dsp:spPr>
        <a:xfrm>
          <a:off x="424663" y="1439545"/>
          <a:ext cx="178443" cy="1280520"/>
        </a:xfrm>
        <a:custGeom>
          <a:avLst/>
          <a:gdLst/>
          <a:ahLst/>
          <a:cxnLst/>
          <a:rect l="0" t="0" r="0" b="0"/>
          <a:pathLst>
            <a:path>
              <a:moveTo>
                <a:pt x="0" y="0"/>
              </a:moveTo>
              <a:lnTo>
                <a:pt x="0" y="1280520"/>
              </a:lnTo>
              <a:lnTo>
                <a:pt x="178443" y="1280520"/>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94BEFA2-38D6-4140-9ADF-DFC1AA54A74F}">
      <dsp:nvSpPr>
        <dsp:cNvPr id="0" name=""/>
        <dsp:cNvSpPr/>
      </dsp:nvSpPr>
      <dsp:spPr>
        <a:xfrm>
          <a:off x="424663" y="1439545"/>
          <a:ext cx="178443" cy="484496"/>
        </a:xfrm>
        <a:custGeom>
          <a:avLst/>
          <a:gdLst/>
          <a:ahLst/>
          <a:cxnLst/>
          <a:rect l="0" t="0" r="0" b="0"/>
          <a:pathLst>
            <a:path>
              <a:moveTo>
                <a:pt x="0" y="0"/>
              </a:moveTo>
              <a:lnTo>
                <a:pt x="0" y="484496"/>
              </a:lnTo>
              <a:lnTo>
                <a:pt x="178443" y="48449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F89878B-47C6-4153-8D0D-11B2AEA5C320}">
      <dsp:nvSpPr>
        <dsp:cNvPr id="0" name=""/>
        <dsp:cNvSpPr/>
      </dsp:nvSpPr>
      <dsp:spPr>
        <a:xfrm>
          <a:off x="900512" y="625084"/>
          <a:ext cx="2477417" cy="191406"/>
        </a:xfrm>
        <a:custGeom>
          <a:avLst/>
          <a:gdLst/>
          <a:ahLst/>
          <a:cxnLst/>
          <a:rect l="0" t="0" r="0" b="0"/>
          <a:pathLst>
            <a:path>
              <a:moveTo>
                <a:pt x="2477417" y="0"/>
              </a:moveTo>
              <a:lnTo>
                <a:pt x="2477417" y="104922"/>
              </a:lnTo>
              <a:lnTo>
                <a:pt x="0" y="104922"/>
              </a:lnTo>
              <a:lnTo>
                <a:pt x="0" y="19140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2B312DA-DE62-4649-AA42-0484614AB399}">
      <dsp:nvSpPr>
        <dsp:cNvPr id="0" name=""/>
        <dsp:cNvSpPr/>
      </dsp:nvSpPr>
      <dsp:spPr>
        <a:xfrm>
          <a:off x="2783118" y="2029"/>
          <a:ext cx="1189623" cy="623055"/>
        </a:xfrm>
        <a:prstGeom prst="rect">
          <a:avLst/>
        </a:prstGeom>
        <a:solidFill>
          <a:srgbClr val="00B05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b="1" kern="1200" dirty="0" smtClean="0">
              <a:solidFill>
                <a:schemeClr val="bg1"/>
              </a:solidFill>
              <a:effectLst>
                <a:outerShdw blurRad="38100" dist="38100" dir="2700000" algn="tl">
                  <a:srgbClr val="000000">
                    <a:alpha val="43137"/>
                  </a:srgbClr>
                </a:outerShdw>
              </a:effectLst>
            </a:rPr>
            <a:t>Forecasting </a:t>
          </a:r>
          <a:endParaRPr lang="en-US" sz="1800" b="1" kern="1200" dirty="0">
            <a:solidFill>
              <a:schemeClr val="bg1"/>
            </a:solidFill>
            <a:effectLst>
              <a:outerShdw blurRad="38100" dist="38100" dir="2700000" algn="tl">
                <a:srgbClr val="000000">
                  <a:alpha val="43137"/>
                </a:srgbClr>
              </a:outerShdw>
            </a:effectLst>
          </a:endParaRPr>
        </a:p>
      </dsp:txBody>
      <dsp:txXfrm>
        <a:off x="2783118" y="2029"/>
        <a:ext cx="1189623" cy="623055"/>
      </dsp:txXfrm>
    </dsp:sp>
    <dsp:sp modelId="{C0806590-30FC-4476-B32C-4A3DE22A4AFB}">
      <dsp:nvSpPr>
        <dsp:cNvPr id="0" name=""/>
        <dsp:cNvSpPr/>
      </dsp:nvSpPr>
      <dsp:spPr>
        <a:xfrm>
          <a:off x="305701" y="816490"/>
          <a:ext cx="1189623" cy="623055"/>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Qualitative</a:t>
          </a:r>
          <a:endParaRPr lang="en-US" sz="1800" kern="1200" dirty="0">
            <a:solidFill>
              <a:schemeClr val="tx1"/>
            </a:solidFill>
          </a:endParaRPr>
        </a:p>
      </dsp:txBody>
      <dsp:txXfrm>
        <a:off x="305701" y="816490"/>
        <a:ext cx="1189623" cy="623055"/>
      </dsp:txXfrm>
    </dsp:sp>
    <dsp:sp modelId="{F7F96ACD-4604-48E9-88D3-158A8C61EA0A}">
      <dsp:nvSpPr>
        <dsp:cNvPr id="0" name=""/>
        <dsp:cNvSpPr/>
      </dsp:nvSpPr>
      <dsp:spPr>
        <a:xfrm>
          <a:off x="603106" y="1612514"/>
          <a:ext cx="1189623" cy="623055"/>
        </a:xfrm>
        <a:prstGeom prst="rect">
          <a:avLst/>
        </a:prstGeom>
        <a:solidFill>
          <a:srgbClr val="FFFF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Expert Judgement</a:t>
          </a:r>
          <a:endParaRPr lang="en-US" sz="1800" kern="1200" dirty="0">
            <a:solidFill>
              <a:schemeClr val="tx1"/>
            </a:solidFill>
          </a:endParaRPr>
        </a:p>
      </dsp:txBody>
      <dsp:txXfrm>
        <a:off x="603106" y="1612514"/>
        <a:ext cx="1189623" cy="623055"/>
      </dsp:txXfrm>
    </dsp:sp>
    <dsp:sp modelId="{1F57851F-FC44-44A9-BFD2-FA27C93272CD}">
      <dsp:nvSpPr>
        <dsp:cNvPr id="0" name=""/>
        <dsp:cNvSpPr/>
      </dsp:nvSpPr>
      <dsp:spPr>
        <a:xfrm>
          <a:off x="603106" y="2408539"/>
          <a:ext cx="1189623" cy="623055"/>
        </a:xfrm>
        <a:prstGeom prst="rect">
          <a:avLst/>
        </a:prstGeom>
        <a:solidFill>
          <a:srgbClr val="FFFF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Meetings</a:t>
          </a:r>
          <a:endParaRPr lang="en-US" sz="1800" kern="1200" dirty="0">
            <a:solidFill>
              <a:schemeClr val="tx1"/>
            </a:solidFill>
          </a:endParaRPr>
        </a:p>
      </dsp:txBody>
      <dsp:txXfrm>
        <a:off x="603106" y="2408539"/>
        <a:ext cx="1189623" cy="623055"/>
      </dsp:txXfrm>
    </dsp:sp>
    <dsp:sp modelId="{3AB4DD59-5AD9-47AD-8915-0EEC231C0342}">
      <dsp:nvSpPr>
        <dsp:cNvPr id="0" name=""/>
        <dsp:cNvSpPr/>
      </dsp:nvSpPr>
      <dsp:spPr>
        <a:xfrm>
          <a:off x="603106" y="3204563"/>
          <a:ext cx="1189623" cy="623055"/>
        </a:xfrm>
        <a:prstGeom prst="rect">
          <a:avLst/>
        </a:prstGeom>
        <a:solidFill>
          <a:srgbClr val="FFFF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Surveys</a:t>
          </a:r>
          <a:endParaRPr lang="en-US" sz="1800" kern="1200" dirty="0">
            <a:solidFill>
              <a:schemeClr val="tx1"/>
            </a:solidFill>
          </a:endParaRPr>
        </a:p>
      </dsp:txBody>
      <dsp:txXfrm>
        <a:off x="603106" y="3204563"/>
        <a:ext cx="1189623" cy="623055"/>
      </dsp:txXfrm>
    </dsp:sp>
    <dsp:sp modelId="{92835BF8-F9C4-40D1-BF67-9A34FF81C627}">
      <dsp:nvSpPr>
        <dsp:cNvPr id="0" name=""/>
        <dsp:cNvSpPr/>
      </dsp:nvSpPr>
      <dsp:spPr>
        <a:xfrm>
          <a:off x="603106" y="4000587"/>
          <a:ext cx="1189623" cy="623055"/>
        </a:xfrm>
        <a:prstGeom prst="rect">
          <a:avLst/>
        </a:prstGeom>
        <a:solidFill>
          <a:srgbClr val="FFFF66"/>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Delphi Method</a:t>
          </a:r>
          <a:endParaRPr lang="en-US" sz="1800" kern="1200" dirty="0">
            <a:solidFill>
              <a:schemeClr val="tx1"/>
            </a:solidFill>
          </a:endParaRPr>
        </a:p>
      </dsp:txBody>
      <dsp:txXfrm>
        <a:off x="603106" y="4000587"/>
        <a:ext cx="1189623" cy="623055"/>
      </dsp:txXfrm>
    </dsp:sp>
    <dsp:sp modelId="{83C9C02F-E0A3-4636-AD84-47D8DA6B7EC7}">
      <dsp:nvSpPr>
        <dsp:cNvPr id="0" name=""/>
        <dsp:cNvSpPr/>
      </dsp:nvSpPr>
      <dsp:spPr>
        <a:xfrm>
          <a:off x="4390386" y="815094"/>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Quantitative</a:t>
          </a:r>
          <a:endParaRPr lang="en-US" sz="1800" kern="1200" dirty="0">
            <a:solidFill>
              <a:schemeClr val="tx1"/>
            </a:solidFill>
          </a:endParaRPr>
        </a:p>
      </dsp:txBody>
      <dsp:txXfrm>
        <a:off x="4390386" y="815094"/>
        <a:ext cx="1189623" cy="623055"/>
      </dsp:txXfrm>
    </dsp:sp>
    <dsp:sp modelId="{9FF864E4-6261-4B87-80C9-509D41C0A1DB}">
      <dsp:nvSpPr>
        <dsp:cNvPr id="0" name=""/>
        <dsp:cNvSpPr/>
      </dsp:nvSpPr>
      <dsp:spPr>
        <a:xfrm>
          <a:off x="3517145" y="1594077"/>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Time Series</a:t>
          </a:r>
          <a:endParaRPr lang="en-US" sz="1800" kern="1200" dirty="0">
            <a:solidFill>
              <a:schemeClr val="tx1"/>
            </a:solidFill>
          </a:endParaRPr>
        </a:p>
      </dsp:txBody>
      <dsp:txXfrm>
        <a:off x="3517145" y="1594077"/>
        <a:ext cx="1189623" cy="623055"/>
      </dsp:txXfrm>
    </dsp:sp>
    <dsp:sp modelId="{3F5E22B4-44F6-4BB9-B5B9-FDB73335BD18}">
      <dsp:nvSpPr>
        <dsp:cNvPr id="0" name=""/>
        <dsp:cNvSpPr/>
      </dsp:nvSpPr>
      <dsp:spPr>
        <a:xfrm>
          <a:off x="2428869" y="2390101"/>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Naïve Method</a:t>
          </a:r>
          <a:endParaRPr lang="en-US" sz="1800" kern="1200" dirty="0">
            <a:solidFill>
              <a:schemeClr val="tx1"/>
            </a:solidFill>
          </a:endParaRPr>
        </a:p>
      </dsp:txBody>
      <dsp:txXfrm>
        <a:off x="2428869" y="2390101"/>
        <a:ext cx="1189623" cy="623055"/>
      </dsp:txXfrm>
    </dsp:sp>
    <dsp:sp modelId="{151A0A4E-2D0D-41E4-A682-08E52FFAE619}">
      <dsp:nvSpPr>
        <dsp:cNvPr id="0" name=""/>
        <dsp:cNvSpPr/>
      </dsp:nvSpPr>
      <dsp:spPr>
        <a:xfrm>
          <a:off x="4465052" y="2390101"/>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Averaging Techniques</a:t>
          </a:r>
          <a:endParaRPr lang="en-US" sz="1800" kern="1200" dirty="0">
            <a:solidFill>
              <a:schemeClr val="tx1"/>
            </a:solidFill>
          </a:endParaRPr>
        </a:p>
      </dsp:txBody>
      <dsp:txXfrm>
        <a:off x="4465052" y="2390101"/>
        <a:ext cx="1189623" cy="623055"/>
      </dsp:txXfrm>
    </dsp:sp>
    <dsp:sp modelId="{FA8C36C7-F2A3-4BB2-9D71-97E22989ABAD}">
      <dsp:nvSpPr>
        <dsp:cNvPr id="0" name=""/>
        <dsp:cNvSpPr/>
      </dsp:nvSpPr>
      <dsp:spPr>
        <a:xfrm>
          <a:off x="4762458" y="3186125"/>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500"/>
            </a:lnSpc>
            <a:spcBef>
              <a:spcPct val="0"/>
            </a:spcBef>
            <a:spcAft>
              <a:spcPts val="0"/>
            </a:spcAft>
          </a:pPr>
          <a:r>
            <a:rPr lang="en-US" sz="1800" kern="1200" dirty="0" smtClean="0">
              <a:solidFill>
                <a:schemeClr val="tx1"/>
              </a:solidFill>
            </a:rPr>
            <a:t>Simple Moving Averages</a:t>
          </a:r>
          <a:endParaRPr lang="en-US" sz="1800" kern="1200" dirty="0">
            <a:solidFill>
              <a:schemeClr val="tx1"/>
            </a:solidFill>
          </a:endParaRPr>
        </a:p>
      </dsp:txBody>
      <dsp:txXfrm>
        <a:off x="4762458" y="3186125"/>
        <a:ext cx="1189623" cy="623055"/>
      </dsp:txXfrm>
    </dsp:sp>
    <dsp:sp modelId="{28593C66-32FB-4465-83DC-1696DC30B664}">
      <dsp:nvSpPr>
        <dsp:cNvPr id="0" name=""/>
        <dsp:cNvSpPr/>
      </dsp:nvSpPr>
      <dsp:spPr>
        <a:xfrm>
          <a:off x="4762458" y="3982149"/>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500"/>
            </a:lnSpc>
            <a:spcBef>
              <a:spcPct val="0"/>
            </a:spcBef>
            <a:spcAft>
              <a:spcPts val="0"/>
            </a:spcAft>
          </a:pPr>
          <a:r>
            <a:rPr lang="en-US" sz="1800" kern="1200" dirty="0" smtClean="0">
              <a:solidFill>
                <a:schemeClr val="tx1"/>
              </a:solidFill>
            </a:rPr>
            <a:t>Weighted Moving Averages</a:t>
          </a:r>
          <a:endParaRPr lang="en-US" sz="1800" kern="1200" dirty="0">
            <a:solidFill>
              <a:schemeClr val="tx1"/>
            </a:solidFill>
          </a:endParaRPr>
        </a:p>
      </dsp:txBody>
      <dsp:txXfrm>
        <a:off x="4762458" y="3982149"/>
        <a:ext cx="1189623" cy="623055"/>
      </dsp:txXfrm>
    </dsp:sp>
    <dsp:sp modelId="{7C029ABD-23E9-4E64-8912-3180514BC83F}">
      <dsp:nvSpPr>
        <dsp:cNvPr id="0" name=""/>
        <dsp:cNvSpPr/>
      </dsp:nvSpPr>
      <dsp:spPr>
        <a:xfrm>
          <a:off x="4762458" y="4778173"/>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500"/>
            </a:lnSpc>
            <a:spcBef>
              <a:spcPct val="0"/>
            </a:spcBef>
            <a:spcAft>
              <a:spcPts val="0"/>
            </a:spcAft>
          </a:pPr>
          <a:r>
            <a:rPr lang="en-US" sz="1800" kern="1200" dirty="0" smtClean="0">
              <a:solidFill>
                <a:schemeClr val="tx1"/>
              </a:solidFill>
            </a:rPr>
            <a:t>Centred Moving Average</a:t>
          </a:r>
        </a:p>
      </dsp:txBody>
      <dsp:txXfrm>
        <a:off x="4762458" y="4778173"/>
        <a:ext cx="1189623" cy="623055"/>
      </dsp:txXfrm>
    </dsp:sp>
    <dsp:sp modelId="{92821337-64B0-4652-BEB3-6EB995AF78DD}">
      <dsp:nvSpPr>
        <dsp:cNvPr id="0" name=""/>
        <dsp:cNvSpPr/>
      </dsp:nvSpPr>
      <dsp:spPr>
        <a:xfrm>
          <a:off x="4762458" y="5574197"/>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500"/>
            </a:lnSpc>
            <a:spcBef>
              <a:spcPct val="0"/>
            </a:spcBef>
            <a:spcAft>
              <a:spcPts val="0"/>
            </a:spcAft>
          </a:pPr>
          <a:r>
            <a:rPr lang="en-US" sz="1800" kern="1200" dirty="0" smtClean="0">
              <a:solidFill>
                <a:schemeClr val="tx1"/>
              </a:solidFill>
            </a:rPr>
            <a:t>Exponential Moving Average</a:t>
          </a:r>
          <a:endParaRPr lang="en-US" sz="1800" kern="1200" dirty="0">
            <a:solidFill>
              <a:schemeClr val="tx1"/>
            </a:solidFill>
          </a:endParaRPr>
        </a:p>
      </dsp:txBody>
      <dsp:txXfrm>
        <a:off x="4762458" y="5574197"/>
        <a:ext cx="1189623" cy="623055"/>
      </dsp:txXfrm>
    </dsp:sp>
    <dsp:sp modelId="{E37CEB0A-1F7E-4A10-948D-302BF99066E7}">
      <dsp:nvSpPr>
        <dsp:cNvPr id="0" name=""/>
        <dsp:cNvSpPr/>
      </dsp:nvSpPr>
      <dsp:spPr>
        <a:xfrm>
          <a:off x="6242904" y="1594670"/>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Causal/ Associative </a:t>
          </a:r>
          <a:endParaRPr lang="en-US" sz="1800" kern="1200" dirty="0">
            <a:solidFill>
              <a:schemeClr val="tx1"/>
            </a:solidFill>
          </a:endParaRPr>
        </a:p>
      </dsp:txBody>
      <dsp:txXfrm>
        <a:off x="6242904" y="1594670"/>
        <a:ext cx="1189623" cy="623055"/>
      </dsp:txXfrm>
    </dsp:sp>
    <dsp:sp modelId="{FB01C2E2-7884-4D2A-9FC5-2338C58C663A}">
      <dsp:nvSpPr>
        <dsp:cNvPr id="0" name=""/>
        <dsp:cNvSpPr/>
      </dsp:nvSpPr>
      <dsp:spPr>
        <a:xfrm>
          <a:off x="6540310" y="2407736"/>
          <a:ext cx="1189623" cy="623055"/>
        </a:xfrm>
        <a:prstGeom prst="rect">
          <a:avLst/>
        </a:prstGeom>
        <a:solidFill>
          <a:schemeClr val="bg1">
            <a:lumMod val="8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ts val="0"/>
            </a:spcAft>
          </a:pPr>
          <a:r>
            <a:rPr lang="en-US" sz="1800" kern="1200" dirty="0" smtClean="0">
              <a:solidFill>
                <a:schemeClr val="tx1"/>
              </a:solidFill>
            </a:rPr>
            <a:t>Regression Techniques</a:t>
          </a:r>
          <a:endParaRPr lang="en-US" sz="1800" kern="1200" dirty="0">
            <a:solidFill>
              <a:schemeClr val="tx1"/>
            </a:solidFill>
          </a:endParaRPr>
        </a:p>
      </dsp:txBody>
      <dsp:txXfrm>
        <a:off x="6540310" y="2407736"/>
        <a:ext cx="1189623" cy="6230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71125" y="0"/>
            <a:ext cx="2961481" cy="498951"/>
          </a:xfrm>
          <a:prstGeom prst="rect">
            <a:avLst/>
          </a:prstGeom>
        </p:spPr>
        <p:txBody>
          <a:bodyPr vert="horz" lIns="91440" tIns="45720" rIns="91440" bIns="45720" rtlCol="0"/>
          <a:lstStyle>
            <a:lvl1pPr algn="r">
              <a:defRPr sz="1200"/>
            </a:lvl1pPr>
          </a:lstStyle>
          <a:p>
            <a:fld id="{1A9C6E98-8FBC-49B7-B847-7A24D1056F8D}" type="datetimeFigureOut">
              <a:rPr lang="en-US" smtClean="0"/>
              <a:t>12-Nov-16</a:t>
            </a:fld>
            <a:endParaRPr lang="en-US"/>
          </a:p>
        </p:txBody>
      </p:sp>
      <p:sp>
        <p:nvSpPr>
          <p:cNvPr id="4" name="Footer Placeholder 3"/>
          <p:cNvSpPr>
            <a:spLocks noGrp="1"/>
          </p:cNvSpPr>
          <p:nvPr>
            <p:ph type="ftr" sz="quarter" idx="2"/>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71125" y="9478342"/>
            <a:ext cx="2961481" cy="498951"/>
          </a:xfrm>
          <a:prstGeom prst="rect">
            <a:avLst/>
          </a:prstGeom>
        </p:spPr>
        <p:txBody>
          <a:bodyPr vert="horz" lIns="91440" tIns="45720" rIns="91440" bIns="45720" rtlCol="0" anchor="b"/>
          <a:lstStyle>
            <a:lvl1pPr algn="r">
              <a:defRPr sz="1200"/>
            </a:lvl1pPr>
          </a:lstStyle>
          <a:p>
            <a:fld id="{A10E1475-516A-4A0C-8605-D9F70011F720}" type="slidenum">
              <a:rPr lang="en-US" smtClean="0"/>
              <a:t>‹#›</a:t>
            </a:fld>
            <a:endParaRPr lang="en-US"/>
          </a:p>
        </p:txBody>
      </p:sp>
    </p:spTree>
    <p:extLst>
      <p:ext uri="{BB962C8B-B14F-4D97-AF65-F5344CB8AC3E}">
        <p14:creationId xmlns:p14="http://schemas.microsoft.com/office/powerpoint/2010/main" val="1982622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4989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71125" y="0"/>
            <a:ext cx="2961481" cy="498951"/>
          </a:xfrm>
          <a:prstGeom prst="rect">
            <a:avLst/>
          </a:prstGeom>
        </p:spPr>
        <p:txBody>
          <a:bodyPr vert="horz" lIns="91440" tIns="45720" rIns="91440" bIns="45720" rtlCol="0"/>
          <a:lstStyle>
            <a:lvl1pPr algn="r">
              <a:defRPr sz="1200"/>
            </a:lvl1pPr>
          </a:lstStyle>
          <a:p>
            <a:fld id="{38D5CF10-2452-492F-BD90-80252FB2E8A4}" type="datetimeFigureOut">
              <a:rPr lang="en-US" smtClean="0"/>
              <a:t>12-Nov-16</a:t>
            </a:fld>
            <a:endParaRPr lang="en-US"/>
          </a:p>
        </p:txBody>
      </p:sp>
      <p:sp>
        <p:nvSpPr>
          <p:cNvPr id="4" name="Slide Image Placeholder 3"/>
          <p:cNvSpPr>
            <a:spLocks noGrp="1" noRot="1" noChangeAspect="1"/>
          </p:cNvSpPr>
          <p:nvPr>
            <p:ph type="sldImg" idx="2"/>
          </p:nvPr>
        </p:nvSpPr>
        <p:spPr>
          <a:xfrm>
            <a:off x="922338" y="747713"/>
            <a:ext cx="4991100" cy="3743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3419" y="4740037"/>
            <a:ext cx="5467350" cy="44905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78342"/>
            <a:ext cx="2961481" cy="4989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71125" y="9478342"/>
            <a:ext cx="2961481" cy="498951"/>
          </a:xfrm>
          <a:prstGeom prst="rect">
            <a:avLst/>
          </a:prstGeom>
        </p:spPr>
        <p:txBody>
          <a:bodyPr vert="horz" lIns="91440" tIns="45720" rIns="91440" bIns="45720" rtlCol="0" anchor="b"/>
          <a:lstStyle>
            <a:lvl1pPr algn="r">
              <a:defRPr sz="1200"/>
            </a:lvl1pPr>
          </a:lstStyle>
          <a:p>
            <a:fld id="{3413396C-71A9-4879-B759-0F6755066F99}" type="slidenum">
              <a:rPr lang="en-US" smtClean="0"/>
              <a:t>‹#›</a:t>
            </a:fld>
            <a:endParaRPr lang="en-US"/>
          </a:p>
        </p:txBody>
      </p:sp>
    </p:spTree>
    <p:extLst>
      <p:ext uri="{BB962C8B-B14F-4D97-AF65-F5344CB8AC3E}">
        <p14:creationId xmlns:p14="http://schemas.microsoft.com/office/powerpoint/2010/main" val="95091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9140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9109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74159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07685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2358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194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4475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805803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96971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42921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1684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41422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6193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533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7152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58113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92985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080068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998736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747266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79020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39027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01586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927246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41728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77066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619535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2492739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16969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401753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05195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95316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83276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01837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258546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667941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360189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1631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1048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1479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26083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8341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a:t>
            </a:r>
            <a:r>
              <a:rPr lang="en-US" baseline="0" dirty="0" smtClean="0"/>
              <a:t> Waterfall</a:t>
            </a:r>
            <a:endParaRPr lang="en-US" dirty="0"/>
          </a:p>
        </p:txBody>
      </p:sp>
      <p:sp>
        <p:nvSpPr>
          <p:cNvPr id="4" name="Slide Number Placeholder 3"/>
          <p:cNvSpPr>
            <a:spLocks noGrp="1"/>
          </p:cNvSpPr>
          <p:nvPr>
            <p:ph type="sldNum" sz="quarter" idx="10"/>
          </p:nvPr>
        </p:nvSpPr>
        <p:spPr/>
        <p:txBody>
          <a:bodyPr/>
          <a:lstStyle/>
          <a:p>
            <a:fld id="{3413396C-71A9-4879-B759-0F6755066F9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08037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DAE0F-1C87-4013-A180-DF114156F293}" type="datetime1">
              <a:rPr lang="en-US" smtClean="0">
                <a:solidFill>
                  <a:prstClr val="black">
                    <a:tint val="75000"/>
                  </a:prstClr>
                </a:solidFill>
              </a:rPr>
              <a:pPr/>
              <a:t>12-Nov-16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solidFill>
                  <a:schemeClr val="tx1"/>
                </a:solidFill>
              </a:defRPr>
            </a:lvl1p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80660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C8246A-331C-4B91-8AFE-798E21804B0C}" type="datetime1">
              <a:rPr lang="en-US" smtClean="0">
                <a:solidFill>
                  <a:prstClr val="black">
                    <a:tint val="75000"/>
                  </a:prstClr>
                </a:solidFill>
              </a:rPr>
              <a:pPr/>
              <a:t>12-Nov-16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412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D824E-305B-4EEB-95BF-60E4EC403442}" type="datetime1">
              <a:rPr lang="en-US" smtClean="0">
                <a:solidFill>
                  <a:prstClr val="black">
                    <a:tint val="75000"/>
                  </a:prstClr>
                </a:solidFill>
              </a:rPr>
              <a:pPr/>
              <a:t>12-Nov-16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3774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C3FEA0-7E89-44D8-A27C-B0357502F1BD}" type="datetime1">
              <a:rPr lang="en-US" smtClean="0">
                <a:solidFill>
                  <a:prstClr val="black">
                    <a:tint val="75000"/>
                  </a:prstClr>
                </a:solidFill>
              </a:rPr>
              <a:pPr/>
              <a:t>12-Nov-16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6" name="Slide Number Placeholder 5"/>
          <p:cNvSpPr>
            <a:spLocks noGrp="1"/>
          </p:cNvSpPr>
          <p:nvPr>
            <p:ph type="sldNum" sz="quarter" idx="12"/>
          </p:nvPr>
        </p:nvSpPr>
        <p:spPr/>
        <p:txBody>
          <a:bodyPr/>
          <a:lstStyle>
            <a:lvl1pPr>
              <a:defRPr b="0">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87006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730E7-DF19-409B-BA3A-CB2994C87243}" type="datetime1">
              <a:rPr lang="en-US" smtClean="0">
                <a:solidFill>
                  <a:prstClr val="black">
                    <a:tint val="75000"/>
                  </a:prstClr>
                </a:solidFill>
              </a:rPr>
              <a:pPr/>
              <a:t>12-Nov-16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03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9938B-92FC-4C14-BBAC-97A00DF92F1A}" type="datetime1">
              <a:rPr lang="en-US" smtClean="0">
                <a:solidFill>
                  <a:prstClr val="black">
                    <a:tint val="75000"/>
                  </a:prstClr>
                </a:solidFill>
              </a:rPr>
              <a:pPr/>
              <a:t>12-Nov-16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199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13252" y="6492875"/>
            <a:ext cx="1143000" cy="365125"/>
          </a:xfrm>
        </p:spPr>
        <p:txBody>
          <a:bodyPr/>
          <a:lstStyle>
            <a:lvl1pPr algn="l">
              <a:defRPr>
                <a:solidFill>
                  <a:schemeClr val="tx1"/>
                </a:solidFill>
              </a:defRPr>
            </a:lvl1pPr>
          </a:lstStyle>
          <a:p>
            <a:r>
              <a:rPr lang="en-US" smtClean="0">
                <a:solidFill>
                  <a:prstClr val="black"/>
                </a:solidFill>
              </a:rPr>
              <a:t>MEhsanSaeed</a:t>
            </a:r>
            <a:endParaRPr lang="en-US" dirty="0">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8118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EB1BEC-FF07-4741-ADFF-EC4393680172}" type="datetime1">
              <a:rPr lang="en-US" smtClean="0">
                <a:solidFill>
                  <a:prstClr val="black">
                    <a:tint val="75000"/>
                  </a:prstClr>
                </a:solidFill>
              </a:rPr>
              <a:pPr/>
              <a:t>12-Nov-16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5009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4F807D-DF66-43EC-BFD5-805BA9C91E5C}" type="datetime1">
              <a:rPr lang="en-US" smtClean="0">
                <a:solidFill>
                  <a:prstClr val="black">
                    <a:tint val="75000"/>
                  </a:prstClr>
                </a:solidFill>
              </a:rPr>
              <a:pPr/>
              <a:t>12-Nov-16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512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7D4D01-4840-4275-9215-2FA0182281C6}" type="datetime1">
              <a:rPr lang="en-US" smtClean="0">
                <a:solidFill>
                  <a:prstClr val="black">
                    <a:tint val="75000"/>
                  </a:prstClr>
                </a:solidFill>
              </a:rPr>
              <a:pPr/>
              <a:t>12-Nov-16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82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F5586-DF85-48DC-83D0-A19070D7DCAC}" type="datetime1">
              <a:rPr lang="en-US" smtClean="0">
                <a:solidFill>
                  <a:prstClr val="black">
                    <a:tint val="75000"/>
                  </a:prstClr>
                </a:solidFill>
              </a:rPr>
              <a:pPr/>
              <a:t>12-Nov-16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75893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04BA3D-BDFC-4E3D-BF95-818BF56DEE63}" type="datetime1">
              <a:rPr lang="en-US" smtClean="0">
                <a:solidFill>
                  <a:prstClr val="black">
                    <a:tint val="75000"/>
                  </a:prstClr>
                </a:solidFill>
              </a:rPr>
              <a:pPr/>
              <a:t>12-Nov-16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0548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9FE0D-A103-46F0-A9C4-1D61C7A16AF2}" type="datetime1">
              <a:rPr lang="en-US" smtClean="0">
                <a:solidFill>
                  <a:prstClr val="black">
                    <a:tint val="75000"/>
                  </a:prstClr>
                </a:solidFill>
              </a:rPr>
              <a:pPr/>
              <a:t>12-Nov-16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172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C4CF8-A0F3-416D-92A7-03AD8679B80D}" type="datetime1">
              <a:rPr lang="en-US" smtClean="0">
                <a:solidFill>
                  <a:prstClr val="black">
                    <a:tint val="75000"/>
                  </a:prstClr>
                </a:solidFill>
              </a:rPr>
              <a:pPr/>
              <a:t>12-Nov-16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965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BF1F8-3491-4072-9A97-2F597B3AE389}" type="datetime1">
              <a:rPr lang="en-US" smtClean="0">
                <a:solidFill>
                  <a:prstClr val="black">
                    <a:tint val="75000"/>
                  </a:prstClr>
                </a:solidFill>
              </a:rPr>
              <a:pPr/>
              <a:t>12-Nov-16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633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33FF33-B253-446F-A0DB-2D6852B29466}" type="datetime1">
              <a:rPr lang="en-US" smtClean="0">
                <a:solidFill>
                  <a:prstClr val="black">
                    <a:tint val="75000"/>
                  </a:prstClr>
                </a:solidFill>
              </a:rPr>
              <a:pPr/>
              <a:t>12-Nov-16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solidFill>
              </a:rPr>
              <a:t>MEhsanSaeed</a:t>
            </a:r>
            <a:endParaRPr lang="en-US">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890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8D4ED-1755-40DF-9D96-CDEF0D999ABA}" type="datetime1">
              <a:rPr lang="en-US" smtClean="0">
                <a:solidFill>
                  <a:prstClr val="black">
                    <a:tint val="75000"/>
                  </a:prstClr>
                </a:solidFill>
              </a:rPr>
              <a:pPr/>
              <a:t>12-Nov-16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004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0080"/>
          </a:xfrm>
        </p:spPr>
        <p:txBody>
          <a:bodyPr>
            <a:normAutofit/>
          </a:bodyPr>
          <a:lstStyle>
            <a:lvl1pPr algn="l">
              <a:defRPr sz="3200" b="1">
                <a:solidFill>
                  <a:srgbClr val="FF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FA34B2-BD72-44AD-A414-805C948F9935}" type="datetime1">
              <a:rPr lang="en-US" smtClean="0">
                <a:solidFill>
                  <a:prstClr val="black">
                    <a:tint val="75000"/>
                  </a:prstClr>
                </a:solidFill>
              </a:rPr>
              <a:pPr/>
              <a:t>12-Nov-16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688420" y="6541358"/>
            <a:ext cx="457200" cy="365125"/>
          </a:xfrm>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2441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9F6D03-5147-4E9C-99A1-E24FEE46EE5C}" type="datetime1">
              <a:rPr lang="en-US" smtClean="0">
                <a:solidFill>
                  <a:prstClr val="black">
                    <a:tint val="75000"/>
                  </a:prstClr>
                </a:solidFill>
              </a:rPr>
              <a:pPr/>
              <a:t>12-Nov-16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537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1E187-E30F-4A52-8668-D2C81FE1AE76}" type="datetime1">
              <a:rPr lang="en-US" smtClean="0">
                <a:solidFill>
                  <a:prstClr val="black">
                    <a:tint val="75000"/>
                  </a:prstClr>
                </a:solidFill>
              </a:rPr>
              <a:pPr/>
              <a:t>12-Nov-16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31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C0475-C7C9-42BC-921A-EA5D50A0DDB8}" type="datetime1">
              <a:rPr lang="en-US" smtClean="0">
                <a:solidFill>
                  <a:prstClr val="black">
                    <a:tint val="75000"/>
                  </a:prstClr>
                </a:solidFill>
              </a:rPr>
              <a:pPr/>
              <a:t>12-Nov-16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6F15528-21DE-4FAA-801E-634DDDAF4B2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00183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DB099-5CFD-460D-B9A8-5F7B0A0B0F4A}" type="datetime1">
              <a:rPr lang="en-US" smtClean="0">
                <a:solidFill>
                  <a:prstClr val="black">
                    <a:tint val="75000"/>
                  </a:prstClr>
                </a:solidFill>
              </a:rPr>
              <a:pPr/>
              <a:t>12-Nov-16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37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98369-F58C-4718-9BE9-6D2959C10536}" type="datetime1">
              <a:rPr lang="en-US" smtClean="0">
                <a:solidFill>
                  <a:prstClr val="black">
                    <a:tint val="75000"/>
                  </a:prstClr>
                </a:solidFill>
              </a:rPr>
              <a:pPr/>
              <a:t>12-Nov-16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783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FE74-EEF3-4622-B94E-BBE9E5A47389}" type="datetime1">
              <a:rPr lang="en-US" smtClean="0">
                <a:solidFill>
                  <a:prstClr val="black">
                    <a:tint val="75000"/>
                  </a:prstClr>
                </a:solidFill>
              </a:rPr>
              <a:pPr/>
              <a:t>12-Nov-16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977742" y="652190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87269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94793-537E-43C7-8648-A379801F760D}" type="datetime1">
              <a:rPr lang="en-US" smtClean="0">
                <a:solidFill>
                  <a:prstClr val="black">
                    <a:tint val="75000"/>
                  </a:prstClr>
                </a:solidFill>
              </a:rPr>
              <a:pPr/>
              <a:t>12-Nov-16</a:t>
            </a:fld>
            <a:endParaRPr lang="en-US">
              <a:solidFill>
                <a:prstClr val="black">
                  <a:tint val="75000"/>
                </a:prstClr>
              </a:solidFill>
            </a:endParaRPr>
          </a:p>
        </p:txBody>
      </p:sp>
      <p:sp>
        <p:nvSpPr>
          <p:cNvPr id="5" name="Footer Placeholder 4"/>
          <p:cNvSpPr>
            <a:spLocks noGrp="1"/>
          </p:cNvSpPr>
          <p:nvPr>
            <p:ph type="ftr" sz="quarter" idx="3"/>
          </p:nvPr>
        </p:nvSpPr>
        <p:spPr>
          <a:xfrm>
            <a:off x="-23191" y="6492875"/>
            <a:ext cx="1089991"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MEhsanSaeed</a:t>
            </a:r>
            <a:endParaRPr lang="en-US">
              <a:solidFill>
                <a:prstClr val="black"/>
              </a:solidFill>
            </a:endParaRPr>
          </a:p>
        </p:txBody>
      </p:sp>
      <p:sp>
        <p:nvSpPr>
          <p:cNvPr id="6" name="Slide Number Placeholder 5"/>
          <p:cNvSpPr>
            <a:spLocks noGrp="1"/>
          </p:cNvSpPr>
          <p:nvPr>
            <p:ph type="sldNum" sz="quarter" idx="4"/>
          </p:nvPr>
        </p:nvSpPr>
        <p:spPr>
          <a:xfrm>
            <a:off x="6977742" y="652190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5572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7100"/>
            <a:ext cx="9144000" cy="533400"/>
          </a:xfrm>
        </p:spPr>
        <p:txBody>
          <a:bodyPr>
            <a:noAutofit/>
          </a:bodyPr>
          <a:lstStyle/>
          <a:p>
            <a:r>
              <a:rPr lang="en-US" sz="3600" b="1" dirty="0" smtClean="0">
                <a:solidFill>
                  <a:srgbClr val="FF0000"/>
                </a:solidFill>
                <a:effectLst>
                  <a:outerShdw blurRad="38100" dist="38100" dir="2700000" algn="tl">
                    <a:srgbClr val="000000">
                      <a:alpha val="43137"/>
                    </a:srgbClr>
                  </a:outerShdw>
                </a:effectLst>
              </a:rPr>
              <a:t>Forecasting</a:t>
            </a:r>
            <a:endParaRPr lang="en-US" sz="3200" b="1" dirty="0">
              <a:solidFill>
                <a:srgbClr val="FF0000"/>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b="1" smtClean="0">
                <a:solidFill>
                  <a:prstClr val="black"/>
                </a:solidFill>
              </a:rPr>
              <a:pPr/>
              <a:t>1</a:t>
            </a:fld>
            <a:endParaRPr lang="en-US" b="1" dirty="0">
              <a:solidFill>
                <a:prstClr val="black"/>
              </a:solidFill>
            </a:endParaRPr>
          </a:p>
        </p:txBody>
      </p:sp>
      <p:sp>
        <p:nvSpPr>
          <p:cNvPr id="8" name="Rectangle 7"/>
          <p:cNvSpPr/>
          <p:nvPr/>
        </p:nvSpPr>
        <p:spPr>
          <a:xfrm>
            <a:off x="3679222" y="-81275"/>
            <a:ext cx="1785555" cy="584775"/>
          </a:xfrm>
          <a:prstGeom prst="rect">
            <a:avLst/>
          </a:prstGeom>
        </p:spPr>
        <p:txBody>
          <a:bodyPr wrap="square">
            <a:spAutoFit/>
          </a:bodyPr>
          <a:lstStyle/>
          <a:p>
            <a:pPr algn="ctr"/>
            <a:r>
              <a:rPr lang="en-US" sz="3200" b="1" smtClean="0">
                <a:solidFill>
                  <a:prstClr val="black"/>
                </a:solidFill>
              </a:rPr>
              <a:t>MEC-10</a:t>
            </a:r>
            <a:endParaRPr lang="en-US" sz="3200" b="1" dirty="0">
              <a:solidFill>
                <a:prstClr val="black"/>
              </a:solidFill>
            </a:endParaRPr>
          </a:p>
        </p:txBody>
      </p:sp>
      <p:sp>
        <p:nvSpPr>
          <p:cNvPr id="4" name="Footer Placeholder 3"/>
          <p:cNvSpPr>
            <a:spLocks noGrp="1"/>
          </p:cNvSpPr>
          <p:nvPr>
            <p:ph type="ftr" sz="quarter" idx="11"/>
          </p:nvPr>
        </p:nvSpPr>
        <p:spPr>
          <a:xfrm>
            <a:off x="3124200" y="6483673"/>
            <a:ext cx="2895600" cy="365125"/>
          </a:xfrm>
        </p:spPr>
        <p:txBody>
          <a:bodyPr/>
          <a:lstStyle/>
          <a:p>
            <a:pPr algn="ctr"/>
            <a:r>
              <a:rPr lang="en-US" dirty="0" err="1" smtClean="0">
                <a:solidFill>
                  <a:prstClr val="black">
                    <a:tint val="75000"/>
                  </a:prstClr>
                </a:solidFill>
              </a:rPr>
              <a:t>MEhsanSaeed</a:t>
            </a:r>
            <a:endParaRPr lang="en-US" dirty="0">
              <a:solidFill>
                <a:prstClr val="black">
                  <a:tint val="75000"/>
                </a:prstClr>
              </a:solidFill>
            </a:endParaRPr>
          </a:p>
        </p:txBody>
      </p:sp>
      <p:sp>
        <p:nvSpPr>
          <p:cNvPr id="6" name="TextBox 5"/>
          <p:cNvSpPr txBox="1"/>
          <p:nvPr/>
        </p:nvSpPr>
        <p:spPr>
          <a:xfrm>
            <a:off x="23150" y="939476"/>
            <a:ext cx="9111342" cy="6042680"/>
          </a:xfrm>
          <a:prstGeom prst="rect">
            <a:avLst/>
          </a:prstGeom>
          <a:noFill/>
        </p:spPr>
        <p:txBody>
          <a:bodyPr wrap="square" rtlCol="0">
            <a:spAutoFit/>
          </a:bodyPr>
          <a:lstStyle/>
          <a:p>
            <a:pPr>
              <a:spcBef>
                <a:spcPts val="200"/>
              </a:spcBef>
              <a:buClr>
                <a:srgbClr val="FF0000"/>
              </a:buClr>
              <a:buSzPct val="65000"/>
            </a:pPr>
            <a:r>
              <a:rPr lang="en-US" sz="2000" u="sng" dirty="0" smtClean="0">
                <a:solidFill>
                  <a:prstClr val="black"/>
                </a:solidFill>
              </a:rPr>
              <a:t>Outline</a:t>
            </a:r>
          </a:p>
          <a:p>
            <a:pPr marL="234950" indent="-234950">
              <a:spcBef>
                <a:spcPts val="200"/>
              </a:spcBef>
              <a:buClr>
                <a:srgbClr val="FF0000"/>
              </a:buClr>
              <a:buSzPct val="65000"/>
              <a:buFont typeface="Wingdings" pitchFamily="2" charset="2"/>
              <a:buChar char="§"/>
            </a:pPr>
            <a:r>
              <a:rPr lang="en-US" sz="2000" dirty="0" smtClean="0">
                <a:solidFill>
                  <a:prstClr val="black"/>
                </a:solidFill>
              </a:rPr>
              <a:t>Basic Terms</a:t>
            </a:r>
          </a:p>
          <a:p>
            <a:pPr marL="234950" indent="-234950">
              <a:spcBef>
                <a:spcPts val="200"/>
              </a:spcBef>
              <a:buClr>
                <a:srgbClr val="FF0000"/>
              </a:buClr>
              <a:buSzPct val="65000"/>
              <a:buFont typeface="Wingdings" pitchFamily="2" charset="2"/>
              <a:buChar char="§"/>
            </a:pPr>
            <a:r>
              <a:rPr lang="en-US" sz="2000" dirty="0" smtClean="0">
                <a:solidFill>
                  <a:prstClr val="black"/>
                </a:solidFill>
              </a:rPr>
              <a:t>Forecasting Variations</a:t>
            </a:r>
          </a:p>
          <a:p>
            <a:pPr marL="234950" indent="-234950">
              <a:spcBef>
                <a:spcPts val="200"/>
              </a:spcBef>
              <a:buClr>
                <a:srgbClr val="FF0000"/>
              </a:buClr>
              <a:buSzPct val="65000"/>
              <a:buFont typeface="Wingdings" pitchFamily="2" charset="2"/>
              <a:buChar char="§"/>
            </a:pPr>
            <a:r>
              <a:rPr lang="en-US" sz="2000" dirty="0" smtClean="0">
                <a:solidFill>
                  <a:prstClr val="black"/>
                </a:solidFill>
              </a:rPr>
              <a:t>Forecasting Methods</a:t>
            </a:r>
          </a:p>
          <a:p>
            <a:pPr marL="234950" indent="-234950">
              <a:spcBef>
                <a:spcPts val="200"/>
              </a:spcBef>
              <a:buClr>
                <a:srgbClr val="FF0000"/>
              </a:buClr>
              <a:buSzPct val="65000"/>
              <a:buFont typeface="Wingdings" pitchFamily="2" charset="2"/>
              <a:buChar char="§"/>
            </a:pPr>
            <a:r>
              <a:rPr lang="en-US" sz="2000" dirty="0" smtClean="0">
                <a:solidFill>
                  <a:prstClr val="black"/>
                </a:solidFill>
              </a:rPr>
              <a:t>Naïve Method</a:t>
            </a:r>
          </a:p>
          <a:p>
            <a:pPr marL="234950" indent="-234950">
              <a:spcBef>
                <a:spcPts val="200"/>
              </a:spcBef>
              <a:buClr>
                <a:srgbClr val="FF0000"/>
              </a:buClr>
              <a:buSzPct val="65000"/>
              <a:buFont typeface="Wingdings" pitchFamily="2" charset="2"/>
              <a:buChar char="§"/>
            </a:pPr>
            <a:r>
              <a:rPr lang="en-US" sz="2000" dirty="0" smtClean="0">
                <a:solidFill>
                  <a:prstClr val="black"/>
                </a:solidFill>
              </a:rPr>
              <a:t>Single Moving Averages</a:t>
            </a:r>
          </a:p>
          <a:p>
            <a:pPr marL="234950" indent="-234950">
              <a:spcBef>
                <a:spcPts val="200"/>
              </a:spcBef>
              <a:buClr>
                <a:srgbClr val="FF0000"/>
              </a:buClr>
              <a:buSzPct val="65000"/>
              <a:buFont typeface="Wingdings" pitchFamily="2" charset="2"/>
              <a:buChar char="§"/>
            </a:pPr>
            <a:r>
              <a:rPr lang="en-US" sz="2000" dirty="0" smtClean="0">
                <a:solidFill>
                  <a:prstClr val="black"/>
                </a:solidFill>
              </a:rPr>
              <a:t>Centred Moving Averages</a:t>
            </a:r>
          </a:p>
          <a:p>
            <a:pPr marL="234950" indent="-234950">
              <a:spcBef>
                <a:spcPts val="200"/>
              </a:spcBef>
              <a:buClr>
                <a:srgbClr val="FF0000"/>
              </a:buClr>
              <a:buSzPct val="65000"/>
              <a:buFont typeface="Wingdings" pitchFamily="2" charset="2"/>
              <a:buChar char="§"/>
            </a:pPr>
            <a:r>
              <a:rPr lang="en-US" sz="2000" dirty="0" smtClean="0">
                <a:solidFill>
                  <a:prstClr val="black"/>
                </a:solidFill>
              </a:rPr>
              <a:t>Weighted Moving Averages</a:t>
            </a:r>
          </a:p>
          <a:p>
            <a:pPr marL="234950" indent="-234950">
              <a:spcBef>
                <a:spcPts val="200"/>
              </a:spcBef>
              <a:buClr>
                <a:srgbClr val="FF0000"/>
              </a:buClr>
              <a:buSzPct val="65000"/>
              <a:buFont typeface="Wingdings" pitchFamily="2" charset="2"/>
              <a:buChar char="§"/>
            </a:pPr>
            <a:r>
              <a:rPr lang="en-US" sz="2000" dirty="0" smtClean="0">
                <a:solidFill>
                  <a:prstClr val="black"/>
                </a:solidFill>
              </a:rPr>
              <a:t>Exponential Moving Averages</a:t>
            </a:r>
          </a:p>
          <a:p>
            <a:pPr marL="234950" indent="-234950">
              <a:spcBef>
                <a:spcPts val="200"/>
              </a:spcBef>
              <a:buClr>
                <a:srgbClr val="FF0000"/>
              </a:buClr>
              <a:buSzPct val="65000"/>
              <a:buFont typeface="Wingdings" pitchFamily="2" charset="2"/>
              <a:buChar char="§"/>
            </a:pPr>
            <a:r>
              <a:rPr lang="en-US" sz="2000" dirty="0" smtClean="0">
                <a:solidFill>
                  <a:prstClr val="black"/>
                </a:solidFill>
              </a:rPr>
              <a:t>Regression Analysis</a:t>
            </a:r>
          </a:p>
          <a:p>
            <a:pPr>
              <a:spcBef>
                <a:spcPts val="200"/>
              </a:spcBef>
              <a:buClr>
                <a:srgbClr val="FF0000"/>
              </a:buClr>
              <a:buSzPct val="65000"/>
            </a:pPr>
            <a:r>
              <a:rPr lang="en-US" sz="2000" u="sng" dirty="0" smtClean="0">
                <a:solidFill>
                  <a:prstClr val="black"/>
                </a:solidFill>
              </a:rPr>
              <a:t>Readings</a:t>
            </a:r>
          </a:p>
          <a:p>
            <a:pPr marL="234950" indent="-234950">
              <a:spcBef>
                <a:spcPts val="200"/>
              </a:spcBef>
              <a:buClr>
                <a:srgbClr val="FF0000"/>
              </a:buClr>
              <a:buSzPct val="65000"/>
              <a:buFont typeface="Wingdings" pitchFamily="2" charset="2"/>
              <a:buChar char="§"/>
            </a:pPr>
            <a:r>
              <a:rPr lang="en-US" sz="2000" dirty="0" smtClean="0">
                <a:solidFill>
                  <a:prstClr val="black"/>
                </a:solidFill>
              </a:rPr>
              <a:t>PMBoK, </a:t>
            </a:r>
            <a:r>
              <a:rPr lang="en-US" sz="2000" dirty="0">
                <a:solidFill>
                  <a:prstClr val="black"/>
                </a:solidFill>
              </a:rPr>
              <a:t>pages 92 &amp; 238.</a:t>
            </a:r>
          </a:p>
          <a:p>
            <a:pPr marL="234950" indent="-234950">
              <a:spcBef>
                <a:spcPts val="200"/>
              </a:spcBef>
              <a:buClr>
                <a:srgbClr val="FF0000"/>
              </a:buClr>
              <a:buSzPct val="65000"/>
              <a:buFont typeface="Wingdings" pitchFamily="2" charset="2"/>
              <a:buChar char="§"/>
            </a:pPr>
            <a:r>
              <a:rPr lang="en-US" sz="2000" dirty="0" smtClean="0">
                <a:solidFill>
                  <a:prstClr val="black"/>
                </a:solidFill>
              </a:rPr>
              <a:t>Rita</a:t>
            </a:r>
            <a:r>
              <a:rPr lang="en-US" sz="2000" dirty="0">
                <a:solidFill>
                  <a:prstClr val="black"/>
                </a:solidFill>
              </a:rPr>
              <a:t>, page 190.</a:t>
            </a:r>
          </a:p>
          <a:p>
            <a:pPr marL="234950" indent="-234950">
              <a:spcBef>
                <a:spcPts val="200"/>
              </a:spcBef>
              <a:buClr>
                <a:srgbClr val="FF0000"/>
              </a:buClr>
              <a:buSzPct val="65000"/>
              <a:buFont typeface="Wingdings" pitchFamily="2" charset="2"/>
              <a:buChar char="§"/>
            </a:pPr>
            <a:r>
              <a:rPr lang="en-US" sz="2000" dirty="0" smtClean="0">
                <a:solidFill>
                  <a:prstClr val="black"/>
                </a:solidFill>
              </a:rPr>
              <a:t>Stevenson</a:t>
            </a:r>
            <a:r>
              <a:rPr lang="en-US" sz="2000" dirty="0">
                <a:solidFill>
                  <a:prstClr val="black"/>
                </a:solidFill>
              </a:rPr>
              <a:t>, </a:t>
            </a:r>
            <a:r>
              <a:rPr lang="en-US" sz="2000">
                <a:solidFill>
                  <a:prstClr val="black"/>
                </a:solidFill>
              </a:rPr>
              <a:t>Ch </a:t>
            </a:r>
            <a:r>
              <a:rPr lang="en-US" sz="2000" smtClean="0">
                <a:solidFill>
                  <a:prstClr val="black"/>
                </a:solidFill>
              </a:rPr>
              <a:t>3.</a:t>
            </a:r>
            <a:endParaRPr lang="en-US" sz="2000" dirty="0">
              <a:solidFill>
                <a:prstClr val="black"/>
              </a:solidFill>
            </a:endParaRPr>
          </a:p>
          <a:p>
            <a:pPr marL="234950" indent="-234950">
              <a:spcBef>
                <a:spcPts val="200"/>
              </a:spcBef>
              <a:buClr>
                <a:srgbClr val="FF0000"/>
              </a:buClr>
              <a:buSzPct val="65000"/>
              <a:buFont typeface="Wingdings" pitchFamily="2" charset="2"/>
              <a:buChar char="§"/>
            </a:pPr>
            <a:r>
              <a:rPr lang="en-US" sz="2000" dirty="0" smtClean="0">
                <a:solidFill>
                  <a:prstClr val="black"/>
                </a:solidFill>
              </a:rPr>
              <a:t>Reid</a:t>
            </a:r>
            <a:r>
              <a:rPr lang="en-US" sz="2000" dirty="0">
                <a:solidFill>
                  <a:prstClr val="black"/>
                </a:solidFill>
              </a:rPr>
              <a:t>, Ch </a:t>
            </a:r>
            <a:r>
              <a:rPr lang="en-US" sz="2000" dirty="0" smtClean="0">
                <a:solidFill>
                  <a:prstClr val="black"/>
                </a:solidFill>
              </a:rPr>
              <a:t>8.</a:t>
            </a:r>
            <a:endParaRPr lang="en-US" sz="2000" dirty="0">
              <a:solidFill>
                <a:prstClr val="black"/>
              </a:solidFill>
            </a:endParaRPr>
          </a:p>
          <a:p>
            <a:pPr marL="234950" indent="-234950">
              <a:spcBef>
                <a:spcPts val="200"/>
              </a:spcBef>
              <a:buClr>
                <a:srgbClr val="FF0000"/>
              </a:buClr>
              <a:buSzPct val="65000"/>
              <a:buFont typeface="Wingdings" pitchFamily="2" charset="2"/>
              <a:buChar char="§"/>
            </a:pPr>
            <a:r>
              <a:rPr lang="en-US" sz="2000" dirty="0" err="1" smtClean="0">
                <a:solidFill>
                  <a:prstClr val="black"/>
                </a:solidFill>
              </a:rPr>
              <a:t>Krajewski</a:t>
            </a:r>
            <a:r>
              <a:rPr lang="en-US" sz="2000" dirty="0">
                <a:solidFill>
                  <a:prstClr val="black"/>
                </a:solidFill>
              </a:rPr>
              <a:t>, Ch </a:t>
            </a:r>
            <a:r>
              <a:rPr lang="en-US" sz="2000" dirty="0" smtClean="0">
                <a:solidFill>
                  <a:prstClr val="black"/>
                </a:solidFill>
              </a:rPr>
              <a:t>13.</a:t>
            </a:r>
            <a:endParaRPr lang="en-US" sz="2000" dirty="0">
              <a:solidFill>
                <a:prstClr val="black"/>
              </a:solidFill>
            </a:endParaRPr>
          </a:p>
          <a:p>
            <a:pPr marL="234950" indent="-234950">
              <a:spcBef>
                <a:spcPts val="200"/>
              </a:spcBef>
              <a:buClr>
                <a:srgbClr val="FF0000"/>
              </a:buClr>
              <a:buSzPct val="65000"/>
              <a:buFont typeface="Wingdings" pitchFamily="2" charset="2"/>
              <a:buChar char="§"/>
            </a:pPr>
            <a:r>
              <a:rPr lang="en-US" sz="2000" dirty="0">
                <a:solidFill>
                  <a:prstClr val="black"/>
                </a:solidFill>
              </a:rPr>
              <a:t>Class </a:t>
            </a:r>
            <a:r>
              <a:rPr lang="en-US" sz="2000" dirty="0" smtClean="0">
                <a:solidFill>
                  <a:prstClr val="black"/>
                </a:solidFill>
              </a:rPr>
              <a:t>Notes. </a:t>
            </a:r>
          </a:p>
          <a:p>
            <a:pPr marL="234950" indent="-234950">
              <a:buClr>
                <a:srgbClr val="FF0000"/>
              </a:buClr>
              <a:buSzPct val="65000"/>
              <a:buFont typeface="Wingdings" pitchFamily="2" charset="2"/>
              <a:buChar char="§"/>
            </a:pPr>
            <a:endParaRPr lang="en-US" sz="2000" dirty="0">
              <a:solidFill>
                <a:prstClr val="black"/>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9937" t="21608" r="37461" b="34969"/>
          <a:stretch/>
        </p:blipFill>
        <p:spPr>
          <a:xfrm>
            <a:off x="5562600" y="1143000"/>
            <a:ext cx="2971800" cy="2971800"/>
          </a:xfrm>
          <a:prstGeom prst="rect">
            <a:avLst/>
          </a:prstGeom>
        </p:spPr>
      </p:pic>
    </p:spTree>
    <p:extLst>
      <p:ext uri="{BB962C8B-B14F-4D97-AF65-F5344CB8AC3E}">
        <p14:creationId xmlns:p14="http://schemas.microsoft.com/office/powerpoint/2010/main" val="1877647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a:solidFill>
                  <a:srgbClr val="FF0000"/>
                </a:solidFill>
              </a:rPr>
              <a:t>Moving Average … </a:t>
            </a:r>
            <a:r>
              <a:rPr lang="en-US" sz="2800" b="1" dirty="0" smtClean="0">
                <a:solidFill>
                  <a:srgbClr val="FF0000"/>
                </a:solidFill>
              </a:rPr>
              <a:t>2/3</a:t>
            </a:r>
            <a:endParaRPr lang="en-US" sz="2800" b="1" dirty="0">
              <a:solidFill>
                <a:srgbClr val="FF0000"/>
              </a:solidFill>
            </a:endParaRPr>
          </a:p>
        </p:txBody>
      </p:sp>
      <p:sp>
        <p:nvSpPr>
          <p:cNvPr id="8" name="Content Placeholder 7"/>
          <p:cNvSpPr>
            <a:spLocks noGrp="1"/>
          </p:cNvSpPr>
          <p:nvPr>
            <p:ph idx="1"/>
          </p:nvPr>
        </p:nvSpPr>
        <p:spPr>
          <a:xfrm>
            <a:off x="0" y="775500"/>
            <a:ext cx="9144000" cy="6082500"/>
          </a:xfrm>
        </p:spPr>
        <p:txBody>
          <a:bodyPr vert="horz" lIns="91440" tIns="45720" rIns="91440" bIns="45720" rtlCol="0">
            <a:noAutofit/>
          </a:bodyPr>
          <a:lstStyle/>
          <a:p>
            <a:pPr marL="231775" indent="-231775">
              <a:spcBef>
                <a:spcPts val="1200"/>
              </a:spcBef>
            </a:pPr>
            <a:r>
              <a:rPr lang="en-US" altLang="en-US" sz="2400" dirty="0"/>
              <a:t>Smoothing by Moving Average is done by taking average of three (or more) recent observations, then dropping the first observation and advancing to the next one, and continuing the process till getting to the period/unit for which forecast is required</a:t>
            </a:r>
          </a:p>
          <a:p>
            <a:pPr marL="231775" indent="-231775">
              <a:spcBef>
                <a:spcPts val="1200"/>
              </a:spcBef>
            </a:pPr>
            <a:r>
              <a:rPr lang="en-US" altLang="en-US" sz="2400" dirty="0" smtClean="0"/>
              <a:t>Each </a:t>
            </a:r>
            <a:r>
              <a:rPr lang="en-US" altLang="en-US" sz="2400" dirty="0"/>
              <a:t>new data point is included in the average as it becomes available, and the oldest data point is discarded </a:t>
            </a:r>
            <a:endParaRPr lang="en-US" altLang="en-US" sz="2400" dirty="0" smtClean="0"/>
          </a:p>
          <a:p>
            <a:pPr marL="231775" indent="-231775">
              <a:spcBef>
                <a:spcPts val="1200"/>
              </a:spcBef>
            </a:pPr>
            <a:r>
              <a:rPr lang="en-US" altLang="en-US" sz="2400" dirty="0" smtClean="0"/>
              <a:t>The </a:t>
            </a:r>
            <a:r>
              <a:rPr lang="en-US" altLang="en-US" sz="2400" dirty="0"/>
              <a:t>number of observations averaged is referred to as the “k” </a:t>
            </a:r>
            <a:r>
              <a:rPr lang="en-US" altLang="en-US" sz="2400" dirty="0" smtClean="0"/>
              <a:t>number; t</a:t>
            </a:r>
            <a:r>
              <a:rPr lang="en-US" sz="2400" dirty="0" smtClean="0"/>
              <a:t>he </a:t>
            </a:r>
            <a:r>
              <a:rPr lang="en-US" sz="2400" dirty="0"/>
              <a:t>constant number k is specified at the outset</a:t>
            </a:r>
          </a:p>
          <a:p>
            <a:pPr marL="231775" indent="-231775">
              <a:spcBef>
                <a:spcPts val="1200"/>
              </a:spcBef>
            </a:pPr>
            <a:r>
              <a:rPr lang="en-US" sz="2400" dirty="0"/>
              <a:t>The smaller the number k, the more weight is given to recent </a:t>
            </a:r>
            <a:r>
              <a:rPr lang="en-US" sz="2400" dirty="0" smtClean="0"/>
              <a:t>periods; the </a:t>
            </a:r>
            <a:r>
              <a:rPr lang="en-US" sz="2400" dirty="0"/>
              <a:t>greater the number k, the less weight is given to </a:t>
            </a:r>
            <a:r>
              <a:rPr lang="en-US" sz="2400" dirty="0" smtClean="0"/>
              <a:t>recent periods</a:t>
            </a: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10</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3349211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a:solidFill>
                  <a:srgbClr val="FF0000"/>
                </a:solidFill>
              </a:rPr>
              <a:t>Moving Average … 3</a:t>
            </a:r>
            <a:r>
              <a:rPr lang="en-US" sz="2800" b="1" dirty="0" smtClean="0">
                <a:solidFill>
                  <a:srgbClr val="FF0000"/>
                </a:solidFill>
              </a:rPr>
              <a:t>/3</a:t>
            </a:r>
            <a:endParaRPr lang="en-US" sz="2800" b="1" dirty="0">
              <a:solidFill>
                <a:srgbClr val="FF0000"/>
              </a:solidFill>
            </a:endParaRPr>
          </a:p>
        </p:txBody>
      </p:sp>
      <p:sp>
        <p:nvSpPr>
          <p:cNvPr id="8" name="Content Placeholder 7"/>
          <p:cNvSpPr>
            <a:spLocks noGrp="1"/>
          </p:cNvSpPr>
          <p:nvPr>
            <p:ph idx="1"/>
          </p:nvPr>
        </p:nvSpPr>
        <p:spPr>
          <a:xfrm>
            <a:off x="0" y="775500"/>
            <a:ext cx="9111342" cy="6082500"/>
          </a:xfrm>
        </p:spPr>
        <p:txBody>
          <a:bodyPr vert="horz" lIns="91440" tIns="45720" rIns="91440" bIns="45720" rtlCol="0">
            <a:noAutofit/>
          </a:bodyPr>
          <a:lstStyle/>
          <a:p>
            <a:pPr marL="231775" indent="-231775">
              <a:spcBef>
                <a:spcPts val="1200"/>
              </a:spcBef>
            </a:pPr>
            <a:r>
              <a:rPr lang="en-US" sz="2400" dirty="0"/>
              <a:t>A large k is desirable when there are wide, infrequent fluctuations in the </a:t>
            </a:r>
            <a:r>
              <a:rPr lang="en-US" sz="2400" dirty="0" smtClean="0"/>
              <a:t>series, i.e. the data fluctuates violently</a:t>
            </a:r>
            <a:endParaRPr lang="en-US" sz="2400" dirty="0"/>
          </a:p>
          <a:p>
            <a:pPr marL="231775" indent="-231775">
              <a:spcBef>
                <a:spcPts val="1200"/>
              </a:spcBef>
            </a:pPr>
            <a:r>
              <a:rPr lang="en-US" sz="2400" dirty="0"/>
              <a:t>A small k is most desirable when there are sudden shifts in the level of series</a:t>
            </a:r>
          </a:p>
          <a:p>
            <a:pPr marL="231775" indent="-231775">
              <a:spcBef>
                <a:spcPts val="1200"/>
              </a:spcBef>
            </a:pPr>
            <a:r>
              <a:rPr lang="en-US" sz="2400" dirty="0"/>
              <a:t>For quarterly data, a </a:t>
            </a:r>
            <a:r>
              <a:rPr lang="en-US" sz="2400" dirty="0" smtClean="0"/>
              <a:t>four-quarter </a:t>
            </a:r>
            <a:r>
              <a:rPr lang="en-US" sz="2400" dirty="0"/>
              <a:t>moving average, MA(4), eliminates or averages out seasonal effects</a:t>
            </a:r>
          </a:p>
          <a:p>
            <a:pPr marL="231775" indent="-231775">
              <a:spcBef>
                <a:spcPts val="1200"/>
              </a:spcBef>
            </a:pPr>
            <a:r>
              <a:rPr lang="en-US" altLang="en-US" sz="2400" dirty="0" smtClean="0"/>
              <a:t>For </a:t>
            </a:r>
            <a:r>
              <a:rPr lang="en-US" altLang="en-US" sz="2400" dirty="0"/>
              <a:t>monthly data, a </a:t>
            </a:r>
            <a:r>
              <a:rPr lang="en-US" altLang="en-US" sz="2400" dirty="0" smtClean="0"/>
              <a:t>12-month </a:t>
            </a:r>
            <a:r>
              <a:rPr lang="en-US" altLang="en-US" sz="2400" dirty="0"/>
              <a:t>moving </a:t>
            </a:r>
            <a:r>
              <a:rPr lang="en-US" altLang="en-US" sz="2400" dirty="0" smtClean="0"/>
              <a:t>average, MA(12</a:t>
            </a:r>
            <a:r>
              <a:rPr lang="en-US" altLang="en-US" sz="2400" dirty="0"/>
              <a:t>), </a:t>
            </a:r>
            <a:r>
              <a:rPr lang="en-US" altLang="en-US" sz="2400" dirty="0" smtClean="0"/>
              <a:t>eliminate or </a:t>
            </a:r>
            <a:r>
              <a:rPr lang="en-US" altLang="en-US" sz="2400" dirty="0"/>
              <a:t>averages out seasonal </a:t>
            </a:r>
            <a:r>
              <a:rPr lang="en-US" altLang="en-US" sz="2400" dirty="0" smtClean="0"/>
              <a:t>effect</a:t>
            </a:r>
          </a:p>
          <a:p>
            <a:pPr marL="231775" indent="-231775">
              <a:spcBef>
                <a:spcPts val="1200"/>
              </a:spcBef>
            </a:pPr>
            <a:r>
              <a:rPr lang="en-US" altLang="en-US" sz="2400" dirty="0" smtClean="0"/>
              <a:t>Equal </a:t>
            </a:r>
            <a:r>
              <a:rPr lang="en-US" altLang="en-US" sz="2400" dirty="0"/>
              <a:t>weights are assigned to each observation used in </a:t>
            </a:r>
            <a:r>
              <a:rPr lang="en-US" altLang="en-US" sz="2400" dirty="0" smtClean="0"/>
              <a:t>the average</a:t>
            </a:r>
            <a:endParaRPr lang="en-US" altLang="en-US" sz="2400" dirty="0"/>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11</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2588521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46"/>
            <a:ext cx="9144000" cy="548640"/>
          </a:xfrm>
        </p:spPr>
        <p:txBody>
          <a:bodyPr>
            <a:normAutofit/>
          </a:bodyPr>
          <a:lstStyle/>
          <a:p>
            <a:pPr algn="l"/>
            <a:r>
              <a:rPr lang="en-US" sz="2800" b="1" dirty="0" smtClean="0">
                <a:solidFill>
                  <a:srgbClr val="FF0000"/>
                </a:solidFill>
              </a:rPr>
              <a:t>SMA – The Concept</a:t>
            </a:r>
            <a:endParaRPr lang="en-US" sz="2800" b="1" dirty="0">
              <a:solidFill>
                <a:srgbClr val="0000FF"/>
              </a:solidFill>
            </a:endParaRPr>
          </a:p>
        </p:txBody>
      </p:sp>
      <p:sp>
        <p:nvSpPr>
          <p:cNvPr id="3" name="Slide Number Placeholder 2"/>
          <p:cNvSpPr>
            <a:spLocks noGrp="1"/>
          </p:cNvSpPr>
          <p:nvPr>
            <p:ph type="sldNum" sz="quarter" idx="12"/>
          </p:nvPr>
        </p:nvSpPr>
        <p:spPr>
          <a:xfrm>
            <a:off x="0" y="6487189"/>
            <a:ext cx="365760" cy="365125"/>
          </a:xfrm>
        </p:spPr>
        <p:txBody>
          <a:bodyPr/>
          <a:lstStyle/>
          <a:p>
            <a:pPr algn="l"/>
            <a:fld id="{B6F15528-21DE-4FAA-801E-634DDDAF4B2B}" type="slidenum">
              <a:rPr lang="en-US" b="1" smtClean="0">
                <a:solidFill>
                  <a:prstClr val="black"/>
                </a:solidFill>
              </a:rPr>
              <a:pPr algn="l"/>
              <a:t>12</a:t>
            </a:fld>
            <a:endParaRPr lang="en-US" b="1"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599482754"/>
              </p:ext>
            </p:extLst>
          </p:nvPr>
        </p:nvGraphicFramePr>
        <p:xfrm>
          <a:off x="67235" y="578224"/>
          <a:ext cx="1905000" cy="59080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xmlns="" val="20000"/>
                    </a:ext>
                  </a:extLst>
                </a:gridCol>
                <a:gridCol w="615564">
                  <a:extLst>
                    <a:ext uri="{9D8B030D-6E8A-4147-A177-3AD203B41FA5}">
                      <a16:colId xmlns:a16="http://schemas.microsoft.com/office/drawing/2014/main" xmlns="" val="20001"/>
                    </a:ext>
                  </a:extLst>
                </a:gridCol>
                <a:gridCol w="649356">
                  <a:extLst>
                    <a:ext uri="{9D8B030D-6E8A-4147-A177-3AD203B41FA5}">
                      <a16:colId xmlns:a16="http://schemas.microsoft.com/office/drawing/2014/main" xmlns="" val="20002"/>
                    </a:ext>
                  </a:extLst>
                </a:gridCol>
              </a:tblGrid>
              <a:tr h="370840">
                <a:tc>
                  <a:txBody>
                    <a:bodyPr/>
                    <a:lstStyle/>
                    <a:p>
                      <a:pPr algn="ctr"/>
                      <a:r>
                        <a:rPr lang="en-US" dirty="0" smtClean="0"/>
                        <a:t>House    #</a:t>
                      </a:r>
                      <a:endParaRPr lang="en-US" dirty="0"/>
                    </a:p>
                  </a:txBody>
                  <a:tcPr marL="0" marR="0"/>
                </a:tc>
                <a:tc gridSpan="2">
                  <a:txBody>
                    <a:bodyPr/>
                    <a:lstStyle/>
                    <a:p>
                      <a:pPr algn="ctr"/>
                      <a:r>
                        <a:rPr lang="en-US" dirty="0" smtClean="0"/>
                        <a:t>Duration to Complete</a:t>
                      </a:r>
                      <a:endParaRPr lang="en-US" dirty="0"/>
                    </a:p>
                  </a:txBody>
                  <a:tcPr/>
                </a:tc>
                <a:tc hMerge="1">
                  <a:txBody>
                    <a:bodyPr/>
                    <a:lstStyle/>
                    <a:p>
                      <a:pPr algn="ctr"/>
                      <a:endParaRPr lang="en-US" dirty="0"/>
                    </a:p>
                  </a:txBody>
                  <a:tcPr/>
                </a:tc>
                <a:extLst>
                  <a:ext uri="{0D108BD9-81ED-4DB2-BD59-A6C34878D82A}">
                    <a16:rowId xmlns:a16="http://schemas.microsoft.com/office/drawing/2014/main" xmlns="" val="10000"/>
                  </a:ext>
                </a:extLst>
              </a:tr>
              <a:tr h="370840">
                <a:tc>
                  <a:txBody>
                    <a:bodyPr/>
                    <a:lstStyle/>
                    <a:p>
                      <a:pPr algn="ctr"/>
                      <a:endParaRPr lang="en-US" dirty="0"/>
                    </a:p>
                  </a:txBody>
                  <a:tcPr/>
                </a:tc>
                <a:tc gridSpan="2">
                  <a:txBody>
                    <a:bodyPr/>
                    <a:lstStyle/>
                    <a:p>
                      <a:pPr algn="ctr"/>
                      <a:r>
                        <a:rPr lang="en-US" dirty="0" smtClean="0"/>
                        <a:t>(a)</a:t>
                      </a:r>
                      <a:endParaRPr lang="en-US" dirty="0"/>
                    </a:p>
                  </a:txBody>
                  <a:tcPr/>
                </a:tc>
                <a:tc hMerge="1">
                  <a:txBody>
                    <a:bodyPr/>
                    <a:lstStyle/>
                    <a:p>
                      <a:pPr algn="ct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H1</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370840">
                <a:tc>
                  <a:txBody>
                    <a:bodyPr/>
                    <a:lstStyle/>
                    <a:p>
                      <a:pPr algn="ctr"/>
                      <a:r>
                        <a:rPr lang="en-US" dirty="0" smtClean="0"/>
                        <a:t>H2</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370840">
                <a:tc>
                  <a:txBody>
                    <a:bodyPr/>
                    <a:lstStyle/>
                    <a:p>
                      <a:pPr algn="ctr"/>
                      <a:r>
                        <a:rPr lang="en-US" dirty="0" smtClean="0"/>
                        <a:t>H3</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70840">
                <a:tc>
                  <a:txBody>
                    <a:bodyPr/>
                    <a:lstStyle/>
                    <a:p>
                      <a:pPr algn="ctr"/>
                      <a:r>
                        <a:rPr lang="en-US" dirty="0" smtClean="0"/>
                        <a:t>H4</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70840">
                <a:tc>
                  <a:txBody>
                    <a:bodyPr/>
                    <a:lstStyle/>
                    <a:p>
                      <a:pPr algn="ctr"/>
                      <a:r>
                        <a:rPr lang="en-US" dirty="0" smtClean="0"/>
                        <a:t>H5</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70840">
                <a:tc>
                  <a:txBody>
                    <a:bodyPr/>
                    <a:lstStyle/>
                    <a:p>
                      <a:pPr algn="ctr"/>
                      <a:r>
                        <a:rPr lang="en-US" dirty="0" smtClean="0"/>
                        <a:t>H6</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70840">
                <a:tc>
                  <a:txBody>
                    <a:bodyPr/>
                    <a:lstStyle/>
                    <a:p>
                      <a:pPr algn="ctr"/>
                      <a:r>
                        <a:rPr lang="en-US" dirty="0" smtClean="0"/>
                        <a:t>H7</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70840">
                <a:tc>
                  <a:txBody>
                    <a:bodyPr/>
                    <a:lstStyle/>
                    <a:p>
                      <a:pPr algn="ctr"/>
                      <a:r>
                        <a:rPr lang="en-US" dirty="0" smtClean="0"/>
                        <a:t>H8</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370840">
                <a:tc>
                  <a:txBody>
                    <a:bodyPr/>
                    <a:lstStyle/>
                    <a:p>
                      <a:pPr algn="ctr"/>
                      <a:r>
                        <a:rPr lang="en-US" dirty="0" smtClean="0"/>
                        <a:t>H9</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370840">
                <a:tc>
                  <a:txBody>
                    <a:bodyPr/>
                    <a:lstStyle/>
                    <a:p>
                      <a:pPr algn="ctr"/>
                      <a:r>
                        <a:rPr lang="en-US" dirty="0" smtClean="0"/>
                        <a:t>H10</a:t>
                      </a:r>
                      <a:endParaRPr lang="en-US" dirty="0"/>
                    </a:p>
                  </a:txBody>
                  <a:tcPr>
                    <a:lnB w="12700" cap="flat" cmpd="sng" algn="ctr">
                      <a:solidFill>
                        <a:schemeClr val="tx1"/>
                      </a:solidFill>
                      <a:prstDash val="solid"/>
                      <a:round/>
                      <a:headEnd type="none" w="med" len="med"/>
                      <a:tailEnd type="none" w="med" len="med"/>
                    </a:lnB>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65760">
                <a:tc>
                  <a:txBody>
                    <a:bodyPr/>
                    <a:lstStyle/>
                    <a:p>
                      <a:pPr algn="ctr"/>
                      <a:r>
                        <a:rPr lang="en-US" sz="2000" b="1" dirty="0" smtClean="0">
                          <a:solidFill>
                            <a:schemeClr val="tx1"/>
                          </a:solidFill>
                        </a:rPr>
                        <a:t>H11</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000" b="1" i="0" u="none" strike="noStrike" dirty="0">
                        <a:solidFill>
                          <a:schemeClr val="tx1"/>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gridSpan="3">
                  <a:txBody>
                    <a:bodyPr/>
                    <a:lstStyle/>
                    <a:p>
                      <a:pPr algn="r" fontAlgn="b"/>
                      <a:endParaRPr lang="en-US" sz="2000" b="0" i="0" u="none" strike="noStrike" dirty="0">
                        <a:solidFill>
                          <a:schemeClr val="tx1"/>
                        </a:solidFill>
                        <a:effectLst/>
                        <a:latin typeface="Calibri"/>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70840">
                <a:tc gridSpan="2">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05291504"/>
              </p:ext>
            </p:extLst>
          </p:nvPr>
        </p:nvGraphicFramePr>
        <p:xfrm>
          <a:off x="2120152" y="582696"/>
          <a:ext cx="1066800" cy="5861304"/>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xmlns="" val="20000"/>
                    </a:ext>
                  </a:extLst>
                </a:gridCol>
              </a:tblGrid>
              <a:tr h="370840">
                <a:tc>
                  <a:txBody>
                    <a:bodyPr/>
                    <a:lstStyle/>
                    <a:p>
                      <a:pPr algn="ctr"/>
                      <a:r>
                        <a:rPr lang="en-US" dirty="0" smtClean="0"/>
                        <a:t>SMA</a:t>
                      </a:r>
                    </a:p>
                    <a:p>
                      <a:pPr algn="ctr"/>
                      <a:r>
                        <a:rPr lang="en-US" baseline="0" dirty="0" smtClean="0"/>
                        <a:t>(k=3)</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(b)</a:t>
                      </a:r>
                      <a:endParaRPr lang="en-US" dirty="0"/>
                    </a:p>
                  </a:txBody>
                  <a:tcPr/>
                </a:tc>
                <a:extLst>
                  <a:ext uri="{0D108BD9-81ED-4DB2-BD59-A6C34878D82A}">
                    <a16:rowId xmlns:a16="http://schemas.microsoft.com/office/drawing/2014/main" xmlns="" val="10001"/>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370840">
                <a:tc>
                  <a:txBody>
                    <a:bodyPr/>
                    <a:lstStyle/>
                    <a:p>
                      <a:pPr algn="ctr" fontAlgn="b"/>
                      <a:endParaRPr lang="en-US" sz="1800" b="0"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xmlns="" val="10005"/>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74904">
                <a:tc>
                  <a:txBody>
                    <a:bodyPr/>
                    <a:lstStyle/>
                    <a:p>
                      <a:pPr algn="ctr" fontAlgn="b"/>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a:txBody>
                    <a:bodyPr/>
                    <a:lstStyle/>
                    <a:p>
                      <a:pPr algn="r" fontAlgn="b"/>
                      <a:endParaRPr lang="en-US" sz="2000" b="0" i="0" u="none" strike="noStrike" dirty="0">
                        <a:solidFill>
                          <a:schemeClr val="tx1"/>
                        </a:solidFill>
                        <a:effectLst/>
                        <a:latin typeface="Calibri"/>
                      </a:endParaRPr>
                    </a:p>
                  </a:txBody>
                  <a:tcPr>
                    <a:lnL w="12700" cap="flat" cmpd="sng" algn="ctr">
                      <a:no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70840">
                <a:tc>
                  <a:txBody>
                    <a:bodyPr/>
                    <a:lstStyle/>
                    <a:p>
                      <a:pPr algn="ctr" fontAlgn="b"/>
                      <a:endParaRPr lang="en-US" sz="2000" b="1" i="0" u="none" strike="noStrike" dirty="0">
                        <a:solidFill>
                          <a:schemeClr val="tx1"/>
                        </a:solidFill>
                        <a:effectLst/>
                        <a:latin typeface="Calibri"/>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sp>
        <p:nvSpPr>
          <p:cNvPr id="18" name="Footer Placeholder 3"/>
          <p:cNvSpPr>
            <a:spLocks noGrp="1"/>
          </p:cNvSpPr>
          <p:nvPr>
            <p:ph type="ftr" sz="quarter" idx="11"/>
          </p:nvPr>
        </p:nvSpPr>
        <p:spPr>
          <a:xfrm>
            <a:off x="457200" y="6519633"/>
            <a:ext cx="1143000" cy="365125"/>
          </a:xfrm>
        </p:spPr>
        <p:txBody>
          <a:bodyPr/>
          <a:lstStyle/>
          <a:p>
            <a:r>
              <a:rPr lang="en-US" dirty="0" err="1" smtClean="0">
                <a:solidFill>
                  <a:schemeClr val="tx1"/>
                </a:solidFill>
              </a:rPr>
              <a:t>MEhsanSaeed</a:t>
            </a:r>
            <a:endParaRPr lang="en-US" dirty="0">
              <a:solidFill>
                <a:schemeClr val="tx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3936159778"/>
              </p:ext>
            </p:extLst>
          </p:nvPr>
        </p:nvGraphicFramePr>
        <p:xfrm>
          <a:off x="696654" y="1538415"/>
          <a:ext cx="1264920" cy="370840"/>
        </p:xfrm>
        <a:graphic>
          <a:graphicData uri="http://schemas.openxmlformats.org/drawingml/2006/table">
            <a:tbl>
              <a:tblPr firstRow="1" bandRow="1">
                <a:tableStyleId>{5940675A-B579-460E-94D1-54222C63F5DA}</a:tableStyleId>
              </a:tblPr>
              <a:tblGrid>
                <a:gridCol w="1264920">
                  <a:extLst>
                    <a:ext uri="{9D8B030D-6E8A-4147-A177-3AD203B41FA5}">
                      <a16:colId xmlns:a16="http://schemas.microsoft.com/office/drawing/2014/main" xmlns="" val="20000"/>
                    </a:ext>
                  </a:extLst>
                </a:gridCol>
              </a:tblGrid>
              <a:tr h="370840">
                <a:tc>
                  <a:txBody>
                    <a:bodyPr/>
                    <a:lstStyle/>
                    <a:p>
                      <a:pPr algn="ctr" fontAlgn="b"/>
                      <a:r>
                        <a:rPr lang="en-US" sz="1800" b="0" i="0" u="none" strike="noStrike" dirty="0" smtClean="0">
                          <a:solidFill>
                            <a:srgbClr val="000000"/>
                          </a:solidFill>
                          <a:effectLst/>
                          <a:latin typeface="Calibri"/>
                        </a:rPr>
                        <a:t>260</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793139662"/>
              </p:ext>
            </p:extLst>
          </p:nvPr>
        </p:nvGraphicFramePr>
        <p:xfrm>
          <a:off x="819152" y="1919415"/>
          <a:ext cx="1036513" cy="370840"/>
        </p:xfrm>
        <a:graphic>
          <a:graphicData uri="http://schemas.openxmlformats.org/drawingml/2006/table">
            <a:tbl>
              <a:tblPr firstRow="1" bandRow="1">
                <a:tableStyleId>{5940675A-B579-460E-94D1-54222C63F5DA}</a:tableStyleId>
              </a:tblPr>
              <a:tblGrid>
                <a:gridCol w="1036513">
                  <a:extLst>
                    <a:ext uri="{9D8B030D-6E8A-4147-A177-3AD203B41FA5}">
                      <a16:colId xmlns:a16="http://schemas.microsoft.com/office/drawing/2014/main" xmlns="" val="20000"/>
                    </a:ext>
                  </a:extLst>
                </a:gridCol>
              </a:tblGrid>
              <a:tr h="370840">
                <a:tc>
                  <a:txBody>
                    <a:bodyPr/>
                    <a:lstStyle/>
                    <a:p>
                      <a:pPr algn="ctr" fontAlgn="b"/>
                      <a:r>
                        <a:rPr lang="en-US" sz="1800" b="0" i="0" u="none" strike="noStrike" dirty="0" smtClean="0">
                          <a:solidFill>
                            <a:srgbClr val="000000"/>
                          </a:solidFill>
                          <a:effectLst/>
                          <a:latin typeface="Calibri"/>
                        </a:rPr>
                        <a:t>245</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924278410"/>
              </p:ext>
            </p:extLst>
          </p:nvPr>
        </p:nvGraphicFramePr>
        <p:xfrm>
          <a:off x="922761" y="238089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255</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686284378"/>
              </p:ext>
            </p:extLst>
          </p:nvPr>
        </p:nvGraphicFramePr>
        <p:xfrm>
          <a:off x="2234046" y="1624914"/>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chemeClr val="tx1"/>
                          </a:solidFill>
                          <a:effectLst/>
                          <a:latin typeface="Calibri"/>
                        </a:rPr>
                        <a:t>250</a:t>
                      </a:r>
                      <a:endParaRPr lang="en-US" sz="18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6896345"/>
              </p:ext>
            </p:extLst>
          </p:nvPr>
        </p:nvGraphicFramePr>
        <p:xfrm>
          <a:off x="2233038" y="2011792"/>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262</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547046557"/>
              </p:ext>
            </p:extLst>
          </p:nvPr>
        </p:nvGraphicFramePr>
        <p:xfrm>
          <a:off x="2228270" y="2363679"/>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250</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190191948"/>
              </p:ext>
            </p:extLst>
          </p:nvPr>
        </p:nvGraphicFramePr>
        <p:xfrm>
          <a:off x="914400" y="384646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253</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675391367"/>
              </p:ext>
            </p:extLst>
          </p:nvPr>
        </p:nvGraphicFramePr>
        <p:xfrm>
          <a:off x="2219909" y="2737058"/>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FF0000"/>
                          </a:solidFill>
                          <a:effectLst/>
                          <a:latin typeface="Calibri"/>
                        </a:rPr>
                        <a:t>253.3</a:t>
                      </a:r>
                      <a:endParaRPr lang="en-US" sz="18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654128262"/>
              </p:ext>
            </p:extLst>
          </p:nvPr>
        </p:nvGraphicFramePr>
        <p:xfrm>
          <a:off x="914400" y="422746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242</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899507261"/>
              </p:ext>
            </p:extLst>
          </p:nvPr>
        </p:nvGraphicFramePr>
        <p:xfrm>
          <a:off x="2219909" y="460724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FF"/>
                          </a:solidFill>
                          <a:effectLst/>
                          <a:latin typeface="Calibri"/>
                        </a:rPr>
                        <a:t>246.0</a:t>
                      </a:r>
                      <a:endParaRPr lang="en-US" sz="1800" b="0" i="0" u="none" strike="noStrike" dirty="0">
                        <a:solidFill>
                          <a:srgbClr val="0000FF"/>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422596970"/>
              </p:ext>
            </p:extLst>
          </p:nvPr>
        </p:nvGraphicFramePr>
        <p:xfrm>
          <a:off x="923920" y="4594175"/>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254</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038093752"/>
              </p:ext>
            </p:extLst>
          </p:nvPr>
        </p:nvGraphicFramePr>
        <p:xfrm>
          <a:off x="2229429" y="4973955"/>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FF0000"/>
                          </a:solidFill>
                          <a:effectLst/>
                          <a:latin typeface="Calibri"/>
                        </a:rPr>
                        <a:t>249.7</a:t>
                      </a:r>
                      <a:endParaRPr lang="en-US" sz="18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165736625"/>
              </p:ext>
            </p:extLst>
          </p:nvPr>
        </p:nvGraphicFramePr>
        <p:xfrm>
          <a:off x="933440" y="4946607"/>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248</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52722051"/>
              </p:ext>
            </p:extLst>
          </p:nvPr>
        </p:nvGraphicFramePr>
        <p:xfrm>
          <a:off x="2238949" y="5326387"/>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9900"/>
                          </a:solidFill>
                          <a:effectLst/>
                          <a:latin typeface="Calibri"/>
                        </a:rPr>
                        <a:t>248.0</a:t>
                      </a:r>
                      <a:endParaRPr lang="en-US" sz="1800" b="0" i="0" u="none" strike="noStrike" dirty="0">
                        <a:solidFill>
                          <a:srgbClr val="0099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5" name="Rounded Rectangular Callout 4"/>
          <p:cNvSpPr/>
          <p:nvPr/>
        </p:nvSpPr>
        <p:spPr>
          <a:xfrm>
            <a:off x="914400" y="1595440"/>
            <a:ext cx="914400" cy="1100773"/>
          </a:xfrm>
          <a:prstGeom prst="wedgeRoundRectCallout">
            <a:avLst>
              <a:gd name="adj1" fmla="val 105729"/>
              <a:gd name="adj2" fmla="val 6347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ular Callout 42"/>
          <p:cNvSpPr/>
          <p:nvPr/>
        </p:nvSpPr>
        <p:spPr>
          <a:xfrm>
            <a:off x="914400" y="1976448"/>
            <a:ext cx="914400" cy="1100773"/>
          </a:xfrm>
          <a:prstGeom prst="wedgeRoundRectCallout">
            <a:avLst>
              <a:gd name="adj1" fmla="val 105729"/>
              <a:gd name="adj2" fmla="val 63470"/>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p:cNvGraphicFramePr>
            <a:graphicFrameLocks noGrp="1"/>
          </p:cNvGraphicFramePr>
          <p:nvPr>
            <p:extLst>
              <p:ext uri="{D42A27DB-BD31-4B8C-83A1-F6EECF244321}">
                <p14:modId xmlns:p14="http://schemas.microsoft.com/office/powerpoint/2010/main" val="3681352482"/>
              </p:ext>
            </p:extLst>
          </p:nvPr>
        </p:nvGraphicFramePr>
        <p:xfrm>
          <a:off x="2239455" y="3105858"/>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FF"/>
                          </a:solidFill>
                          <a:effectLst/>
                          <a:latin typeface="Calibri"/>
                        </a:rPr>
                        <a:t>248.7</a:t>
                      </a:r>
                      <a:endParaRPr lang="en-US" sz="1800" b="0" i="0" u="none" strike="noStrike" dirty="0">
                        <a:solidFill>
                          <a:srgbClr val="0000FF"/>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909373970"/>
              </p:ext>
            </p:extLst>
          </p:nvPr>
        </p:nvGraphicFramePr>
        <p:xfrm>
          <a:off x="2238447" y="3492736"/>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9900"/>
                          </a:solidFill>
                          <a:effectLst/>
                          <a:latin typeface="Calibri"/>
                        </a:rPr>
                        <a:t>251.7</a:t>
                      </a:r>
                      <a:endParaRPr lang="en-US" sz="1800" b="0" i="0" u="none" strike="noStrike" dirty="0">
                        <a:solidFill>
                          <a:srgbClr val="0099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319283418"/>
              </p:ext>
            </p:extLst>
          </p:nvPr>
        </p:nvGraphicFramePr>
        <p:xfrm>
          <a:off x="2233679" y="384462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247.7</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995573163"/>
              </p:ext>
            </p:extLst>
          </p:nvPr>
        </p:nvGraphicFramePr>
        <p:xfrm>
          <a:off x="2225318" y="4218002"/>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C00000"/>
                          </a:solidFill>
                          <a:effectLst/>
                          <a:latin typeface="Calibri"/>
                        </a:rPr>
                        <a:t>250.0</a:t>
                      </a:r>
                      <a:endParaRPr lang="en-US" sz="1800" b="0" i="0" u="none" strike="noStrike" dirty="0">
                        <a:solidFill>
                          <a:srgbClr val="C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549205921"/>
              </p:ext>
            </p:extLst>
          </p:nvPr>
        </p:nvGraphicFramePr>
        <p:xfrm>
          <a:off x="699961" y="2650388"/>
          <a:ext cx="1264920" cy="370840"/>
        </p:xfrm>
        <a:graphic>
          <a:graphicData uri="http://schemas.openxmlformats.org/drawingml/2006/table">
            <a:tbl>
              <a:tblPr firstRow="1" bandRow="1">
                <a:tableStyleId>{5940675A-B579-460E-94D1-54222C63F5DA}</a:tableStyleId>
              </a:tblPr>
              <a:tblGrid>
                <a:gridCol w="1264920">
                  <a:extLst>
                    <a:ext uri="{9D8B030D-6E8A-4147-A177-3AD203B41FA5}">
                      <a16:colId xmlns:a16="http://schemas.microsoft.com/office/drawing/2014/main" xmlns="" val="20000"/>
                    </a:ext>
                  </a:extLst>
                </a:gridCol>
              </a:tblGrid>
              <a:tr h="370840">
                <a:tc>
                  <a:txBody>
                    <a:bodyPr/>
                    <a:lstStyle/>
                    <a:p>
                      <a:pPr algn="ctr" fontAlgn="b"/>
                      <a:r>
                        <a:rPr lang="en-US" sz="1800" b="0" i="0" u="none" strike="noStrike" dirty="0" smtClean="0">
                          <a:solidFill>
                            <a:srgbClr val="000000"/>
                          </a:solidFill>
                          <a:effectLst/>
                          <a:latin typeface="Calibri"/>
                        </a:rPr>
                        <a:t>246</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880859313"/>
              </p:ext>
            </p:extLst>
          </p:nvPr>
        </p:nvGraphicFramePr>
        <p:xfrm>
          <a:off x="908153" y="3103764"/>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254</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04352529"/>
              </p:ext>
            </p:extLst>
          </p:nvPr>
        </p:nvGraphicFramePr>
        <p:xfrm>
          <a:off x="914400" y="3480486"/>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243</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54" name="Rounded Rectangular Callout 53"/>
          <p:cNvSpPr/>
          <p:nvPr/>
        </p:nvSpPr>
        <p:spPr>
          <a:xfrm>
            <a:off x="914400" y="2337747"/>
            <a:ext cx="914400" cy="1100773"/>
          </a:xfrm>
          <a:prstGeom prst="wedgeRoundRectCallout">
            <a:avLst>
              <a:gd name="adj1" fmla="val 105729"/>
              <a:gd name="adj2" fmla="val 63470"/>
              <a:gd name="adj3" fmla="val 16667"/>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2" name="Table 61"/>
          <p:cNvGraphicFramePr>
            <a:graphicFrameLocks noGrp="1"/>
          </p:cNvGraphicFramePr>
          <p:nvPr>
            <p:extLst>
              <p:ext uri="{D42A27DB-BD31-4B8C-83A1-F6EECF244321}">
                <p14:modId xmlns:p14="http://schemas.microsoft.com/office/powerpoint/2010/main" val="4232465730"/>
              </p:ext>
            </p:extLst>
          </p:nvPr>
        </p:nvGraphicFramePr>
        <p:xfrm>
          <a:off x="4500283" y="581024"/>
          <a:ext cx="1905000" cy="59080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xmlns="" val="20000"/>
                    </a:ext>
                  </a:extLst>
                </a:gridCol>
                <a:gridCol w="615564">
                  <a:extLst>
                    <a:ext uri="{9D8B030D-6E8A-4147-A177-3AD203B41FA5}">
                      <a16:colId xmlns:a16="http://schemas.microsoft.com/office/drawing/2014/main" xmlns="" val="20001"/>
                    </a:ext>
                  </a:extLst>
                </a:gridCol>
                <a:gridCol w="649356">
                  <a:extLst>
                    <a:ext uri="{9D8B030D-6E8A-4147-A177-3AD203B41FA5}">
                      <a16:colId xmlns:a16="http://schemas.microsoft.com/office/drawing/2014/main" xmlns="" val="20002"/>
                    </a:ext>
                  </a:extLst>
                </a:gridCol>
              </a:tblGrid>
              <a:tr h="370840">
                <a:tc>
                  <a:txBody>
                    <a:bodyPr/>
                    <a:lstStyle/>
                    <a:p>
                      <a:pPr algn="ctr"/>
                      <a:r>
                        <a:rPr lang="en-US" dirty="0" smtClean="0"/>
                        <a:t>House    #</a:t>
                      </a:r>
                      <a:endParaRPr lang="en-US" dirty="0"/>
                    </a:p>
                  </a:txBody>
                  <a:tcPr marL="0" marR="0"/>
                </a:tc>
                <a:tc gridSpan="2">
                  <a:txBody>
                    <a:bodyPr/>
                    <a:lstStyle/>
                    <a:p>
                      <a:pPr algn="ctr"/>
                      <a:r>
                        <a:rPr lang="en-US" dirty="0" smtClean="0"/>
                        <a:t>Duration to Complete</a:t>
                      </a:r>
                      <a:endParaRPr lang="en-US" dirty="0"/>
                    </a:p>
                  </a:txBody>
                  <a:tcPr/>
                </a:tc>
                <a:tc hMerge="1">
                  <a:txBody>
                    <a:bodyPr/>
                    <a:lstStyle/>
                    <a:p>
                      <a:pPr algn="ctr"/>
                      <a:endParaRPr lang="en-US" dirty="0"/>
                    </a:p>
                  </a:txBody>
                  <a:tcPr/>
                </a:tc>
                <a:extLst>
                  <a:ext uri="{0D108BD9-81ED-4DB2-BD59-A6C34878D82A}">
                    <a16:rowId xmlns:a16="http://schemas.microsoft.com/office/drawing/2014/main" xmlns="" val="10000"/>
                  </a:ext>
                </a:extLst>
              </a:tr>
              <a:tr h="370840">
                <a:tc>
                  <a:txBody>
                    <a:bodyPr/>
                    <a:lstStyle/>
                    <a:p>
                      <a:pPr algn="ctr"/>
                      <a:endParaRPr lang="en-US" dirty="0"/>
                    </a:p>
                  </a:txBody>
                  <a:tcPr/>
                </a:tc>
                <a:tc gridSpan="2">
                  <a:txBody>
                    <a:bodyPr/>
                    <a:lstStyle/>
                    <a:p>
                      <a:pPr algn="ctr"/>
                      <a:r>
                        <a:rPr lang="en-US" dirty="0" smtClean="0"/>
                        <a:t>(a)</a:t>
                      </a:r>
                      <a:endParaRPr lang="en-US" dirty="0"/>
                    </a:p>
                  </a:txBody>
                  <a:tcPr/>
                </a:tc>
                <a:tc hMerge="1">
                  <a:txBody>
                    <a:bodyPr/>
                    <a:lstStyle/>
                    <a:p>
                      <a:pPr algn="ct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H1</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370840">
                <a:tc>
                  <a:txBody>
                    <a:bodyPr/>
                    <a:lstStyle/>
                    <a:p>
                      <a:pPr algn="ctr"/>
                      <a:r>
                        <a:rPr lang="en-US" dirty="0" smtClean="0"/>
                        <a:t>H2</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370840">
                <a:tc>
                  <a:txBody>
                    <a:bodyPr/>
                    <a:lstStyle/>
                    <a:p>
                      <a:pPr algn="ctr"/>
                      <a:r>
                        <a:rPr lang="en-US" dirty="0" smtClean="0"/>
                        <a:t>H3</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70840">
                <a:tc>
                  <a:txBody>
                    <a:bodyPr/>
                    <a:lstStyle/>
                    <a:p>
                      <a:pPr algn="ctr"/>
                      <a:r>
                        <a:rPr lang="en-US" dirty="0" smtClean="0"/>
                        <a:t>H4</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70840">
                <a:tc>
                  <a:txBody>
                    <a:bodyPr/>
                    <a:lstStyle/>
                    <a:p>
                      <a:pPr algn="ctr"/>
                      <a:r>
                        <a:rPr lang="en-US" dirty="0" smtClean="0"/>
                        <a:t>H5</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70840">
                <a:tc>
                  <a:txBody>
                    <a:bodyPr/>
                    <a:lstStyle/>
                    <a:p>
                      <a:pPr algn="ctr"/>
                      <a:r>
                        <a:rPr lang="en-US" dirty="0" smtClean="0"/>
                        <a:t>H6</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70840">
                <a:tc>
                  <a:txBody>
                    <a:bodyPr/>
                    <a:lstStyle/>
                    <a:p>
                      <a:pPr algn="ctr"/>
                      <a:r>
                        <a:rPr lang="en-US" dirty="0" smtClean="0"/>
                        <a:t>H7</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70840">
                <a:tc>
                  <a:txBody>
                    <a:bodyPr/>
                    <a:lstStyle/>
                    <a:p>
                      <a:pPr algn="ctr"/>
                      <a:r>
                        <a:rPr lang="en-US" dirty="0" smtClean="0"/>
                        <a:t>H8</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370840">
                <a:tc>
                  <a:txBody>
                    <a:bodyPr/>
                    <a:lstStyle/>
                    <a:p>
                      <a:pPr algn="ctr"/>
                      <a:r>
                        <a:rPr lang="en-US" dirty="0" smtClean="0"/>
                        <a:t>H9</a:t>
                      </a:r>
                      <a:endParaRPr lang="en-US" dirty="0"/>
                    </a:p>
                  </a:txBody>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370840">
                <a:tc>
                  <a:txBody>
                    <a:bodyPr/>
                    <a:lstStyle/>
                    <a:p>
                      <a:pPr algn="ctr"/>
                      <a:r>
                        <a:rPr lang="en-US" dirty="0" smtClean="0"/>
                        <a:t>H10</a:t>
                      </a:r>
                      <a:endParaRPr lang="en-US" dirty="0"/>
                    </a:p>
                  </a:txBody>
                  <a:tcPr>
                    <a:lnB w="12700" cap="flat" cmpd="sng" algn="ctr">
                      <a:solidFill>
                        <a:schemeClr val="tx1"/>
                      </a:solidFill>
                      <a:prstDash val="solid"/>
                      <a:round/>
                      <a:headEnd type="none" w="med" len="med"/>
                      <a:tailEnd type="none" w="med" len="med"/>
                    </a:lnB>
                  </a:tcPr>
                </a:tc>
                <a:tc gridSpan="2">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65760">
                <a:tc>
                  <a:txBody>
                    <a:bodyPr/>
                    <a:lstStyle/>
                    <a:p>
                      <a:pPr algn="ctr"/>
                      <a:r>
                        <a:rPr lang="en-US" sz="2000" b="1" dirty="0" smtClean="0">
                          <a:solidFill>
                            <a:schemeClr val="tx1"/>
                          </a:solidFill>
                        </a:rPr>
                        <a:t>H11</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000" b="1" i="0" u="none" strike="noStrike" dirty="0">
                        <a:solidFill>
                          <a:schemeClr val="tx1"/>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gridSpan="3">
                  <a:txBody>
                    <a:bodyPr/>
                    <a:lstStyle/>
                    <a:p>
                      <a:pPr algn="r" fontAlgn="b"/>
                      <a:endParaRPr lang="en-US" sz="2000" b="0" i="0" u="none" strike="noStrike" dirty="0">
                        <a:solidFill>
                          <a:schemeClr val="tx1"/>
                        </a:solidFill>
                        <a:effectLst/>
                        <a:latin typeface="Calibri"/>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70840">
                <a:tc gridSpan="2">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graphicFrame>
        <p:nvGraphicFramePr>
          <p:cNvPr id="63" name="Table 62"/>
          <p:cNvGraphicFramePr>
            <a:graphicFrameLocks noGrp="1"/>
          </p:cNvGraphicFramePr>
          <p:nvPr>
            <p:extLst>
              <p:ext uri="{D42A27DB-BD31-4B8C-83A1-F6EECF244321}">
                <p14:modId xmlns:p14="http://schemas.microsoft.com/office/powerpoint/2010/main" val="3905081624"/>
              </p:ext>
            </p:extLst>
          </p:nvPr>
        </p:nvGraphicFramePr>
        <p:xfrm>
          <a:off x="6553200" y="585496"/>
          <a:ext cx="1066800" cy="5861304"/>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xmlns="" val="20000"/>
                    </a:ext>
                  </a:extLst>
                </a:gridCol>
              </a:tblGrid>
              <a:tr h="370840">
                <a:tc>
                  <a:txBody>
                    <a:bodyPr/>
                    <a:lstStyle/>
                    <a:p>
                      <a:pPr algn="ctr"/>
                      <a:r>
                        <a:rPr lang="en-US" dirty="0" smtClean="0"/>
                        <a:t>SMA</a:t>
                      </a:r>
                    </a:p>
                    <a:p>
                      <a:pPr algn="ctr"/>
                      <a:r>
                        <a:rPr lang="en-US" baseline="0" dirty="0" smtClean="0"/>
                        <a:t>(k=3)</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(b)</a:t>
                      </a:r>
                      <a:endParaRPr lang="en-US" dirty="0"/>
                    </a:p>
                  </a:txBody>
                  <a:tcPr/>
                </a:tc>
                <a:extLst>
                  <a:ext uri="{0D108BD9-81ED-4DB2-BD59-A6C34878D82A}">
                    <a16:rowId xmlns:a16="http://schemas.microsoft.com/office/drawing/2014/main" xmlns="" val="10001"/>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370840">
                <a:tc>
                  <a:txBody>
                    <a:bodyPr/>
                    <a:lstStyle/>
                    <a:p>
                      <a:pPr algn="ctr" fontAlgn="b"/>
                      <a:endParaRPr lang="en-US" sz="1800" b="0" i="0" u="none" strike="noStrike" dirty="0">
                        <a:solidFill>
                          <a:srgbClr val="002060"/>
                        </a:solidFill>
                        <a:effectLst/>
                        <a:latin typeface="Calibri"/>
                      </a:endParaRPr>
                    </a:p>
                  </a:txBody>
                  <a:tcPr marL="9525" marR="9525" marT="9525" marB="0" anchor="b"/>
                </a:tc>
                <a:extLst>
                  <a:ext uri="{0D108BD9-81ED-4DB2-BD59-A6C34878D82A}">
                    <a16:rowId xmlns:a16="http://schemas.microsoft.com/office/drawing/2014/main" xmlns="" val="10005"/>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74904">
                <a:tc>
                  <a:txBody>
                    <a:bodyPr/>
                    <a:lstStyle/>
                    <a:p>
                      <a:pPr algn="ctr" fontAlgn="b"/>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a:txBody>
                    <a:bodyPr/>
                    <a:lstStyle/>
                    <a:p>
                      <a:pPr algn="r" fontAlgn="b"/>
                      <a:endParaRPr lang="en-US" sz="2000" b="0" i="0" u="none" strike="noStrike" dirty="0">
                        <a:solidFill>
                          <a:schemeClr val="tx1"/>
                        </a:solidFill>
                        <a:effectLst/>
                        <a:latin typeface="Calibri"/>
                      </a:endParaRPr>
                    </a:p>
                  </a:txBody>
                  <a:tcPr>
                    <a:lnL w="12700" cap="flat" cmpd="sng" algn="ctr">
                      <a:no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70840">
                <a:tc>
                  <a:txBody>
                    <a:bodyPr/>
                    <a:lstStyle/>
                    <a:p>
                      <a:pPr algn="ctr" fontAlgn="b"/>
                      <a:endParaRPr lang="en-US" sz="2000" b="1" i="0" u="none" strike="noStrike" dirty="0">
                        <a:solidFill>
                          <a:schemeClr val="tx1"/>
                        </a:solidFill>
                        <a:effectLst/>
                        <a:latin typeface="Calibri"/>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graphicFrame>
        <p:nvGraphicFramePr>
          <p:cNvPr id="64" name="Table 63"/>
          <p:cNvGraphicFramePr>
            <a:graphicFrameLocks noGrp="1"/>
          </p:cNvGraphicFramePr>
          <p:nvPr>
            <p:extLst>
              <p:ext uri="{D42A27DB-BD31-4B8C-83A1-F6EECF244321}">
                <p14:modId xmlns:p14="http://schemas.microsoft.com/office/powerpoint/2010/main" val="828770320"/>
              </p:ext>
            </p:extLst>
          </p:nvPr>
        </p:nvGraphicFramePr>
        <p:xfrm>
          <a:off x="5129702" y="1541215"/>
          <a:ext cx="1264920" cy="370840"/>
        </p:xfrm>
        <a:graphic>
          <a:graphicData uri="http://schemas.openxmlformats.org/drawingml/2006/table">
            <a:tbl>
              <a:tblPr firstRow="1" bandRow="1">
                <a:tableStyleId>{5940675A-B579-460E-94D1-54222C63F5DA}</a:tableStyleId>
              </a:tblPr>
              <a:tblGrid>
                <a:gridCol w="1264920">
                  <a:extLst>
                    <a:ext uri="{9D8B030D-6E8A-4147-A177-3AD203B41FA5}">
                      <a16:colId xmlns:a16="http://schemas.microsoft.com/office/drawing/2014/main" xmlns="" val="20000"/>
                    </a:ext>
                  </a:extLst>
                </a:gridCol>
              </a:tblGrid>
              <a:tr h="370840">
                <a:tc>
                  <a:txBody>
                    <a:bodyPr/>
                    <a:lstStyle/>
                    <a:p>
                      <a:pPr algn="ctr" fontAlgn="b"/>
                      <a:r>
                        <a:rPr lang="en-US" sz="1800" b="0" i="0" u="none" strike="noStrike" dirty="0" smtClean="0">
                          <a:solidFill>
                            <a:srgbClr val="000000"/>
                          </a:solidFill>
                          <a:effectLst/>
                          <a:latin typeface="Calibri"/>
                        </a:rPr>
                        <a:t>260</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4071366937"/>
              </p:ext>
            </p:extLst>
          </p:nvPr>
        </p:nvGraphicFramePr>
        <p:xfrm>
          <a:off x="5252200" y="1922215"/>
          <a:ext cx="1036513" cy="370840"/>
        </p:xfrm>
        <a:graphic>
          <a:graphicData uri="http://schemas.openxmlformats.org/drawingml/2006/table">
            <a:tbl>
              <a:tblPr firstRow="1" bandRow="1">
                <a:tableStyleId>{5940675A-B579-460E-94D1-54222C63F5DA}</a:tableStyleId>
              </a:tblPr>
              <a:tblGrid>
                <a:gridCol w="1036513">
                  <a:extLst>
                    <a:ext uri="{9D8B030D-6E8A-4147-A177-3AD203B41FA5}">
                      <a16:colId xmlns:a16="http://schemas.microsoft.com/office/drawing/2014/main" xmlns="" val="20000"/>
                    </a:ext>
                  </a:extLst>
                </a:gridCol>
              </a:tblGrid>
              <a:tr h="370840">
                <a:tc>
                  <a:txBody>
                    <a:bodyPr/>
                    <a:lstStyle/>
                    <a:p>
                      <a:pPr algn="ctr" fontAlgn="b"/>
                      <a:r>
                        <a:rPr lang="en-US" sz="1800" b="0" i="0" u="none" strike="noStrike" dirty="0" smtClean="0">
                          <a:solidFill>
                            <a:srgbClr val="000000"/>
                          </a:solidFill>
                          <a:effectLst/>
                          <a:latin typeface="Calibri"/>
                        </a:rPr>
                        <a:t>245</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2669248773"/>
              </p:ext>
            </p:extLst>
          </p:nvPr>
        </p:nvGraphicFramePr>
        <p:xfrm>
          <a:off x="5355809" y="238369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255</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2175155705"/>
              </p:ext>
            </p:extLst>
          </p:nvPr>
        </p:nvGraphicFramePr>
        <p:xfrm>
          <a:off x="5347448" y="384926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253</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2566011911"/>
              </p:ext>
            </p:extLst>
          </p:nvPr>
        </p:nvGraphicFramePr>
        <p:xfrm>
          <a:off x="6652957" y="2739858"/>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FF0000"/>
                          </a:solidFill>
                          <a:effectLst/>
                          <a:latin typeface="Calibri"/>
                        </a:rPr>
                        <a:t>253.3</a:t>
                      </a:r>
                      <a:endParaRPr lang="en-US" sz="18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569731631"/>
              </p:ext>
            </p:extLst>
          </p:nvPr>
        </p:nvGraphicFramePr>
        <p:xfrm>
          <a:off x="5347448" y="423026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242</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317145440"/>
              </p:ext>
            </p:extLst>
          </p:nvPr>
        </p:nvGraphicFramePr>
        <p:xfrm>
          <a:off x="6652957" y="461004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FF"/>
                          </a:solidFill>
                          <a:effectLst/>
                          <a:latin typeface="Calibri"/>
                        </a:rPr>
                        <a:t>246.0</a:t>
                      </a:r>
                      <a:endParaRPr lang="en-US" sz="1800" b="0" i="0" u="none" strike="noStrike" dirty="0">
                        <a:solidFill>
                          <a:srgbClr val="0000FF"/>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163240055"/>
              </p:ext>
            </p:extLst>
          </p:nvPr>
        </p:nvGraphicFramePr>
        <p:xfrm>
          <a:off x="5356968" y="4596975"/>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254</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2288982734"/>
              </p:ext>
            </p:extLst>
          </p:nvPr>
        </p:nvGraphicFramePr>
        <p:xfrm>
          <a:off x="6662477" y="4976755"/>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FF0000"/>
                          </a:solidFill>
                          <a:effectLst/>
                          <a:latin typeface="Calibri"/>
                        </a:rPr>
                        <a:t>249.7</a:t>
                      </a:r>
                      <a:endParaRPr lang="en-US" sz="18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528967990"/>
              </p:ext>
            </p:extLst>
          </p:nvPr>
        </p:nvGraphicFramePr>
        <p:xfrm>
          <a:off x="5366488" y="4949407"/>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248</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4023848585"/>
              </p:ext>
            </p:extLst>
          </p:nvPr>
        </p:nvGraphicFramePr>
        <p:xfrm>
          <a:off x="6671997" y="5329187"/>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9900"/>
                          </a:solidFill>
                          <a:effectLst/>
                          <a:latin typeface="Calibri"/>
                        </a:rPr>
                        <a:t>248.0</a:t>
                      </a:r>
                      <a:endParaRPr lang="en-US" sz="1800" b="0" i="0" u="none" strike="noStrike" dirty="0">
                        <a:solidFill>
                          <a:srgbClr val="0099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78" name="Rounded Rectangular Callout 77"/>
          <p:cNvSpPr/>
          <p:nvPr/>
        </p:nvSpPr>
        <p:spPr>
          <a:xfrm>
            <a:off x="5347448" y="1598240"/>
            <a:ext cx="914400" cy="1100773"/>
          </a:xfrm>
          <a:prstGeom prst="wedgeRoundRectCallout">
            <a:avLst>
              <a:gd name="adj1" fmla="val 105729"/>
              <a:gd name="adj2" fmla="val 6347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ular Callout 78"/>
          <p:cNvSpPr/>
          <p:nvPr/>
        </p:nvSpPr>
        <p:spPr>
          <a:xfrm>
            <a:off x="5347448" y="1979248"/>
            <a:ext cx="914400" cy="1100773"/>
          </a:xfrm>
          <a:prstGeom prst="wedgeRoundRectCallout">
            <a:avLst>
              <a:gd name="adj1" fmla="val 105729"/>
              <a:gd name="adj2" fmla="val 63470"/>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0" name="Table 79"/>
          <p:cNvGraphicFramePr>
            <a:graphicFrameLocks noGrp="1"/>
          </p:cNvGraphicFramePr>
          <p:nvPr>
            <p:extLst>
              <p:ext uri="{D42A27DB-BD31-4B8C-83A1-F6EECF244321}">
                <p14:modId xmlns:p14="http://schemas.microsoft.com/office/powerpoint/2010/main" val="2434312524"/>
              </p:ext>
            </p:extLst>
          </p:nvPr>
        </p:nvGraphicFramePr>
        <p:xfrm>
          <a:off x="6672503" y="3080082"/>
          <a:ext cx="822960" cy="320342"/>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320342">
                <a:tc>
                  <a:txBody>
                    <a:bodyPr/>
                    <a:lstStyle/>
                    <a:p>
                      <a:pPr algn="ctr" fontAlgn="b"/>
                      <a:r>
                        <a:rPr lang="en-US" sz="1800" b="0" i="0" u="none" strike="noStrike" dirty="0" smtClean="0">
                          <a:solidFill>
                            <a:srgbClr val="0000FF"/>
                          </a:solidFill>
                          <a:effectLst/>
                          <a:latin typeface="Calibri"/>
                        </a:rPr>
                        <a:t>248.7</a:t>
                      </a:r>
                      <a:endParaRPr lang="en-US" sz="1800" b="0" i="0" u="none" strike="noStrike" dirty="0">
                        <a:solidFill>
                          <a:srgbClr val="0000FF"/>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4218436863"/>
              </p:ext>
            </p:extLst>
          </p:nvPr>
        </p:nvGraphicFramePr>
        <p:xfrm>
          <a:off x="6671495" y="3495536"/>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9900"/>
                          </a:solidFill>
                          <a:effectLst/>
                          <a:latin typeface="Calibri"/>
                        </a:rPr>
                        <a:t>251.7</a:t>
                      </a:r>
                      <a:endParaRPr lang="en-US" sz="1800" b="0" i="0" u="none" strike="noStrike" dirty="0">
                        <a:solidFill>
                          <a:srgbClr val="0099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val="3529315145"/>
              </p:ext>
            </p:extLst>
          </p:nvPr>
        </p:nvGraphicFramePr>
        <p:xfrm>
          <a:off x="6666727" y="3847423"/>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247.7</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83" name="Table 82"/>
          <p:cNvGraphicFramePr>
            <a:graphicFrameLocks noGrp="1"/>
          </p:cNvGraphicFramePr>
          <p:nvPr>
            <p:extLst>
              <p:ext uri="{D42A27DB-BD31-4B8C-83A1-F6EECF244321}">
                <p14:modId xmlns:p14="http://schemas.microsoft.com/office/powerpoint/2010/main" val="1067628351"/>
              </p:ext>
            </p:extLst>
          </p:nvPr>
        </p:nvGraphicFramePr>
        <p:xfrm>
          <a:off x="6658366" y="4220802"/>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C00000"/>
                          </a:solidFill>
                          <a:effectLst/>
                          <a:latin typeface="Calibri"/>
                        </a:rPr>
                        <a:t>250.0</a:t>
                      </a:r>
                      <a:endParaRPr lang="en-US" sz="1800" b="0" i="0" u="none" strike="noStrike" dirty="0">
                        <a:solidFill>
                          <a:srgbClr val="C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84" name="Table 83"/>
          <p:cNvGraphicFramePr>
            <a:graphicFrameLocks noGrp="1"/>
          </p:cNvGraphicFramePr>
          <p:nvPr>
            <p:extLst>
              <p:ext uri="{D42A27DB-BD31-4B8C-83A1-F6EECF244321}">
                <p14:modId xmlns:p14="http://schemas.microsoft.com/office/powerpoint/2010/main" val="2019640418"/>
              </p:ext>
            </p:extLst>
          </p:nvPr>
        </p:nvGraphicFramePr>
        <p:xfrm>
          <a:off x="5133009" y="2653188"/>
          <a:ext cx="1264920" cy="370840"/>
        </p:xfrm>
        <a:graphic>
          <a:graphicData uri="http://schemas.openxmlformats.org/drawingml/2006/table">
            <a:tbl>
              <a:tblPr firstRow="1" bandRow="1">
                <a:tableStyleId>{5940675A-B579-460E-94D1-54222C63F5DA}</a:tableStyleId>
              </a:tblPr>
              <a:tblGrid>
                <a:gridCol w="1264920">
                  <a:extLst>
                    <a:ext uri="{9D8B030D-6E8A-4147-A177-3AD203B41FA5}">
                      <a16:colId xmlns:a16="http://schemas.microsoft.com/office/drawing/2014/main" xmlns="" val="20000"/>
                    </a:ext>
                  </a:extLst>
                </a:gridCol>
              </a:tblGrid>
              <a:tr h="370840">
                <a:tc>
                  <a:txBody>
                    <a:bodyPr/>
                    <a:lstStyle/>
                    <a:p>
                      <a:pPr algn="ctr" fontAlgn="b"/>
                      <a:r>
                        <a:rPr lang="en-US" sz="1800" b="0" i="0" u="none" strike="noStrike" dirty="0" smtClean="0">
                          <a:solidFill>
                            <a:srgbClr val="000000"/>
                          </a:solidFill>
                          <a:effectLst/>
                          <a:latin typeface="Calibri"/>
                        </a:rPr>
                        <a:t>246</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85" name="Table 84"/>
          <p:cNvGraphicFramePr>
            <a:graphicFrameLocks noGrp="1"/>
          </p:cNvGraphicFramePr>
          <p:nvPr>
            <p:extLst>
              <p:ext uri="{D42A27DB-BD31-4B8C-83A1-F6EECF244321}">
                <p14:modId xmlns:p14="http://schemas.microsoft.com/office/powerpoint/2010/main" val="3613122067"/>
              </p:ext>
            </p:extLst>
          </p:nvPr>
        </p:nvGraphicFramePr>
        <p:xfrm>
          <a:off x="5341201" y="3106564"/>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254</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86" name="Table 85"/>
          <p:cNvGraphicFramePr>
            <a:graphicFrameLocks noGrp="1"/>
          </p:cNvGraphicFramePr>
          <p:nvPr>
            <p:extLst>
              <p:ext uri="{D42A27DB-BD31-4B8C-83A1-F6EECF244321}">
                <p14:modId xmlns:p14="http://schemas.microsoft.com/office/powerpoint/2010/main" val="4025090279"/>
              </p:ext>
            </p:extLst>
          </p:nvPr>
        </p:nvGraphicFramePr>
        <p:xfrm>
          <a:off x="5347448" y="3483286"/>
          <a:ext cx="822960" cy="283845"/>
        </p:xfrm>
        <a:graphic>
          <a:graphicData uri="http://schemas.openxmlformats.org/drawingml/2006/table">
            <a:tbl>
              <a:tblPr firstRow="1" bandRow="1">
                <a:tableStyleId>{5940675A-B579-460E-94D1-54222C63F5DA}</a:tableStyleId>
              </a:tblPr>
              <a:tblGrid>
                <a:gridCol w="822960">
                  <a:extLst>
                    <a:ext uri="{9D8B030D-6E8A-4147-A177-3AD203B41FA5}">
                      <a16:colId xmlns:a16="http://schemas.microsoft.com/office/drawing/2014/main" xmlns="" val="20000"/>
                    </a:ext>
                  </a:extLst>
                </a:gridCol>
              </a:tblGrid>
              <a:tr h="263963">
                <a:tc>
                  <a:txBody>
                    <a:bodyPr/>
                    <a:lstStyle/>
                    <a:p>
                      <a:pPr algn="ctr" fontAlgn="b"/>
                      <a:r>
                        <a:rPr lang="en-US" sz="1800" b="0" i="0" u="none" strike="noStrike" dirty="0" smtClean="0">
                          <a:solidFill>
                            <a:srgbClr val="000000"/>
                          </a:solidFill>
                          <a:effectLst/>
                          <a:latin typeface="Calibri"/>
                        </a:rPr>
                        <a:t>243</a:t>
                      </a:r>
                      <a:endParaRPr lang="en-US" sz="18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87" name="Rounded Rectangular Callout 86"/>
          <p:cNvSpPr/>
          <p:nvPr/>
        </p:nvSpPr>
        <p:spPr>
          <a:xfrm>
            <a:off x="5347448" y="2340547"/>
            <a:ext cx="914400" cy="1100773"/>
          </a:xfrm>
          <a:prstGeom prst="wedgeRoundRectCallout">
            <a:avLst>
              <a:gd name="adj1" fmla="val 105729"/>
              <a:gd name="adj2" fmla="val 63470"/>
              <a:gd name="adj3" fmla="val 16667"/>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ular Callout 87"/>
          <p:cNvSpPr/>
          <p:nvPr/>
        </p:nvSpPr>
        <p:spPr>
          <a:xfrm>
            <a:off x="5347448" y="2721555"/>
            <a:ext cx="914400" cy="1100773"/>
          </a:xfrm>
          <a:prstGeom prst="wedgeRoundRectCallout">
            <a:avLst>
              <a:gd name="adj1" fmla="val 105729"/>
              <a:gd name="adj2" fmla="val 6347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ular Callout 88"/>
          <p:cNvSpPr/>
          <p:nvPr/>
        </p:nvSpPr>
        <p:spPr>
          <a:xfrm>
            <a:off x="5347448" y="3073326"/>
            <a:ext cx="914400" cy="1100773"/>
          </a:xfrm>
          <a:prstGeom prst="wedgeRoundRectCallout">
            <a:avLst>
              <a:gd name="adj1" fmla="val 105729"/>
              <a:gd name="adj2" fmla="val 63470"/>
              <a:gd name="adj3" fmla="val 1666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ular Callout 89"/>
          <p:cNvSpPr/>
          <p:nvPr/>
        </p:nvSpPr>
        <p:spPr>
          <a:xfrm>
            <a:off x="5347448" y="3454334"/>
            <a:ext cx="914400" cy="1100773"/>
          </a:xfrm>
          <a:prstGeom prst="wedgeRoundRectCallout">
            <a:avLst>
              <a:gd name="adj1" fmla="val 105729"/>
              <a:gd name="adj2" fmla="val 63470"/>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ular Callout 90"/>
          <p:cNvSpPr/>
          <p:nvPr/>
        </p:nvSpPr>
        <p:spPr>
          <a:xfrm>
            <a:off x="5347448" y="3821683"/>
            <a:ext cx="914400" cy="1100773"/>
          </a:xfrm>
          <a:prstGeom prst="wedgeRoundRectCallout">
            <a:avLst>
              <a:gd name="adj1" fmla="val 105729"/>
              <a:gd name="adj2" fmla="val 63470"/>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ular Callout 91"/>
          <p:cNvSpPr/>
          <p:nvPr/>
        </p:nvSpPr>
        <p:spPr>
          <a:xfrm>
            <a:off x="5347448" y="4202691"/>
            <a:ext cx="914400" cy="1100773"/>
          </a:xfrm>
          <a:prstGeom prst="wedgeRoundRectCallout">
            <a:avLst>
              <a:gd name="adj1" fmla="val 105729"/>
              <a:gd name="adj2" fmla="val 63470"/>
              <a:gd name="adj3" fmla="val 16667"/>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361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par>
                          <p:cTn id="56" fill="hold">
                            <p:stCondLst>
                              <p:cond delay="500"/>
                            </p:stCondLst>
                            <p:childTnLst>
                              <p:par>
                                <p:cTn id="57" presetID="10" presetClass="exit" presetSubtype="0" fill="hold" grpId="1" nodeType="afterEffect">
                                  <p:stCondLst>
                                    <p:cond delay="0"/>
                                  </p:stCondLst>
                                  <p:childTnLst>
                                    <p:animEffect transition="out" filter="fade">
                                      <p:cBhvr>
                                        <p:cTn id="58" dur="500"/>
                                        <p:tgtEl>
                                          <p:spTgt spid="43"/>
                                        </p:tgtEl>
                                      </p:cBhvr>
                                    </p:animEffect>
                                    <p:set>
                                      <p:cBhvr>
                                        <p:cTn id="59" dur="1" fill="hold">
                                          <p:stCondLst>
                                            <p:cond delay="499"/>
                                          </p:stCondLst>
                                        </p:cTn>
                                        <p:tgtEl>
                                          <p:spTgt spid="43"/>
                                        </p:tgtEl>
                                        <p:attrNameLst>
                                          <p:attrName>style.visibility</p:attrName>
                                        </p:attrNameLst>
                                      </p:cBhvr>
                                      <p:to>
                                        <p:strVal val="hidden"/>
                                      </p:to>
                                    </p:se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par>
                          <p:cTn id="64" fill="hold">
                            <p:stCondLst>
                              <p:cond delay="1500"/>
                            </p:stCondLst>
                            <p:childTnLst>
                              <p:par>
                                <p:cTn id="65" presetID="10" presetClass="entr" presetSubtype="0"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3"/>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childTnLst>
                          </p:cTn>
                        </p:par>
                        <p:par>
                          <p:cTn id="90" fill="hold">
                            <p:stCondLst>
                              <p:cond delay="0"/>
                            </p:stCondLst>
                            <p:childTnLst>
                              <p:par>
                                <p:cTn id="91" presetID="10" presetClass="exit" presetSubtype="0" fill="hold" grpId="1" nodeType="afterEffect">
                                  <p:stCondLst>
                                    <p:cond delay="0"/>
                                  </p:stCondLst>
                                  <p:childTnLst>
                                    <p:animEffect transition="out" filter="fade">
                                      <p:cBhvr>
                                        <p:cTn id="92" dur="500"/>
                                        <p:tgtEl>
                                          <p:spTgt spid="54"/>
                                        </p:tgtEl>
                                      </p:cBhvr>
                                    </p:animEffect>
                                    <p:set>
                                      <p:cBhvr>
                                        <p:cTn id="93" dur="1" fill="hold">
                                          <p:stCondLst>
                                            <p:cond delay="499"/>
                                          </p:stCondLst>
                                        </p:cTn>
                                        <p:tgtEl>
                                          <p:spTgt spid="5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6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65"/>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6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childTnLst>
                          </p:cTn>
                        </p:par>
                        <p:par>
                          <p:cTn id="115" fill="hold">
                            <p:stCondLst>
                              <p:cond delay="1000"/>
                            </p:stCondLst>
                            <p:childTnLst>
                              <p:par>
                                <p:cTn id="116" presetID="10" presetClass="entr" presetSubtype="0" fill="hold" nodeType="afterEffect">
                                  <p:stCondLst>
                                    <p:cond delay="0"/>
                                  </p:stCondLst>
                                  <p:childTnLst>
                                    <p:set>
                                      <p:cBhvr>
                                        <p:cTn id="117" dur="1" fill="hold">
                                          <p:stCondLst>
                                            <p:cond delay="0"/>
                                          </p:stCondLst>
                                        </p:cTn>
                                        <p:tgtEl>
                                          <p:spTgt spid="84"/>
                                        </p:tgtEl>
                                        <p:attrNameLst>
                                          <p:attrName>style.visibility</p:attrName>
                                        </p:attrNameLst>
                                      </p:cBhvr>
                                      <p:to>
                                        <p:strVal val="visible"/>
                                      </p:to>
                                    </p:set>
                                    <p:animEffect transition="in" filter="fade">
                                      <p:cBhvr>
                                        <p:cTn id="118" dur="500"/>
                                        <p:tgtEl>
                                          <p:spTgt spid="84"/>
                                        </p:tgtEl>
                                      </p:cBhvr>
                                    </p:animEffect>
                                  </p:childTnLst>
                                </p:cTn>
                              </p:par>
                            </p:childTnLst>
                          </p:cTn>
                        </p:par>
                        <p:par>
                          <p:cTn id="119" fill="hold">
                            <p:stCondLst>
                              <p:cond delay="1500"/>
                            </p:stCondLst>
                            <p:childTnLst>
                              <p:par>
                                <p:cTn id="120" presetID="10" presetClass="exit" presetSubtype="0" fill="hold" grpId="1" nodeType="afterEffect">
                                  <p:stCondLst>
                                    <p:cond delay="0"/>
                                  </p:stCondLst>
                                  <p:childTnLst>
                                    <p:animEffect transition="out" filter="fade">
                                      <p:cBhvr>
                                        <p:cTn id="121" dur="500"/>
                                        <p:tgtEl>
                                          <p:spTgt spid="78"/>
                                        </p:tgtEl>
                                      </p:cBhvr>
                                    </p:animEffect>
                                    <p:set>
                                      <p:cBhvr>
                                        <p:cTn id="122" dur="1" fill="hold">
                                          <p:stCondLst>
                                            <p:cond delay="499"/>
                                          </p:stCondLst>
                                        </p:cTn>
                                        <p:tgtEl>
                                          <p:spTgt spid="78"/>
                                        </p:tgtEl>
                                        <p:attrNameLst>
                                          <p:attrName>style.visibility</p:attrName>
                                        </p:attrNameLst>
                                      </p:cBhvr>
                                      <p:to>
                                        <p:strVal val="hidden"/>
                                      </p:to>
                                    </p:set>
                                  </p:childTnLst>
                                </p:cTn>
                              </p:par>
                            </p:childTnLst>
                          </p:cTn>
                        </p:par>
                        <p:par>
                          <p:cTn id="123" fill="hold">
                            <p:stCondLst>
                              <p:cond delay="2000"/>
                            </p:stCondLst>
                            <p:childTnLst>
                              <p:par>
                                <p:cTn id="124" presetID="1" presetClass="entr" presetSubtype="0" fill="hold" nodeType="afterEffect">
                                  <p:stCondLst>
                                    <p:cond delay="0"/>
                                  </p:stCondLst>
                                  <p:childTnLst>
                                    <p:set>
                                      <p:cBhvr>
                                        <p:cTn id="125" dur="1" fill="hold">
                                          <p:stCondLst>
                                            <p:cond delay="0"/>
                                          </p:stCondLst>
                                        </p:cTn>
                                        <p:tgtEl>
                                          <p:spTgt spid="80"/>
                                        </p:tgtEl>
                                        <p:attrNameLst>
                                          <p:attrName>style.visibility</p:attrName>
                                        </p:attrNameLst>
                                      </p:cBhvr>
                                      <p:to>
                                        <p:strVal val="visible"/>
                                      </p:to>
                                    </p:set>
                                  </p:childTnLst>
                                </p:cTn>
                              </p:par>
                            </p:childTnLst>
                          </p:cTn>
                        </p:par>
                        <p:par>
                          <p:cTn id="126" fill="hold">
                            <p:stCondLst>
                              <p:cond delay="2000"/>
                            </p:stCondLst>
                            <p:childTnLst>
                              <p:par>
                                <p:cTn id="127" presetID="10" presetClass="entr" presetSubtype="0" fill="hold" grpId="0" nodeType="after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childTnLst>
                          </p:cTn>
                        </p:par>
                        <p:par>
                          <p:cTn id="130" fill="hold">
                            <p:stCondLst>
                              <p:cond delay="2500"/>
                            </p:stCondLst>
                            <p:childTnLst>
                              <p:par>
                                <p:cTn id="131" presetID="10" presetClass="entr" presetSubtype="0" fill="hold" nodeType="afterEffect">
                                  <p:stCondLst>
                                    <p:cond delay="0"/>
                                  </p:stCondLst>
                                  <p:childTnLst>
                                    <p:set>
                                      <p:cBhvr>
                                        <p:cTn id="132" dur="1" fill="hold">
                                          <p:stCondLst>
                                            <p:cond delay="0"/>
                                          </p:stCondLst>
                                        </p:cTn>
                                        <p:tgtEl>
                                          <p:spTgt spid="85"/>
                                        </p:tgtEl>
                                        <p:attrNameLst>
                                          <p:attrName>style.visibility</p:attrName>
                                        </p:attrNameLst>
                                      </p:cBhvr>
                                      <p:to>
                                        <p:strVal val="visible"/>
                                      </p:to>
                                    </p:set>
                                    <p:animEffect transition="in" filter="fade">
                                      <p:cBhvr>
                                        <p:cTn id="133" dur="500"/>
                                        <p:tgtEl>
                                          <p:spTgt spid="85"/>
                                        </p:tgtEl>
                                      </p:cBhvr>
                                    </p:animEffect>
                                  </p:childTnLst>
                                </p:cTn>
                              </p:par>
                            </p:childTnLst>
                          </p:cTn>
                        </p:par>
                        <p:par>
                          <p:cTn id="134" fill="hold">
                            <p:stCondLst>
                              <p:cond delay="3000"/>
                            </p:stCondLst>
                            <p:childTnLst>
                              <p:par>
                                <p:cTn id="135" presetID="10" presetClass="exit" presetSubtype="0" fill="hold" grpId="1" nodeType="afterEffect">
                                  <p:stCondLst>
                                    <p:cond delay="0"/>
                                  </p:stCondLst>
                                  <p:childTnLst>
                                    <p:animEffect transition="out" filter="fade">
                                      <p:cBhvr>
                                        <p:cTn id="136" dur="500"/>
                                        <p:tgtEl>
                                          <p:spTgt spid="79"/>
                                        </p:tgtEl>
                                      </p:cBhvr>
                                    </p:animEffect>
                                    <p:set>
                                      <p:cBhvr>
                                        <p:cTn id="137" dur="1" fill="hold">
                                          <p:stCondLst>
                                            <p:cond delay="499"/>
                                          </p:stCondLst>
                                        </p:cTn>
                                        <p:tgtEl>
                                          <p:spTgt spid="79"/>
                                        </p:tgtEl>
                                        <p:attrNameLst>
                                          <p:attrName>style.visibility</p:attrName>
                                        </p:attrNameLst>
                                      </p:cBhvr>
                                      <p:to>
                                        <p:strVal val="hidden"/>
                                      </p:to>
                                    </p:set>
                                  </p:childTnLst>
                                </p:cTn>
                              </p:par>
                            </p:childTnLst>
                          </p:cTn>
                        </p:par>
                        <p:par>
                          <p:cTn id="138" fill="hold">
                            <p:stCondLst>
                              <p:cond delay="3500"/>
                            </p:stCondLst>
                            <p:childTnLst>
                              <p:par>
                                <p:cTn id="139" presetID="10" presetClass="entr" presetSubtype="0" fill="hold" grpId="0" nodeType="after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fade">
                                      <p:cBhvr>
                                        <p:cTn id="141" dur="500"/>
                                        <p:tgtEl>
                                          <p:spTgt spid="87"/>
                                        </p:tgtEl>
                                      </p:cBhvr>
                                    </p:animEffect>
                                  </p:childTnLst>
                                </p:cTn>
                              </p:par>
                            </p:childTnLst>
                          </p:cTn>
                        </p:par>
                        <p:par>
                          <p:cTn id="142" fill="hold">
                            <p:stCondLst>
                              <p:cond delay="4000"/>
                            </p:stCondLst>
                            <p:childTnLst>
                              <p:par>
                                <p:cTn id="143" presetID="10" presetClass="entr" presetSubtype="0" fill="hold" nodeType="afterEffect">
                                  <p:stCondLst>
                                    <p:cond delay="0"/>
                                  </p:stCondLst>
                                  <p:childTnLst>
                                    <p:set>
                                      <p:cBhvr>
                                        <p:cTn id="144" dur="1" fill="hold">
                                          <p:stCondLst>
                                            <p:cond delay="0"/>
                                          </p:stCondLst>
                                        </p:cTn>
                                        <p:tgtEl>
                                          <p:spTgt spid="81"/>
                                        </p:tgtEl>
                                        <p:attrNameLst>
                                          <p:attrName>style.visibility</p:attrName>
                                        </p:attrNameLst>
                                      </p:cBhvr>
                                      <p:to>
                                        <p:strVal val="visible"/>
                                      </p:to>
                                    </p:set>
                                    <p:animEffect transition="in" filter="fade">
                                      <p:cBhvr>
                                        <p:cTn id="145" dur="500"/>
                                        <p:tgtEl>
                                          <p:spTgt spid="81"/>
                                        </p:tgtEl>
                                      </p:cBhvr>
                                    </p:animEffect>
                                  </p:childTnLst>
                                </p:cTn>
                              </p:par>
                            </p:childTnLst>
                          </p:cTn>
                        </p:par>
                        <p:par>
                          <p:cTn id="146" fill="hold">
                            <p:stCondLst>
                              <p:cond delay="4500"/>
                            </p:stCondLst>
                            <p:childTnLst>
                              <p:par>
                                <p:cTn id="147" presetID="10" presetClass="entr" presetSubtype="0" fill="hold" nodeType="afterEffect">
                                  <p:stCondLst>
                                    <p:cond delay="0"/>
                                  </p:stCondLst>
                                  <p:childTnLst>
                                    <p:set>
                                      <p:cBhvr>
                                        <p:cTn id="148" dur="1" fill="hold">
                                          <p:stCondLst>
                                            <p:cond delay="0"/>
                                          </p:stCondLst>
                                        </p:cTn>
                                        <p:tgtEl>
                                          <p:spTgt spid="86"/>
                                        </p:tgtEl>
                                        <p:attrNameLst>
                                          <p:attrName>style.visibility</p:attrName>
                                        </p:attrNameLst>
                                      </p:cBhvr>
                                      <p:to>
                                        <p:strVal val="visible"/>
                                      </p:to>
                                    </p:set>
                                    <p:animEffect transition="in" filter="fade">
                                      <p:cBhvr>
                                        <p:cTn id="149" dur="500"/>
                                        <p:tgtEl>
                                          <p:spTgt spid="86"/>
                                        </p:tgtEl>
                                      </p:cBhvr>
                                    </p:animEffect>
                                  </p:childTnLst>
                                </p:cTn>
                              </p:par>
                            </p:childTnLst>
                          </p:cTn>
                        </p:par>
                        <p:par>
                          <p:cTn id="150" fill="hold">
                            <p:stCondLst>
                              <p:cond delay="5000"/>
                            </p:stCondLst>
                            <p:childTnLst>
                              <p:par>
                                <p:cTn id="151" presetID="10" presetClass="exit" presetSubtype="0" fill="hold" grpId="1" nodeType="afterEffect">
                                  <p:stCondLst>
                                    <p:cond delay="0"/>
                                  </p:stCondLst>
                                  <p:childTnLst>
                                    <p:animEffect transition="out" filter="fade">
                                      <p:cBhvr>
                                        <p:cTn id="152" dur="500"/>
                                        <p:tgtEl>
                                          <p:spTgt spid="87"/>
                                        </p:tgtEl>
                                      </p:cBhvr>
                                    </p:animEffect>
                                    <p:set>
                                      <p:cBhvr>
                                        <p:cTn id="153" dur="1" fill="hold">
                                          <p:stCondLst>
                                            <p:cond delay="499"/>
                                          </p:stCondLst>
                                        </p:cTn>
                                        <p:tgtEl>
                                          <p:spTgt spid="87"/>
                                        </p:tgtEl>
                                        <p:attrNameLst>
                                          <p:attrName>style.visibility</p:attrName>
                                        </p:attrNameLst>
                                      </p:cBhvr>
                                      <p:to>
                                        <p:strVal val="hidden"/>
                                      </p:to>
                                    </p:set>
                                  </p:childTnLst>
                                </p:cTn>
                              </p:par>
                            </p:childTnLst>
                          </p:cTn>
                        </p:par>
                        <p:par>
                          <p:cTn id="154" fill="hold">
                            <p:stCondLst>
                              <p:cond delay="5500"/>
                            </p:stCondLst>
                            <p:childTnLst>
                              <p:par>
                                <p:cTn id="155" presetID="10" presetClass="entr" presetSubtype="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fade">
                                      <p:cBhvr>
                                        <p:cTn id="157" dur="500"/>
                                        <p:tgtEl>
                                          <p:spTgt spid="88"/>
                                        </p:tgtEl>
                                      </p:cBhvr>
                                    </p:animEffect>
                                  </p:childTnLst>
                                </p:cTn>
                              </p:par>
                            </p:childTnLst>
                          </p:cTn>
                        </p:par>
                        <p:par>
                          <p:cTn id="158" fill="hold">
                            <p:stCondLst>
                              <p:cond delay="6000"/>
                            </p:stCondLst>
                            <p:childTnLst>
                              <p:par>
                                <p:cTn id="159" presetID="10" presetClass="entr" presetSubtype="0" fill="hold" nodeType="afterEffect">
                                  <p:stCondLst>
                                    <p:cond delay="0"/>
                                  </p:stCondLst>
                                  <p:childTnLst>
                                    <p:set>
                                      <p:cBhvr>
                                        <p:cTn id="160" dur="1" fill="hold">
                                          <p:stCondLst>
                                            <p:cond delay="0"/>
                                          </p:stCondLst>
                                        </p:cTn>
                                        <p:tgtEl>
                                          <p:spTgt spid="82"/>
                                        </p:tgtEl>
                                        <p:attrNameLst>
                                          <p:attrName>style.visibility</p:attrName>
                                        </p:attrNameLst>
                                      </p:cBhvr>
                                      <p:to>
                                        <p:strVal val="visible"/>
                                      </p:to>
                                    </p:set>
                                    <p:animEffect transition="in" filter="fade">
                                      <p:cBhvr>
                                        <p:cTn id="161" dur="500"/>
                                        <p:tgtEl>
                                          <p:spTgt spid="82"/>
                                        </p:tgtEl>
                                      </p:cBhvr>
                                    </p:animEffect>
                                  </p:childTnLst>
                                </p:cTn>
                              </p:par>
                            </p:childTnLst>
                          </p:cTn>
                        </p:par>
                        <p:par>
                          <p:cTn id="162" fill="hold">
                            <p:stCondLst>
                              <p:cond delay="6500"/>
                            </p:stCondLst>
                            <p:childTnLst>
                              <p:par>
                                <p:cTn id="163" presetID="10" presetClass="entr" presetSubtype="0" fill="hold" nodeType="after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fade">
                                      <p:cBhvr>
                                        <p:cTn id="165" dur="500"/>
                                        <p:tgtEl>
                                          <p:spTgt spid="70"/>
                                        </p:tgtEl>
                                      </p:cBhvr>
                                    </p:animEffect>
                                  </p:childTnLst>
                                </p:cTn>
                              </p:par>
                            </p:childTnLst>
                          </p:cTn>
                        </p:par>
                        <p:par>
                          <p:cTn id="166" fill="hold">
                            <p:stCondLst>
                              <p:cond delay="7000"/>
                            </p:stCondLst>
                            <p:childTnLst>
                              <p:par>
                                <p:cTn id="167" presetID="10" presetClass="exit" presetSubtype="0" fill="hold" grpId="1" nodeType="afterEffect">
                                  <p:stCondLst>
                                    <p:cond delay="0"/>
                                  </p:stCondLst>
                                  <p:childTnLst>
                                    <p:animEffect transition="out" filter="fade">
                                      <p:cBhvr>
                                        <p:cTn id="168" dur="500"/>
                                        <p:tgtEl>
                                          <p:spTgt spid="88"/>
                                        </p:tgtEl>
                                      </p:cBhvr>
                                    </p:animEffect>
                                    <p:set>
                                      <p:cBhvr>
                                        <p:cTn id="169" dur="1" fill="hold">
                                          <p:stCondLst>
                                            <p:cond delay="499"/>
                                          </p:stCondLst>
                                        </p:cTn>
                                        <p:tgtEl>
                                          <p:spTgt spid="88"/>
                                        </p:tgtEl>
                                        <p:attrNameLst>
                                          <p:attrName>style.visibility</p:attrName>
                                        </p:attrNameLst>
                                      </p:cBhvr>
                                      <p:to>
                                        <p:strVal val="hidden"/>
                                      </p:to>
                                    </p:set>
                                  </p:childTnLst>
                                </p:cTn>
                              </p:par>
                            </p:childTnLst>
                          </p:cTn>
                        </p:par>
                        <p:par>
                          <p:cTn id="170" fill="hold">
                            <p:stCondLst>
                              <p:cond delay="7500"/>
                            </p:stCondLst>
                            <p:childTnLst>
                              <p:par>
                                <p:cTn id="171" presetID="10" presetClass="entr" presetSubtype="0"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fade">
                                      <p:cBhvr>
                                        <p:cTn id="173" dur="500"/>
                                        <p:tgtEl>
                                          <p:spTgt spid="89"/>
                                        </p:tgtEl>
                                      </p:cBhvr>
                                    </p:animEffect>
                                  </p:childTnLst>
                                </p:cTn>
                              </p:par>
                            </p:childTnLst>
                          </p:cTn>
                        </p:par>
                        <p:par>
                          <p:cTn id="174" fill="hold">
                            <p:stCondLst>
                              <p:cond delay="8000"/>
                            </p:stCondLst>
                            <p:childTnLst>
                              <p:par>
                                <p:cTn id="175" presetID="10" presetClass="entr" presetSubtype="0" fill="hold" nodeType="afterEffect">
                                  <p:stCondLst>
                                    <p:cond delay="0"/>
                                  </p:stCondLst>
                                  <p:childTnLst>
                                    <p:set>
                                      <p:cBhvr>
                                        <p:cTn id="176" dur="1" fill="hold">
                                          <p:stCondLst>
                                            <p:cond delay="0"/>
                                          </p:stCondLst>
                                        </p:cTn>
                                        <p:tgtEl>
                                          <p:spTgt spid="83"/>
                                        </p:tgtEl>
                                        <p:attrNameLst>
                                          <p:attrName>style.visibility</p:attrName>
                                        </p:attrNameLst>
                                      </p:cBhvr>
                                      <p:to>
                                        <p:strVal val="visible"/>
                                      </p:to>
                                    </p:set>
                                    <p:animEffect transition="in" filter="fade">
                                      <p:cBhvr>
                                        <p:cTn id="177" dur="500"/>
                                        <p:tgtEl>
                                          <p:spTgt spid="83"/>
                                        </p:tgtEl>
                                      </p:cBhvr>
                                    </p:animEffect>
                                  </p:childTnLst>
                                </p:cTn>
                              </p:par>
                            </p:childTnLst>
                          </p:cTn>
                        </p:par>
                        <p:par>
                          <p:cTn id="178" fill="hold">
                            <p:stCondLst>
                              <p:cond delay="8500"/>
                            </p:stCondLst>
                            <p:childTnLst>
                              <p:par>
                                <p:cTn id="179" presetID="10" presetClass="entr" presetSubtype="0" fill="hold" nodeType="afterEffect">
                                  <p:stCondLst>
                                    <p:cond delay="0"/>
                                  </p:stCondLst>
                                  <p:childTnLst>
                                    <p:set>
                                      <p:cBhvr>
                                        <p:cTn id="180" dur="1" fill="hold">
                                          <p:stCondLst>
                                            <p:cond delay="0"/>
                                          </p:stCondLst>
                                        </p:cTn>
                                        <p:tgtEl>
                                          <p:spTgt spid="72"/>
                                        </p:tgtEl>
                                        <p:attrNameLst>
                                          <p:attrName>style.visibility</p:attrName>
                                        </p:attrNameLst>
                                      </p:cBhvr>
                                      <p:to>
                                        <p:strVal val="visible"/>
                                      </p:to>
                                    </p:set>
                                    <p:animEffect transition="in" filter="fade">
                                      <p:cBhvr>
                                        <p:cTn id="181" dur="500"/>
                                        <p:tgtEl>
                                          <p:spTgt spid="72"/>
                                        </p:tgtEl>
                                      </p:cBhvr>
                                    </p:animEffect>
                                  </p:childTnLst>
                                </p:cTn>
                              </p:par>
                            </p:childTnLst>
                          </p:cTn>
                        </p:par>
                        <p:par>
                          <p:cTn id="182" fill="hold">
                            <p:stCondLst>
                              <p:cond delay="9000"/>
                            </p:stCondLst>
                            <p:childTnLst>
                              <p:par>
                                <p:cTn id="183" presetID="10" presetClass="exit" presetSubtype="0" fill="hold" grpId="1" nodeType="afterEffect">
                                  <p:stCondLst>
                                    <p:cond delay="0"/>
                                  </p:stCondLst>
                                  <p:childTnLst>
                                    <p:animEffect transition="out" filter="fade">
                                      <p:cBhvr>
                                        <p:cTn id="184" dur="500"/>
                                        <p:tgtEl>
                                          <p:spTgt spid="89"/>
                                        </p:tgtEl>
                                      </p:cBhvr>
                                    </p:animEffect>
                                    <p:set>
                                      <p:cBhvr>
                                        <p:cTn id="185" dur="1" fill="hold">
                                          <p:stCondLst>
                                            <p:cond delay="499"/>
                                          </p:stCondLst>
                                        </p:cTn>
                                        <p:tgtEl>
                                          <p:spTgt spid="89"/>
                                        </p:tgtEl>
                                        <p:attrNameLst>
                                          <p:attrName>style.visibility</p:attrName>
                                        </p:attrNameLst>
                                      </p:cBhvr>
                                      <p:to>
                                        <p:strVal val="hidden"/>
                                      </p:to>
                                    </p:set>
                                  </p:childTnLst>
                                </p:cTn>
                              </p:par>
                            </p:childTnLst>
                          </p:cTn>
                        </p:par>
                        <p:par>
                          <p:cTn id="186" fill="hold">
                            <p:stCondLst>
                              <p:cond delay="9500"/>
                            </p:stCondLst>
                            <p:childTnLst>
                              <p:par>
                                <p:cTn id="187" presetID="10" presetClass="entr" presetSubtype="0" fill="hold" grpId="0" nodeType="afterEffect">
                                  <p:stCondLst>
                                    <p:cond delay="0"/>
                                  </p:stCondLst>
                                  <p:childTnLst>
                                    <p:set>
                                      <p:cBhvr>
                                        <p:cTn id="188" dur="1" fill="hold">
                                          <p:stCondLst>
                                            <p:cond delay="0"/>
                                          </p:stCondLst>
                                        </p:cTn>
                                        <p:tgtEl>
                                          <p:spTgt spid="90"/>
                                        </p:tgtEl>
                                        <p:attrNameLst>
                                          <p:attrName>style.visibility</p:attrName>
                                        </p:attrNameLst>
                                      </p:cBhvr>
                                      <p:to>
                                        <p:strVal val="visible"/>
                                      </p:to>
                                    </p:set>
                                    <p:animEffect transition="in" filter="fade">
                                      <p:cBhvr>
                                        <p:cTn id="189" dur="500"/>
                                        <p:tgtEl>
                                          <p:spTgt spid="90"/>
                                        </p:tgtEl>
                                      </p:cBhvr>
                                    </p:animEffect>
                                  </p:childTnLst>
                                </p:cTn>
                              </p:par>
                            </p:childTnLst>
                          </p:cTn>
                        </p:par>
                        <p:par>
                          <p:cTn id="190" fill="hold">
                            <p:stCondLst>
                              <p:cond delay="10000"/>
                            </p:stCondLst>
                            <p:childTnLst>
                              <p:par>
                                <p:cTn id="191" presetID="10" presetClass="entr" presetSubtype="0" fill="hold" nodeType="afterEffect">
                                  <p:stCondLst>
                                    <p:cond delay="0"/>
                                  </p:stCondLst>
                                  <p:childTnLst>
                                    <p:set>
                                      <p:cBhvr>
                                        <p:cTn id="192" dur="1" fill="hold">
                                          <p:stCondLst>
                                            <p:cond delay="0"/>
                                          </p:stCondLst>
                                        </p:cTn>
                                        <p:tgtEl>
                                          <p:spTgt spid="73"/>
                                        </p:tgtEl>
                                        <p:attrNameLst>
                                          <p:attrName>style.visibility</p:attrName>
                                        </p:attrNameLst>
                                      </p:cBhvr>
                                      <p:to>
                                        <p:strVal val="visible"/>
                                      </p:to>
                                    </p:set>
                                    <p:animEffect transition="in" filter="fade">
                                      <p:cBhvr>
                                        <p:cTn id="193" dur="500"/>
                                        <p:tgtEl>
                                          <p:spTgt spid="73"/>
                                        </p:tgtEl>
                                      </p:cBhvr>
                                    </p:animEffect>
                                  </p:childTnLst>
                                </p:cTn>
                              </p:par>
                            </p:childTnLst>
                          </p:cTn>
                        </p:par>
                        <p:par>
                          <p:cTn id="194" fill="hold">
                            <p:stCondLst>
                              <p:cond delay="10500"/>
                            </p:stCondLst>
                            <p:childTnLst>
                              <p:par>
                                <p:cTn id="195" presetID="10" presetClass="entr" presetSubtype="0" fill="hold" nodeType="afterEffect">
                                  <p:stCondLst>
                                    <p:cond delay="0"/>
                                  </p:stCondLst>
                                  <p:childTnLst>
                                    <p:set>
                                      <p:cBhvr>
                                        <p:cTn id="196" dur="1" fill="hold">
                                          <p:stCondLst>
                                            <p:cond delay="0"/>
                                          </p:stCondLst>
                                        </p:cTn>
                                        <p:tgtEl>
                                          <p:spTgt spid="74"/>
                                        </p:tgtEl>
                                        <p:attrNameLst>
                                          <p:attrName>style.visibility</p:attrName>
                                        </p:attrNameLst>
                                      </p:cBhvr>
                                      <p:to>
                                        <p:strVal val="visible"/>
                                      </p:to>
                                    </p:set>
                                    <p:animEffect transition="in" filter="fade">
                                      <p:cBhvr>
                                        <p:cTn id="197" dur="500"/>
                                        <p:tgtEl>
                                          <p:spTgt spid="74"/>
                                        </p:tgtEl>
                                      </p:cBhvr>
                                    </p:animEffect>
                                  </p:childTnLst>
                                </p:cTn>
                              </p:par>
                            </p:childTnLst>
                          </p:cTn>
                        </p:par>
                        <p:par>
                          <p:cTn id="198" fill="hold">
                            <p:stCondLst>
                              <p:cond delay="11000"/>
                            </p:stCondLst>
                            <p:childTnLst>
                              <p:par>
                                <p:cTn id="199" presetID="10" presetClass="exit" presetSubtype="0" fill="hold" grpId="1" nodeType="afterEffect">
                                  <p:stCondLst>
                                    <p:cond delay="0"/>
                                  </p:stCondLst>
                                  <p:childTnLst>
                                    <p:animEffect transition="out" filter="fade">
                                      <p:cBhvr>
                                        <p:cTn id="200" dur="500"/>
                                        <p:tgtEl>
                                          <p:spTgt spid="90"/>
                                        </p:tgtEl>
                                      </p:cBhvr>
                                    </p:animEffect>
                                    <p:set>
                                      <p:cBhvr>
                                        <p:cTn id="201" dur="1" fill="hold">
                                          <p:stCondLst>
                                            <p:cond delay="499"/>
                                          </p:stCondLst>
                                        </p:cTn>
                                        <p:tgtEl>
                                          <p:spTgt spid="90"/>
                                        </p:tgtEl>
                                        <p:attrNameLst>
                                          <p:attrName>style.visibility</p:attrName>
                                        </p:attrNameLst>
                                      </p:cBhvr>
                                      <p:to>
                                        <p:strVal val="hidden"/>
                                      </p:to>
                                    </p:set>
                                  </p:childTnLst>
                                </p:cTn>
                              </p:par>
                            </p:childTnLst>
                          </p:cTn>
                        </p:par>
                        <p:par>
                          <p:cTn id="202" fill="hold">
                            <p:stCondLst>
                              <p:cond delay="11500"/>
                            </p:stCondLst>
                            <p:childTnLst>
                              <p:par>
                                <p:cTn id="203" presetID="10" presetClass="entr" presetSubtype="0" fill="hold" grpId="0" nodeType="afterEffect">
                                  <p:stCondLst>
                                    <p:cond delay="0"/>
                                  </p:stCondLst>
                                  <p:childTnLst>
                                    <p:set>
                                      <p:cBhvr>
                                        <p:cTn id="204" dur="1" fill="hold">
                                          <p:stCondLst>
                                            <p:cond delay="0"/>
                                          </p:stCondLst>
                                        </p:cTn>
                                        <p:tgtEl>
                                          <p:spTgt spid="91"/>
                                        </p:tgtEl>
                                        <p:attrNameLst>
                                          <p:attrName>style.visibility</p:attrName>
                                        </p:attrNameLst>
                                      </p:cBhvr>
                                      <p:to>
                                        <p:strVal val="visible"/>
                                      </p:to>
                                    </p:set>
                                    <p:animEffect transition="in" filter="fade">
                                      <p:cBhvr>
                                        <p:cTn id="205" dur="500"/>
                                        <p:tgtEl>
                                          <p:spTgt spid="91"/>
                                        </p:tgtEl>
                                      </p:cBhvr>
                                    </p:animEffect>
                                  </p:childTnLst>
                                </p:cTn>
                              </p:par>
                            </p:childTnLst>
                          </p:cTn>
                        </p:par>
                        <p:par>
                          <p:cTn id="206" fill="hold">
                            <p:stCondLst>
                              <p:cond delay="12000"/>
                            </p:stCondLst>
                            <p:childTnLst>
                              <p:par>
                                <p:cTn id="207" presetID="10" presetClass="entr" presetSubtype="0" fill="hold" nodeType="afterEffect">
                                  <p:stCondLst>
                                    <p:cond delay="0"/>
                                  </p:stCondLst>
                                  <p:childTnLst>
                                    <p:set>
                                      <p:cBhvr>
                                        <p:cTn id="208" dur="1" fill="hold">
                                          <p:stCondLst>
                                            <p:cond delay="0"/>
                                          </p:stCondLst>
                                        </p:cTn>
                                        <p:tgtEl>
                                          <p:spTgt spid="75"/>
                                        </p:tgtEl>
                                        <p:attrNameLst>
                                          <p:attrName>style.visibility</p:attrName>
                                        </p:attrNameLst>
                                      </p:cBhvr>
                                      <p:to>
                                        <p:strVal val="visible"/>
                                      </p:to>
                                    </p:set>
                                    <p:animEffect transition="in" filter="fade">
                                      <p:cBhvr>
                                        <p:cTn id="209" dur="500"/>
                                        <p:tgtEl>
                                          <p:spTgt spid="75"/>
                                        </p:tgtEl>
                                      </p:cBhvr>
                                    </p:animEffect>
                                  </p:childTnLst>
                                </p:cTn>
                              </p:par>
                            </p:childTnLst>
                          </p:cTn>
                        </p:par>
                        <p:par>
                          <p:cTn id="210" fill="hold">
                            <p:stCondLst>
                              <p:cond delay="12500"/>
                            </p:stCondLst>
                            <p:childTnLst>
                              <p:par>
                                <p:cTn id="211" presetID="10" presetClass="entr" presetSubtype="0" fill="hold" nodeType="afterEffect">
                                  <p:stCondLst>
                                    <p:cond delay="0"/>
                                  </p:stCondLst>
                                  <p:childTnLst>
                                    <p:set>
                                      <p:cBhvr>
                                        <p:cTn id="212" dur="1" fill="hold">
                                          <p:stCondLst>
                                            <p:cond delay="0"/>
                                          </p:stCondLst>
                                        </p:cTn>
                                        <p:tgtEl>
                                          <p:spTgt spid="76"/>
                                        </p:tgtEl>
                                        <p:attrNameLst>
                                          <p:attrName>style.visibility</p:attrName>
                                        </p:attrNameLst>
                                      </p:cBhvr>
                                      <p:to>
                                        <p:strVal val="visible"/>
                                      </p:to>
                                    </p:set>
                                    <p:animEffect transition="in" filter="fade">
                                      <p:cBhvr>
                                        <p:cTn id="213" dur="500"/>
                                        <p:tgtEl>
                                          <p:spTgt spid="76"/>
                                        </p:tgtEl>
                                      </p:cBhvr>
                                    </p:animEffect>
                                  </p:childTnLst>
                                </p:cTn>
                              </p:par>
                            </p:childTnLst>
                          </p:cTn>
                        </p:par>
                        <p:par>
                          <p:cTn id="214" fill="hold">
                            <p:stCondLst>
                              <p:cond delay="13000"/>
                            </p:stCondLst>
                            <p:childTnLst>
                              <p:par>
                                <p:cTn id="215" presetID="10" presetClass="exit" presetSubtype="0" fill="hold" grpId="1" nodeType="afterEffect">
                                  <p:stCondLst>
                                    <p:cond delay="0"/>
                                  </p:stCondLst>
                                  <p:childTnLst>
                                    <p:animEffect transition="out" filter="fade">
                                      <p:cBhvr>
                                        <p:cTn id="216" dur="500"/>
                                        <p:tgtEl>
                                          <p:spTgt spid="91"/>
                                        </p:tgtEl>
                                      </p:cBhvr>
                                    </p:animEffect>
                                    <p:set>
                                      <p:cBhvr>
                                        <p:cTn id="217" dur="1" fill="hold">
                                          <p:stCondLst>
                                            <p:cond delay="499"/>
                                          </p:stCondLst>
                                        </p:cTn>
                                        <p:tgtEl>
                                          <p:spTgt spid="91"/>
                                        </p:tgtEl>
                                        <p:attrNameLst>
                                          <p:attrName>style.visibility</p:attrName>
                                        </p:attrNameLst>
                                      </p:cBhvr>
                                      <p:to>
                                        <p:strVal val="hidden"/>
                                      </p:to>
                                    </p:set>
                                  </p:childTnLst>
                                </p:cTn>
                              </p:par>
                            </p:childTnLst>
                          </p:cTn>
                        </p:par>
                        <p:par>
                          <p:cTn id="218" fill="hold">
                            <p:stCondLst>
                              <p:cond delay="13500"/>
                            </p:stCondLst>
                            <p:childTnLst>
                              <p:par>
                                <p:cTn id="219" presetID="10" presetClass="entr" presetSubtype="0" fill="hold" grpId="0" nodeType="after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fade">
                                      <p:cBhvr>
                                        <p:cTn id="221" dur="500"/>
                                        <p:tgtEl>
                                          <p:spTgt spid="92"/>
                                        </p:tgtEl>
                                      </p:cBhvr>
                                    </p:animEffect>
                                  </p:childTnLst>
                                </p:cTn>
                              </p:par>
                            </p:childTnLst>
                          </p:cTn>
                        </p:par>
                        <p:par>
                          <p:cTn id="222" fill="hold">
                            <p:stCondLst>
                              <p:cond delay="14000"/>
                            </p:stCondLst>
                            <p:childTnLst>
                              <p:par>
                                <p:cTn id="223" presetID="10" presetClass="entr" presetSubtype="0" fill="hold" nodeType="afterEffect">
                                  <p:stCondLst>
                                    <p:cond delay="0"/>
                                  </p:stCondLst>
                                  <p:childTnLst>
                                    <p:set>
                                      <p:cBhvr>
                                        <p:cTn id="224" dur="1" fill="hold">
                                          <p:stCondLst>
                                            <p:cond delay="0"/>
                                          </p:stCondLst>
                                        </p:cTn>
                                        <p:tgtEl>
                                          <p:spTgt spid="77"/>
                                        </p:tgtEl>
                                        <p:attrNameLst>
                                          <p:attrName>style.visibility</p:attrName>
                                        </p:attrNameLst>
                                      </p:cBhvr>
                                      <p:to>
                                        <p:strVal val="visible"/>
                                      </p:to>
                                    </p:set>
                                    <p:animEffect transition="in" filter="fade">
                                      <p:cBhvr>
                                        <p:cTn id="22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3" grpId="0" animBg="1"/>
      <p:bldP spid="43" grpId="1" animBg="1"/>
      <p:bldP spid="54" grpId="0" animBg="1"/>
      <p:bldP spid="54" grpId="1" animBg="1"/>
      <p:bldP spid="78" grpId="0" animBg="1"/>
      <p:bldP spid="78" grpId="1" animBg="1"/>
      <p:bldP spid="79" grpId="0" animBg="1"/>
      <p:bldP spid="79"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46"/>
            <a:ext cx="9144000" cy="548640"/>
          </a:xfrm>
        </p:spPr>
        <p:txBody>
          <a:bodyPr>
            <a:normAutofit/>
          </a:bodyPr>
          <a:lstStyle/>
          <a:p>
            <a:pPr algn="l"/>
            <a:r>
              <a:rPr lang="en-US" sz="2800" b="1" dirty="0" smtClean="0">
                <a:solidFill>
                  <a:srgbClr val="FF0000"/>
                </a:solidFill>
              </a:rPr>
              <a:t>SMA – How to work out</a:t>
            </a:r>
            <a:endParaRPr lang="en-US" sz="2800" b="1" dirty="0">
              <a:solidFill>
                <a:srgbClr val="0000FF"/>
              </a:solidFill>
            </a:endParaRPr>
          </a:p>
        </p:txBody>
      </p:sp>
      <p:sp>
        <p:nvSpPr>
          <p:cNvPr id="3" name="Slide Number Placeholder 2"/>
          <p:cNvSpPr>
            <a:spLocks noGrp="1"/>
          </p:cNvSpPr>
          <p:nvPr>
            <p:ph type="sldNum" sz="quarter" idx="12"/>
          </p:nvPr>
        </p:nvSpPr>
        <p:spPr>
          <a:xfrm>
            <a:off x="0" y="6487189"/>
            <a:ext cx="365760" cy="365125"/>
          </a:xfrm>
        </p:spPr>
        <p:txBody>
          <a:bodyPr/>
          <a:lstStyle/>
          <a:p>
            <a:pPr algn="l"/>
            <a:fld id="{B6F15528-21DE-4FAA-801E-634DDDAF4B2B}" type="slidenum">
              <a:rPr lang="en-US" b="1" smtClean="0">
                <a:solidFill>
                  <a:prstClr val="black"/>
                </a:solidFill>
              </a:rPr>
              <a:pPr algn="l"/>
              <a:t>13</a:t>
            </a:fld>
            <a:endParaRPr lang="en-US" b="1"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388754128"/>
              </p:ext>
            </p:extLst>
          </p:nvPr>
        </p:nvGraphicFramePr>
        <p:xfrm>
          <a:off x="67235" y="578224"/>
          <a:ext cx="1905000" cy="5908040"/>
        </p:xfrm>
        <a:graphic>
          <a:graphicData uri="http://schemas.openxmlformats.org/drawingml/2006/table">
            <a:tbl>
              <a:tblPr firstRow="1" bandRow="1">
                <a:tableStyleId>{5940675A-B579-460E-94D1-54222C63F5DA}</a:tableStyleId>
              </a:tblPr>
              <a:tblGrid>
                <a:gridCol w="640080">
                  <a:extLst>
                    <a:ext uri="{9D8B030D-6E8A-4147-A177-3AD203B41FA5}">
                      <a16:colId xmlns:a16="http://schemas.microsoft.com/office/drawing/2014/main" xmlns="" val="20000"/>
                    </a:ext>
                  </a:extLst>
                </a:gridCol>
                <a:gridCol w="615564">
                  <a:extLst>
                    <a:ext uri="{9D8B030D-6E8A-4147-A177-3AD203B41FA5}">
                      <a16:colId xmlns:a16="http://schemas.microsoft.com/office/drawing/2014/main" xmlns="" val="20001"/>
                    </a:ext>
                  </a:extLst>
                </a:gridCol>
                <a:gridCol w="649356">
                  <a:extLst>
                    <a:ext uri="{9D8B030D-6E8A-4147-A177-3AD203B41FA5}">
                      <a16:colId xmlns:a16="http://schemas.microsoft.com/office/drawing/2014/main" xmlns="" val="20002"/>
                    </a:ext>
                  </a:extLst>
                </a:gridCol>
              </a:tblGrid>
              <a:tr h="370840">
                <a:tc>
                  <a:txBody>
                    <a:bodyPr/>
                    <a:lstStyle/>
                    <a:p>
                      <a:pPr algn="ctr"/>
                      <a:r>
                        <a:rPr lang="en-US" dirty="0" smtClean="0"/>
                        <a:t>House    #</a:t>
                      </a:r>
                      <a:endParaRPr lang="en-US" dirty="0"/>
                    </a:p>
                  </a:txBody>
                  <a:tcPr marL="0" marR="0"/>
                </a:tc>
                <a:tc gridSpan="2">
                  <a:txBody>
                    <a:bodyPr/>
                    <a:lstStyle/>
                    <a:p>
                      <a:pPr algn="ctr"/>
                      <a:r>
                        <a:rPr lang="en-US" dirty="0" smtClean="0"/>
                        <a:t>Duration to Complete</a:t>
                      </a:r>
                      <a:endParaRPr lang="en-US" dirty="0"/>
                    </a:p>
                  </a:txBody>
                  <a:tcPr/>
                </a:tc>
                <a:tc hMerge="1">
                  <a:txBody>
                    <a:bodyPr/>
                    <a:lstStyle/>
                    <a:p>
                      <a:pPr algn="ctr"/>
                      <a:endParaRPr lang="en-US" dirty="0"/>
                    </a:p>
                  </a:txBody>
                  <a:tcPr/>
                </a:tc>
                <a:extLst>
                  <a:ext uri="{0D108BD9-81ED-4DB2-BD59-A6C34878D82A}">
                    <a16:rowId xmlns:a16="http://schemas.microsoft.com/office/drawing/2014/main" xmlns="" val="10000"/>
                  </a:ext>
                </a:extLst>
              </a:tr>
              <a:tr h="370840">
                <a:tc>
                  <a:txBody>
                    <a:bodyPr/>
                    <a:lstStyle/>
                    <a:p>
                      <a:pPr algn="ctr"/>
                      <a:endParaRPr lang="en-US" dirty="0"/>
                    </a:p>
                  </a:txBody>
                  <a:tcPr/>
                </a:tc>
                <a:tc gridSpan="2">
                  <a:txBody>
                    <a:bodyPr/>
                    <a:lstStyle/>
                    <a:p>
                      <a:pPr algn="ctr"/>
                      <a:r>
                        <a:rPr lang="en-US" dirty="0" smtClean="0"/>
                        <a:t>(a)</a:t>
                      </a:r>
                      <a:endParaRPr lang="en-US" dirty="0"/>
                    </a:p>
                  </a:txBody>
                  <a:tcPr/>
                </a:tc>
                <a:tc hMerge="1">
                  <a:txBody>
                    <a:bodyPr/>
                    <a:lstStyle/>
                    <a:p>
                      <a:pPr algn="ctr"/>
                      <a:endParaRPr lang="en-US" dirty="0"/>
                    </a:p>
                  </a:txBody>
                  <a:tcPr/>
                </a:tc>
                <a:extLst>
                  <a:ext uri="{0D108BD9-81ED-4DB2-BD59-A6C34878D82A}">
                    <a16:rowId xmlns:a16="http://schemas.microsoft.com/office/drawing/2014/main" xmlns="" val="10001"/>
                  </a:ext>
                </a:extLst>
              </a:tr>
              <a:tr h="370840">
                <a:tc>
                  <a:txBody>
                    <a:bodyPr/>
                    <a:lstStyle/>
                    <a:p>
                      <a:pPr algn="ctr"/>
                      <a:r>
                        <a:rPr lang="en-US" dirty="0" smtClean="0"/>
                        <a:t>H1</a:t>
                      </a:r>
                      <a:endParaRPr lang="en-US" dirty="0"/>
                    </a:p>
                  </a:txBody>
                  <a:tcPr/>
                </a:tc>
                <a:tc gridSpan="2">
                  <a:txBody>
                    <a:bodyPr/>
                    <a:lstStyle/>
                    <a:p>
                      <a:pPr algn="ctr" fontAlgn="b"/>
                      <a:r>
                        <a:rPr lang="en-US" sz="1800" b="0" i="0" u="none" strike="noStrike">
                          <a:solidFill>
                            <a:srgbClr val="000000"/>
                          </a:solidFill>
                          <a:effectLst/>
                          <a:latin typeface="Calibri"/>
                        </a:rPr>
                        <a:t>260</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370840">
                <a:tc>
                  <a:txBody>
                    <a:bodyPr/>
                    <a:lstStyle/>
                    <a:p>
                      <a:pPr algn="ctr"/>
                      <a:r>
                        <a:rPr lang="en-US" dirty="0" smtClean="0"/>
                        <a:t>H2</a:t>
                      </a:r>
                      <a:endParaRPr lang="en-US" dirty="0"/>
                    </a:p>
                  </a:txBody>
                  <a:tcPr/>
                </a:tc>
                <a:tc gridSpan="2">
                  <a:txBody>
                    <a:bodyPr/>
                    <a:lstStyle/>
                    <a:p>
                      <a:pPr algn="ctr" fontAlgn="b"/>
                      <a:r>
                        <a:rPr lang="en-US" sz="1800" b="0" i="0" u="none" strike="noStrike" dirty="0">
                          <a:solidFill>
                            <a:srgbClr val="000000"/>
                          </a:solidFill>
                          <a:effectLst/>
                          <a:latin typeface="Calibri"/>
                        </a:rPr>
                        <a:t>245</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3"/>
                  </a:ext>
                </a:extLst>
              </a:tr>
              <a:tr h="370840">
                <a:tc>
                  <a:txBody>
                    <a:bodyPr/>
                    <a:lstStyle/>
                    <a:p>
                      <a:pPr algn="ctr"/>
                      <a:r>
                        <a:rPr lang="en-US" dirty="0" smtClean="0"/>
                        <a:t>H3</a:t>
                      </a:r>
                      <a:endParaRPr lang="en-US" dirty="0"/>
                    </a:p>
                  </a:txBody>
                  <a:tcPr/>
                </a:tc>
                <a:tc gridSpan="2">
                  <a:txBody>
                    <a:bodyPr/>
                    <a:lstStyle/>
                    <a:p>
                      <a:pPr algn="ctr" fontAlgn="b"/>
                      <a:r>
                        <a:rPr lang="en-US" sz="1800" b="0" i="0" u="none" strike="noStrike">
                          <a:solidFill>
                            <a:srgbClr val="000000"/>
                          </a:solidFill>
                          <a:effectLst/>
                          <a:latin typeface="Calibri"/>
                        </a:rPr>
                        <a:t>255</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4"/>
                  </a:ext>
                </a:extLst>
              </a:tr>
              <a:tr h="370840">
                <a:tc>
                  <a:txBody>
                    <a:bodyPr/>
                    <a:lstStyle/>
                    <a:p>
                      <a:pPr algn="ctr"/>
                      <a:r>
                        <a:rPr lang="en-US" dirty="0" smtClean="0"/>
                        <a:t>H4</a:t>
                      </a:r>
                      <a:endParaRPr lang="en-US" dirty="0"/>
                    </a:p>
                  </a:txBody>
                  <a:tcPr/>
                </a:tc>
                <a:tc gridSpan="2">
                  <a:txBody>
                    <a:bodyPr/>
                    <a:lstStyle/>
                    <a:p>
                      <a:pPr algn="ctr" fontAlgn="b"/>
                      <a:r>
                        <a:rPr lang="en-US" sz="1800" b="0" i="0" u="none" strike="noStrike" dirty="0">
                          <a:solidFill>
                            <a:srgbClr val="000000"/>
                          </a:solidFill>
                          <a:effectLst/>
                          <a:latin typeface="Calibri"/>
                        </a:rPr>
                        <a:t>246</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370840">
                <a:tc>
                  <a:txBody>
                    <a:bodyPr/>
                    <a:lstStyle/>
                    <a:p>
                      <a:pPr algn="ctr"/>
                      <a:r>
                        <a:rPr lang="en-US" dirty="0" smtClean="0"/>
                        <a:t>H5</a:t>
                      </a:r>
                      <a:endParaRPr lang="en-US" dirty="0"/>
                    </a:p>
                  </a:txBody>
                  <a:tcPr/>
                </a:tc>
                <a:tc gridSpan="2">
                  <a:txBody>
                    <a:bodyPr/>
                    <a:lstStyle/>
                    <a:p>
                      <a:pPr algn="ctr" fontAlgn="b"/>
                      <a:r>
                        <a:rPr lang="en-US" sz="1800" b="0" i="0" u="none" strike="noStrike">
                          <a:solidFill>
                            <a:srgbClr val="000000"/>
                          </a:solidFill>
                          <a:effectLst/>
                          <a:latin typeface="Calibri"/>
                        </a:rPr>
                        <a:t>254</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370840">
                <a:tc>
                  <a:txBody>
                    <a:bodyPr/>
                    <a:lstStyle/>
                    <a:p>
                      <a:pPr algn="ctr"/>
                      <a:r>
                        <a:rPr lang="en-US" dirty="0" smtClean="0"/>
                        <a:t>H6</a:t>
                      </a:r>
                      <a:endParaRPr lang="en-US" dirty="0"/>
                    </a:p>
                  </a:txBody>
                  <a:tcPr/>
                </a:tc>
                <a:tc gridSpan="2">
                  <a:txBody>
                    <a:bodyPr/>
                    <a:lstStyle/>
                    <a:p>
                      <a:pPr algn="ctr" fontAlgn="b"/>
                      <a:r>
                        <a:rPr lang="en-US" sz="1800" b="0" i="0" u="none" strike="noStrike">
                          <a:solidFill>
                            <a:srgbClr val="000000"/>
                          </a:solidFill>
                          <a:effectLst/>
                          <a:latin typeface="Calibri"/>
                        </a:rPr>
                        <a:t>243</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370840">
                <a:tc>
                  <a:txBody>
                    <a:bodyPr/>
                    <a:lstStyle/>
                    <a:p>
                      <a:pPr algn="ctr"/>
                      <a:r>
                        <a:rPr lang="en-US" dirty="0" smtClean="0"/>
                        <a:t>H7</a:t>
                      </a:r>
                      <a:endParaRPr lang="en-US" dirty="0"/>
                    </a:p>
                  </a:txBody>
                  <a:tcPr/>
                </a:tc>
                <a:tc gridSpan="2">
                  <a:txBody>
                    <a:bodyPr/>
                    <a:lstStyle/>
                    <a:p>
                      <a:pPr algn="ctr" fontAlgn="b"/>
                      <a:r>
                        <a:rPr lang="en-US" sz="1800" b="0" i="0" u="none" strike="noStrike" dirty="0">
                          <a:solidFill>
                            <a:srgbClr val="000000"/>
                          </a:solidFill>
                          <a:effectLst/>
                          <a:latin typeface="Calibri"/>
                        </a:rPr>
                        <a:t>253</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370840">
                <a:tc>
                  <a:txBody>
                    <a:bodyPr/>
                    <a:lstStyle/>
                    <a:p>
                      <a:pPr algn="ctr"/>
                      <a:r>
                        <a:rPr lang="en-US" dirty="0" smtClean="0"/>
                        <a:t>H8</a:t>
                      </a:r>
                      <a:endParaRPr lang="en-US" dirty="0"/>
                    </a:p>
                  </a:txBody>
                  <a:tcPr/>
                </a:tc>
                <a:tc gridSpan="2">
                  <a:txBody>
                    <a:bodyPr/>
                    <a:lstStyle/>
                    <a:p>
                      <a:pPr algn="ctr" fontAlgn="b"/>
                      <a:r>
                        <a:rPr lang="en-US" sz="1800" b="0" i="0" u="none" strike="noStrike">
                          <a:solidFill>
                            <a:srgbClr val="000000"/>
                          </a:solidFill>
                          <a:effectLst/>
                          <a:latin typeface="Calibri"/>
                        </a:rPr>
                        <a:t>242</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370840">
                <a:tc>
                  <a:txBody>
                    <a:bodyPr/>
                    <a:lstStyle/>
                    <a:p>
                      <a:pPr algn="ctr"/>
                      <a:r>
                        <a:rPr lang="en-US" dirty="0" smtClean="0"/>
                        <a:t>H9</a:t>
                      </a:r>
                      <a:endParaRPr lang="en-US" dirty="0"/>
                    </a:p>
                  </a:txBody>
                  <a:tcPr/>
                </a:tc>
                <a:tc gridSpan="2">
                  <a:txBody>
                    <a:bodyPr/>
                    <a:lstStyle/>
                    <a:p>
                      <a:pPr algn="ctr" fontAlgn="b"/>
                      <a:r>
                        <a:rPr lang="en-US" sz="1800" b="0" i="0" u="none" strike="noStrike">
                          <a:solidFill>
                            <a:srgbClr val="000000"/>
                          </a:solidFill>
                          <a:effectLst/>
                          <a:latin typeface="Calibri"/>
                        </a:rPr>
                        <a:t>254</a:t>
                      </a:r>
                    </a:p>
                  </a:txBody>
                  <a:tcPr marL="9525" marR="9525" marT="9525" marB="0" anchor="b"/>
                </a:tc>
                <a:tc hMerge="1">
                  <a:txBody>
                    <a:bodyPr/>
                    <a:lstStyle/>
                    <a:p>
                      <a:pPr algn="ctr" fontAlgn="b"/>
                      <a:endParaRPr lang="en-US" sz="18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370840">
                <a:tc>
                  <a:txBody>
                    <a:bodyPr/>
                    <a:lstStyle/>
                    <a:p>
                      <a:pPr algn="ctr"/>
                      <a:r>
                        <a:rPr lang="en-US" dirty="0" smtClean="0"/>
                        <a:t>H10</a:t>
                      </a:r>
                      <a:endParaRPr lang="en-US" dirty="0"/>
                    </a:p>
                  </a:txBody>
                  <a:tcPr>
                    <a:lnB w="12700" cap="flat" cmpd="sng" algn="ctr">
                      <a:solidFill>
                        <a:schemeClr val="tx1"/>
                      </a:solidFill>
                      <a:prstDash val="solid"/>
                      <a:round/>
                      <a:headEnd type="none" w="med" len="med"/>
                      <a:tailEnd type="none" w="med" len="med"/>
                    </a:lnB>
                  </a:tcPr>
                </a:tc>
                <a:tc gridSpan="2">
                  <a:txBody>
                    <a:bodyPr/>
                    <a:lstStyle/>
                    <a:p>
                      <a:pPr algn="ctr" fontAlgn="b"/>
                      <a:r>
                        <a:rPr lang="en-US" sz="1800" b="0" i="0" u="none" strike="noStrike" dirty="0">
                          <a:solidFill>
                            <a:srgbClr val="000000"/>
                          </a:solidFill>
                          <a:effectLst/>
                          <a:latin typeface="Calibri"/>
                        </a:rPr>
                        <a:t>248</a:t>
                      </a: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65760">
                <a:tc>
                  <a:txBody>
                    <a:bodyPr/>
                    <a:lstStyle/>
                    <a:p>
                      <a:pPr algn="ctr"/>
                      <a:r>
                        <a:rPr lang="en-US" sz="2000" b="1" dirty="0" smtClean="0">
                          <a:solidFill>
                            <a:schemeClr val="tx1"/>
                          </a:solidFill>
                        </a:rPr>
                        <a:t>H11</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lang="en-US" dirty="0"/>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000" b="1" i="0" u="none" strike="noStrike" dirty="0">
                        <a:solidFill>
                          <a:schemeClr val="tx1"/>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gridSpan="3">
                  <a:txBody>
                    <a:bodyPr/>
                    <a:lstStyle/>
                    <a:p>
                      <a:pPr algn="r" fontAlgn="b"/>
                      <a:endParaRPr lang="en-US" sz="2000" b="0" i="0" u="none" strike="noStrike" dirty="0">
                        <a:solidFill>
                          <a:schemeClr val="tx1"/>
                        </a:solidFill>
                        <a:effectLst/>
                        <a:latin typeface="Calibri"/>
                      </a:endParaRPr>
                    </a:p>
                  </a:txBody>
                  <a:tcP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70840">
                <a:tc gridSpan="2">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graphicFrame>
        <p:nvGraphicFramePr>
          <p:cNvPr id="6" name="Table 5"/>
          <p:cNvGraphicFramePr>
            <a:graphicFrameLocks noGrp="1"/>
          </p:cNvGraphicFramePr>
          <p:nvPr>
            <p:extLst/>
          </p:nvPr>
        </p:nvGraphicFramePr>
        <p:xfrm>
          <a:off x="2120152" y="582696"/>
          <a:ext cx="1066800" cy="5861304"/>
        </p:xfrm>
        <a:graphic>
          <a:graphicData uri="http://schemas.openxmlformats.org/drawingml/2006/table">
            <a:tbl>
              <a:tblPr firstRow="1" bandRow="1">
                <a:tableStyleId>{5940675A-B579-460E-94D1-54222C63F5DA}</a:tableStyleId>
              </a:tblPr>
              <a:tblGrid>
                <a:gridCol w="1066800">
                  <a:extLst>
                    <a:ext uri="{9D8B030D-6E8A-4147-A177-3AD203B41FA5}">
                      <a16:colId xmlns:a16="http://schemas.microsoft.com/office/drawing/2014/main" xmlns="" val="20000"/>
                    </a:ext>
                  </a:extLst>
                </a:gridCol>
              </a:tblGrid>
              <a:tr h="370840">
                <a:tc>
                  <a:txBody>
                    <a:bodyPr/>
                    <a:lstStyle/>
                    <a:p>
                      <a:pPr algn="ctr"/>
                      <a:r>
                        <a:rPr lang="en-US" dirty="0" smtClean="0"/>
                        <a:t>SMA</a:t>
                      </a:r>
                    </a:p>
                    <a:p>
                      <a:pPr algn="ctr"/>
                      <a:r>
                        <a:rPr lang="en-US" baseline="0" dirty="0" smtClean="0"/>
                        <a:t>(k=3)</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(b)</a:t>
                      </a:r>
                      <a:endParaRPr lang="en-US" dirty="0"/>
                    </a:p>
                  </a:txBody>
                  <a:tcPr/>
                </a:tc>
                <a:extLst>
                  <a:ext uri="{0D108BD9-81ED-4DB2-BD59-A6C34878D82A}">
                    <a16:rowId xmlns:a16="http://schemas.microsoft.com/office/drawing/2014/main" xmlns="" val="10001"/>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370840">
                <a:tc>
                  <a:txBody>
                    <a:bodyPr/>
                    <a:lstStyle/>
                    <a:p>
                      <a:pPr algn="ctr" fontAlgn="b"/>
                      <a:r>
                        <a:rPr lang="en-US" sz="1800" b="0" i="0" u="none" strike="noStrike" dirty="0">
                          <a:solidFill>
                            <a:srgbClr val="000000"/>
                          </a:solidFill>
                          <a:effectLst/>
                          <a:latin typeface="Calibri"/>
                        </a:rPr>
                        <a:t>253.3</a:t>
                      </a:r>
                    </a:p>
                  </a:txBody>
                  <a:tcPr marL="9525" marR="9525" marT="9525" marB="0" anchor="b"/>
                </a:tc>
                <a:extLst>
                  <a:ext uri="{0D108BD9-81ED-4DB2-BD59-A6C34878D82A}">
                    <a16:rowId xmlns:a16="http://schemas.microsoft.com/office/drawing/2014/main" xmlns="" val="10005"/>
                  </a:ext>
                </a:extLst>
              </a:tr>
              <a:tr h="370840">
                <a:tc>
                  <a:txBody>
                    <a:bodyPr/>
                    <a:lstStyle/>
                    <a:p>
                      <a:pPr algn="ctr" fontAlgn="b"/>
                      <a:r>
                        <a:rPr lang="en-US" sz="1800" b="0" i="0" u="none" strike="noStrike">
                          <a:solidFill>
                            <a:srgbClr val="000000"/>
                          </a:solidFill>
                          <a:effectLst/>
                          <a:latin typeface="Calibri"/>
                        </a:rPr>
                        <a:t>248.7</a:t>
                      </a:r>
                    </a:p>
                  </a:txBody>
                  <a:tcPr marL="9525" marR="9525" marT="9525" marB="0" anchor="b"/>
                </a:tc>
                <a:extLst>
                  <a:ext uri="{0D108BD9-81ED-4DB2-BD59-A6C34878D82A}">
                    <a16:rowId xmlns:a16="http://schemas.microsoft.com/office/drawing/2014/main" xmlns="" val="10006"/>
                  </a:ext>
                </a:extLst>
              </a:tr>
              <a:tr h="370840">
                <a:tc>
                  <a:txBody>
                    <a:bodyPr/>
                    <a:lstStyle/>
                    <a:p>
                      <a:pPr algn="ctr" fontAlgn="b"/>
                      <a:r>
                        <a:rPr lang="en-US" sz="1800" b="0" i="0" u="none" strike="noStrike">
                          <a:solidFill>
                            <a:srgbClr val="000000"/>
                          </a:solidFill>
                          <a:effectLst/>
                          <a:latin typeface="Calibri"/>
                        </a:rPr>
                        <a:t>251.7</a:t>
                      </a:r>
                    </a:p>
                  </a:txBody>
                  <a:tcPr marL="9525" marR="9525" marT="9525" marB="0" anchor="b"/>
                </a:tc>
                <a:extLst>
                  <a:ext uri="{0D108BD9-81ED-4DB2-BD59-A6C34878D82A}">
                    <a16:rowId xmlns:a16="http://schemas.microsoft.com/office/drawing/2014/main" xmlns="" val="10007"/>
                  </a:ext>
                </a:extLst>
              </a:tr>
              <a:tr h="370840">
                <a:tc>
                  <a:txBody>
                    <a:bodyPr/>
                    <a:lstStyle/>
                    <a:p>
                      <a:pPr algn="ctr" fontAlgn="b"/>
                      <a:r>
                        <a:rPr lang="en-US" sz="1800" b="0" i="0" u="none" strike="noStrike">
                          <a:solidFill>
                            <a:srgbClr val="000000"/>
                          </a:solidFill>
                          <a:effectLst/>
                          <a:latin typeface="Calibri"/>
                        </a:rPr>
                        <a:t>247.7</a:t>
                      </a:r>
                    </a:p>
                  </a:txBody>
                  <a:tcPr marL="9525" marR="9525" marT="9525" marB="0" anchor="b"/>
                </a:tc>
                <a:extLst>
                  <a:ext uri="{0D108BD9-81ED-4DB2-BD59-A6C34878D82A}">
                    <a16:rowId xmlns:a16="http://schemas.microsoft.com/office/drawing/2014/main" xmlns="" val="10008"/>
                  </a:ext>
                </a:extLst>
              </a:tr>
              <a:tr h="370840">
                <a:tc>
                  <a:txBody>
                    <a:bodyPr/>
                    <a:lstStyle/>
                    <a:p>
                      <a:pPr algn="ctr" fontAlgn="b"/>
                      <a:r>
                        <a:rPr lang="en-US" sz="1800" b="0" i="0" u="none" strike="noStrike">
                          <a:solidFill>
                            <a:srgbClr val="000000"/>
                          </a:solidFill>
                          <a:effectLst/>
                          <a:latin typeface="Calibri"/>
                        </a:rPr>
                        <a:t>250.0</a:t>
                      </a:r>
                    </a:p>
                  </a:txBody>
                  <a:tcPr marL="9525" marR="9525" marT="9525" marB="0" anchor="b"/>
                </a:tc>
                <a:extLst>
                  <a:ext uri="{0D108BD9-81ED-4DB2-BD59-A6C34878D82A}">
                    <a16:rowId xmlns:a16="http://schemas.microsoft.com/office/drawing/2014/main" xmlns="" val="10009"/>
                  </a:ext>
                </a:extLst>
              </a:tr>
              <a:tr h="370840">
                <a:tc>
                  <a:txBody>
                    <a:bodyPr/>
                    <a:lstStyle/>
                    <a:p>
                      <a:pPr algn="ctr" fontAlgn="b"/>
                      <a:r>
                        <a:rPr lang="en-US" sz="1800" b="0" i="0" u="none" strike="noStrike">
                          <a:solidFill>
                            <a:srgbClr val="000000"/>
                          </a:solidFill>
                          <a:effectLst/>
                          <a:latin typeface="Calibri"/>
                        </a:rPr>
                        <a:t>246.0</a:t>
                      </a:r>
                    </a:p>
                  </a:txBody>
                  <a:tcPr marL="9525" marR="9525" marT="9525" marB="0" anchor="b"/>
                </a:tc>
                <a:extLst>
                  <a:ext uri="{0D108BD9-81ED-4DB2-BD59-A6C34878D82A}">
                    <a16:rowId xmlns:a16="http://schemas.microsoft.com/office/drawing/2014/main" xmlns="" val="10010"/>
                  </a:ext>
                </a:extLst>
              </a:tr>
              <a:tr h="370840">
                <a:tc>
                  <a:txBody>
                    <a:bodyPr/>
                    <a:lstStyle/>
                    <a:p>
                      <a:pPr algn="ctr" fontAlgn="b"/>
                      <a:r>
                        <a:rPr lang="en-US" sz="1800" b="0" i="0" u="none" strike="noStrike" dirty="0">
                          <a:solidFill>
                            <a:srgbClr val="000000"/>
                          </a:solidFill>
                          <a:effectLst/>
                          <a:latin typeface="Calibri"/>
                        </a:rPr>
                        <a:t>249.7</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74904">
                <a:tc>
                  <a:txBody>
                    <a:bodyPr/>
                    <a:lstStyle/>
                    <a:p>
                      <a:pPr algn="ctr" fontAlgn="b"/>
                      <a:r>
                        <a:rPr lang="en-US" sz="1800" b="0" i="0" u="none" strike="noStrike" dirty="0">
                          <a:solidFill>
                            <a:srgbClr val="000000"/>
                          </a:solidFill>
                          <a:effectLst/>
                          <a:latin typeface="Calibri"/>
                        </a:rPr>
                        <a:t>248.0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a:txBody>
                    <a:bodyPr/>
                    <a:lstStyle/>
                    <a:p>
                      <a:pPr algn="r" fontAlgn="b"/>
                      <a:endParaRPr lang="en-US" sz="2000" b="0" i="0" u="none" strike="noStrike" dirty="0">
                        <a:solidFill>
                          <a:schemeClr val="tx1"/>
                        </a:solidFill>
                        <a:effectLst/>
                        <a:latin typeface="Calibri"/>
                      </a:endParaRPr>
                    </a:p>
                  </a:txBody>
                  <a:tcPr>
                    <a:lnL w="12700" cap="flat" cmpd="sng" algn="ctr">
                      <a:noFill/>
                      <a:prstDash val="solid"/>
                      <a:round/>
                      <a:headEnd type="none" w="med" len="med"/>
                      <a:tailEnd type="none" w="med" len="med"/>
                    </a:lnL>
                    <a:lnR w="12700" cap="flat" cmpd="sng" algn="ctr">
                      <a:solidFill>
                        <a:schemeClr val="bg1">
                          <a:lumMod val="85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370840">
                <a:tc>
                  <a:txBody>
                    <a:bodyPr/>
                    <a:lstStyle/>
                    <a:p>
                      <a:pPr algn="ctr" fontAlgn="b"/>
                      <a:endParaRPr lang="en-US" sz="2000" b="1" i="0" u="none" strike="noStrike" dirty="0">
                        <a:solidFill>
                          <a:schemeClr val="tx1"/>
                        </a:solidFill>
                        <a:effectLst/>
                        <a:latin typeface="Calibri"/>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graphicFrame>
        <p:nvGraphicFramePr>
          <p:cNvPr id="7" name="Table 6"/>
          <p:cNvGraphicFramePr>
            <a:graphicFrameLocks noGrp="1"/>
          </p:cNvGraphicFramePr>
          <p:nvPr>
            <p:extLst/>
          </p:nvPr>
        </p:nvGraphicFramePr>
        <p:xfrm>
          <a:off x="5647670" y="582835"/>
          <a:ext cx="981728" cy="5112512"/>
        </p:xfrm>
        <a:graphic>
          <a:graphicData uri="http://schemas.openxmlformats.org/drawingml/2006/table">
            <a:tbl>
              <a:tblPr firstRow="1" bandRow="1">
                <a:tableStyleId>{5940675A-B579-460E-94D1-54222C63F5DA}</a:tableStyleId>
              </a:tblPr>
              <a:tblGrid>
                <a:gridCol w="981728">
                  <a:extLst>
                    <a:ext uri="{9D8B030D-6E8A-4147-A177-3AD203B41FA5}">
                      <a16:colId xmlns:a16="http://schemas.microsoft.com/office/drawing/2014/main" xmlns="" val="20000"/>
                    </a:ext>
                  </a:extLst>
                </a:gridCol>
              </a:tblGrid>
              <a:tr h="370840">
                <a:tc>
                  <a:txBody>
                    <a:bodyPr/>
                    <a:lstStyle/>
                    <a:p>
                      <a:pPr algn="ctr"/>
                      <a:r>
                        <a:rPr lang="en-US" dirty="0" smtClean="0">
                          <a:solidFill>
                            <a:srgbClr val="0000FF"/>
                          </a:solidFill>
                        </a:rPr>
                        <a:t>SMA</a:t>
                      </a:r>
                    </a:p>
                    <a:p>
                      <a:pPr algn="ctr"/>
                      <a:r>
                        <a:rPr lang="en-US" baseline="0" dirty="0" smtClean="0">
                          <a:solidFill>
                            <a:srgbClr val="0000FF"/>
                          </a:solidFill>
                        </a:rPr>
                        <a:t>(k=4)</a:t>
                      </a:r>
                      <a:endParaRPr lang="en-US" dirty="0">
                        <a:solidFill>
                          <a:srgbClr val="0000FF"/>
                        </a:solidFill>
                      </a:endParaRPr>
                    </a:p>
                  </a:txBody>
                  <a:tcPr/>
                </a:tc>
                <a:extLst>
                  <a:ext uri="{0D108BD9-81ED-4DB2-BD59-A6C34878D82A}">
                    <a16:rowId xmlns:a16="http://schemas.microsoft.com/office/drawing/2014/main" xmlns="" val="10000"/>
                  </a:ext>
                </a:extLst>
              </a:tr>
              <a:tr h="370840">
                <a:tc>
                  <a:txBody>
                    <a:bodyPr/>
                    <a:lstStyle/>
                    <a:p>
                      <a:pPr algn="ctr"/>
                      <a:r>
                        <a:rPr lang="en-US" dirty="0" smtClean="0"/>
                        <a:t>(c)</a:t>
                      </a:r>
                      <a:endParaRPr lang="en-US" dirty="0">
                        <a:solidFill>
                          <a:srgbClr val="0000FF"/>
                        </a:solidFill>
                      </a:endParaRPr>
                    </a:p>
                  </a:txBody>
                  <a:tcPr/>
                </a:tc>
                <a:extLst>
                  <a:ext uri="{0D108BD9-81ED-4DB2-BD59-A6C34878D82A}">
                    <a16:rowId xmlns:a16="http://schemas.microsoft.com/office/drawing/2014/main" xmlns="" val="10001"/>
                  </a:ext>
                </a:extLst>
              </a:tr>
              <a:tr h="370840">
                <a:tc>
                  <a:txBody>
                    <a:bodyPr/>
                    <a:lstStyle/>
                    <a:p>
                      <a:pPr algn="ctr" fontAlgn="b"/>
                      <a:endParaRPr lang="en-US" sz="1800" b="0" i="0" u="none" strike="noStrike" dirty="0">
                        <a:solidFill>
                          <a:srgbClr val="0000FF"/>
                        </a:solidFill>
                        <a:effectLst/>
                        <a:latin typeface="Calibri"/>
                      </a:endParaRPr>
                    </a:p>
                  </a:txBody>
                  <a:tcPr marL="7620" marR="7620" marT="7620" marB="0" anchor="b"/>
                </a:tc>
                <a:extLst>
                  <a:ext uri="{0D108BD9-81ED-4DB2-BD59-A6C34878D82A}">
                    <a16:rowId xmlns:a16="http://schemas.microsoft.com/office/drawing/2014/main" xmlns="" val="10002"/>
                  </a:ext>
                </a:extLst>
              </a:tr>
              <a:tr h="370840">
                <a:tc>
                  <a:txBody>
                    <a:bodyPr/>
                    <a:lstStyle/>
                    <a:p>
                      <a:pPr algn="ctr" fontAlgn="b"/>
                      <a:endParaRPr lang="en-US" sz="1800" b="0" i="0" u="none" strike="noStrike">
                        <a:solidFill>
                          <a:srgbClr val="0000FF"/>
                        </a:solidFill>
                        <a:effectLst/>
                        <a:latin typeface="Calibri"/>
                      </a:endParaRPr>
                    </a:p>
                  </a:txBody>
                  <a:tcPr marL="7620" marR="7620" marT="7620" marB="0" anchor="b"/>
                </a:tc>
                <a:extLst>
                  <a:ext uri="{0D108BD9-81ED-4DB2-BD59-A6C34878D82A}">
                    <a16:rowId xmlns:a16="http://schemas.microsoft.com/office/drawing/2014/main" xmlns="" val="10003"/>
                  </a:ext>
                </a:extLst>
              </a:tr>
              <a:tr h="370840">
                <a:tc>
                  <a:txBody>
                    <a:bodyPr/>
                    <a:lstStyle/>
                    <a:p>
                      <a:pPr algn="ctr" fontAlgn="b"/>
                      <a:endParaRPr lang="en-US" sz="1800" b="0" i="0" u="none" strike="noStrike">
                        <a:solidFill>
                          <a:srgbClr val="0000FF"/>
                        </a:solidFill>
                        <a:effectLst/>
                        <a:latin typeface="Calibri"/>
                      </a:endParaRPr>
                    </a:p>
                  </a:txBody>
                  <a:tcPr marL="7620" marR="7620" marT="7620" marB="0" anchor="b"/>
                </a:tc>
                <a:extLst>
                  <a:ext uri="{0D108BD9-81ED-4DB2-BD59-A6C34878D82A}">
                    <a16:rowId xmlns:a16="http://schemas.microsoft.com/office/drawing/2014/main" xmlns="" val="10004"/>
                  </a:ext>
                </a:extLst>
              </a:tr>
              <a:tr h="370840">
                <a:tc>
                  <a:txBody>
                    <a:bodyPr/>
                    <a:lstStyle/>
                    <a:p>
                      <a:pPr algn="ctr" fontAlgn="b"/>
                      <a:endParaRPr lang="en-US" sz="1800" b="0" i="0" u="none" strike="noStrike" dirty="0">
                        <a:solidFill>
                          <a:srgbClr val="0000FF"/>
                        </a:solidFill>
                        <a:effectLst/>
                        <a:latin typeface="Calibri"/>
                      </a:endParaRPr>
                    </a:p>
                  </a:txBody>
                  <a:tcPr marL="9525" marR="9525" marT="9525" marB="0" anchor="b"/>
                </a:tc>
                <a:extLst>
                  <a:ext uri="{0D108BD9-81ED-4DB2-BD59-A6C34878D82A}">
                    <a16:rowId xmlns:a16="http://schemas.microsoft.com/office/drawing/2014/main" xmlns="" val="10005"/>
                  </a:ext>
                </a:extLst>
              </a:tr>
              <a:tr h="370840">
                <a:tc>
                  <a:txBody>
                    <a:bodyPr/>
                    <a:lstStyle/>
                    <a:p>
                      <a:pPr algn="ctr" fontAlgn="b"/>
                      <a:r>
                        <a:rPr lang="en-US" sz="1800" b="0" i="0" u="none" strike="noStrike">
                          <a:solidFill>
                            <a:srgbClr val="0000FF"/>
                          </a:solidFill>
                          <a:effectLst/>
                          <a:latin typeface="Calibri"/>
                        </a:rPr>
                        <a:t>251.5</a:t>
                      </a:r>
                    </a:p>
                  </a:txBody>
                  <a:tcPr marL="9525" marR="9525" marT="9525" marB="0" anchor="b"/>
                </a:tc>
                <a:extLst>
                  <a:ext uri="{0D108BD9-81ED-4DB2-BD59-A6C34878D82A}">
                    <a16:rowId xmlns:a16="http://schemas.microsoft.com/office/drawing/2014/main" xmlns="" val="10006"/>
                  </a:ext>
                </a:extLst>
              </a:tr>
              <a:tr h="370840">
                <a:tc>
                  <a:txBody>
                    <a:bodyPr/>
                    <a:lstStyle/>
                    <a:p>
                      <a:pPr algn="ctr" fontAlgn="b"/>
                      <a:r>
                        <a:rPr lang="en-US" sz="1800" b="0" i="0" u="none" strike="noStrike">
                          <a:solidFill>
                            <a:srgbClr val="0000FF"/>
                          </a:solidFill>
                          <a:effectLst/>
                          <a:latin typeface="Calibri"/>
                        </a:rPr>
                        <a:t>250.0</a:t>
                      </a:r>
                    </a:p>
                  </a:txBody>
                  <a:tcPr marL="9525" marR="9525" marT="9525" marB="0" anchor="b"/>
                </a:tc>
                <a:extLst>
                  <a:ext uri="{0D108BD9-81ED-4DB2-BD59-A6C34878D82A}">
                    <a16:rowId xmlns:a16="http://schemas.microsoft.com/office/drawing/2014/main" xmlns="" val="10007"/>
                  </a:ext>
                </a:extLst>
              </a:tr>
              <a:tr h="370840">
                <a:tc>
                  <a:txBody>
                    <a:bodyPr/>
                    <a:lstStyle/>
                    <a:p>
                      <a:pPr algn="ctr" fontAlgn="b"/>
                      <a:r>
                        <a:rPr lang="en-US" sz="1800" b="0" i="0" u="none" strike="noStrike">
                          <a:solidFill>
                            <a:srgbClr val="0000FF"/>
                          </a:solidFill>
                          <a:effectLst/>
                          <a:latin typeface="Calibri"/>
                        </a:rPr>
                        <a:t>249.5</a:t>
                      </a:r>
                    </a:p>
                  </a:txBody>
                  <a:tcPr marL="9525" marR="9525" marT="9525" marB="0" anchor="b"/>
                </a:tc>
                <a:extLst>
                  <a:ext uri="{0D108BD9-81ED-4DB2-BD59-A6C34878D82A}">
                    <a16:rowId xmlns:a16="http://schemas.microsoft.com/office/drawing/2014/main" xmlns="" val="10008"/>
                  </a:ext>
                </a:extLst>
              </a:tr>
              <a:tr h="370840">
                <a:tc>
                  <a:txBody>
                    <a:bodyPr/>
                    <a:lstStyle/>
                    <a:p>
                      <a:pPr algn="ctr" fontAlgn="b"/>
                      <a:r>
                        <a:rPr lang="en-US" sz="1800" b="0" i="0" u="none" strike="noStrike">
                          <a:solidFill>
                            <a:srgbClr val="0000FF"/>
                          </a:solidFill>
                          <a:effectLst/>
                          <a:latin typeface="Calibri"/>
                        </a:rPr>
                        <a:t>249.0</a:t>
                      </a:r>
                    </a:p>
                  </a:txBody>
                  <a:tcPr marL="9525" marR="9525" marT="9525" marB="0" anchor="b"/>
                </a:tc>
                <a:extLst>
                  <a:ext uri="{0D108BD9-81ED-4DB2-BD59-A6C34878D82A}">
                    <a16:rowId xmlns:a16="http://schemas.microsoft.com/office/drawing/2014/main" xmlns="" val="10009"/>
                  </a:ext>
                </a:extLst>
              </a:tr>
              <a:tr h="370840">
                <a:tc>
                  <a:txBody>
                    <a:bodyPr/>
                    <a:lstStyle/>
                    <a:p>
                      <a:pPr algn="ctr" fontAlgn="b"/>
                      <a:r>
                        <a:rPr lang="en-US" sz="1800" b="0" i="0" u="none" strike="noStrike">
                          <a:solidFill>
                            <a:srgbClr val="0000FF"/>
                          </a:solidFill>
                          <a:effectLst/>
                          <a:latin typeface="Calibri"/>
                        </a:rPr>
                        <a:t>248.0</a:t>
                      </a:r>
                    </a:p>
                  </a:txBody>
                  <a:tcPr marL="9525" marR="9525" marT="9525" marB="0" anchor="b"/>
                </a:tc>
                <a:extLst>
                  <a:ext uri="{0D108BD9-81ED-4DB2-BD59-A6C34878D82A}">
                    <a16:rowId xmlns:a16="http://schemas.microsoft.com/office/drawing/2014/main" xmlns="" val="10010"/>
                  </a:ext>
                </a:extLst>
              </a:tr>
              <a:tr h="370840">
                <a:tc>
                  <a:txBody>
                    <a:bodyPr/>
                    <a:lstStyle/>
                    <a:p>
                      <a:pPr algn="ctr" fontAlgn="b"/>
                      <a:r>
                        <a:rPr lang="en-US" sz="1800" b="0" i="0" u="none" strike="noStrike">
                          <a:solidFill>
                            <a:srgbClr val="0000FF"/>
                          </a:solidFill>
                          <a:effectLst/>
                          <a:latin typeface="Calibri"/>
                        </a:rPr>
                        <a:t>248.0</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93192">
                <a:tc>
                  <a:txBody>
                    <a:bodyPr/>
                    <a:lstStyle/>
                    <a:p>
                      <a:pPr algn="ctr" fontAlgn="b"/>
                      <a:r>
                        <a:rPr lang="en-US" sz="2000" b="1" i="0" u="none" strike="noStrike" dirty="0">
                          <a:solidFill>
                            <a:srgbClr val="0000FF"/>
                          </a:solidFill>
                          <a:effectLst/>
                          <a:latin typeface="Calibri"/>
                        </a:rPr>
                        <a:t>249.3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10" name="TextBox 9"/>
          <p:cNvSpPr txBox="1"/>
          <p:nvPr/>
        </p:nvSpPr>
        <p:spPr>
          <a:xfrm>
            <a:off x="1636059" y="5697071"/>
            <a:ext cx="1551848" cy="369332"/>
          </a:xfrm>
          <a:prstGeom prst="rect">
            <a:avLst/>
          </a:prstGeom>
          <a:noFill/>
        </p:spPr>
        <p:txBody>
          <a:bodyPr wrap="square" rtlCol="0">
            <a:spAutoFit/>
          </a:bodyPr>
          <a:lstStyle/>
          <a:p>
            <a:pPr algn="r"/>
            <a:r>
              <a:rPr lang="en-US" dirty="0" smtClean="0">
                <a:solidFill>
                  <a:srgbClr val="FF0000"/>
                </a:solidFill>
              </a:rPr>
              <a:t>Sum of Errors</a:t>
            </a:r>
            <a:endParaRPr lang="en-US" dirty="0">
              <a:solidFill>
                <a:srgbClr val="FF0000"/>
              </a:solidFill>
            </a:endParaRPr>
          </a:p>
        </p:txBody>
      </p:sp>
      <p:graphicFrame>
        <p:nvGraphicFramePr>
          <p:cNvPr id="11" name="Table 10"/>
          <p:cNvGraphicFramePr>
            <a:graphicFrameLocks noGrp="1"/>
          </p:cNvGraphicFramePr>
          <p:nvPr>
            <p:extLst/>
          </p:nvPr>
        </p:nvGraphicFramePr>
        <p:xfrm>
          <a:off x="4165000" y="582408"/>
          <a:ext cx="1343810" cy="6202680"/>
        </p:xfrm>
        <a:graphic>
          <a:graphicData uri="http://schemas.openxmlformats.org/drawingml/2006/table">
            <a:tbl>
              <a:tblPr firstRow="1" bandRow="1">
                <a:tableStyleId>{5940675A-B579-460E-94D1-54222C63F5DA}</a:tableStyleId>
              </a:tblPr>
              <a:tblGrid>
                <a:gridCol w="1343810">
                  <a:extLst>
                    <a:ext uri="{9D8B030D-6E8A-4147-A177-3AD203B41FA5}">
                      <a16:colId xmlns:a16="http://schemas.microsoft.com/office/drawing/2014/main" xmlns="" val="20000"/>
                    </a:ext>
                  </a:extLst>
                </a:gridCol>
              </a:tblGrid>
              <a:tr h="370840">
                <a:tc>
                  <a:txBody>
                    <a:bodyPr/>
                    <a:lstStyle/>
                    <a:p>
                      <a:pPr algn="ctr"/>
                      <a:r>
                        <a:rPr lang="en-US" dirty="0" smtClean="0"/>
                        <a:t>Error Squared (k=3)</a:t>
                      </a:r>
                      <a:endParaRPr lang="en-US" dirty="0"/>
                    </a:p>
                  </a:txBody>
                  <a:tcPr marL="0" marR="0"/>
                </a:tc>
                <a:extLst>
                  <a:ext uri="{0D108BD9-81ED-4DB2-BD59-A6C34878D82A}">
                    <a16:rowId xmlns:a16="http://schemas.microsoft.com/office/drawing/2014/main" xmlns="" val="10000"/>
                  </a:ext>
                </a:extLst>
              </a:tr>
              <a:tr h="370840">
                <a:tc>
                  <a:txBody>
                    <a:bodyPr/>
                    <a:lstStyle/>
                    <a:p>
                      <a:pPr algn="ctr"/>
                      <a:r>
                        <a:rPr lang="en-US" smtClean="0"/>
                        <a:t>(a-b)</a:t>
                      </a:r>
                      <a:r>
                        <a:rPr lang="en-US" baseline="30000" smtClean="0"/>
                        <a:t>2</a:t>
                      </a:r>
                      <a:endParaRPr lang="en-US" baseline="30000" dirty="0"/>
                    </a:p>
                  </a:txBody>
                  <a:tcPr/>
                </a:tc>
                <a:extLst>
                  <a:ext uri="{0D108BD9-81ED-4DB2-BD59-A6C34878D82A}">
                    <a16:rowId xmlns:a16="http://schemas.microsoft.com/office/drawing/2014/main" xmlns="" val="10001"/>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370840">
                <a:tc>
                  <a:txBody>
                    <a:bodyPr/>
                    <a:lstStyle/>
                    <a:p>
                      <a:pPr algn="ctr" fontAlgn="b"/>
                      <a:endParaRPr lang="en-US" sz="18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370840">
                <a:tc>
                  <a:txBody>
                    <a:bodyPr/>
                    <a:lstStyle/>
                    <a:p>
                      <a:pPr algn="ctr" fontAlgn="b"/>
                      <a:endParaRPr lang="en-US" sz="18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370840">
                <a:tc>
                  <a:txBody>
                    <a:bodyPr/>
                    <a:lstStyle/>
                    <a:p>
                      <a:pPr algn="ctr" fontAlgn="b"/>
                      <a:r>
                        <a:rPr lang="en-US" sz="1800" b="0" i="0" u="none" strike="noStrike" dirty="0">
                          <a:solidFill>
                            <a:srgbClr val="000000"/>
                          </a:solidFill>
                          <a:effectLst/>
                          <a:latin typeface="Calibri"/>
                        </a:rPr>
                        <a:t>53.8</a:t>
                      </a:r>
                    </a:p>
                  </a:txBody>
                  <a:tcPr marL="9525" marR="9525" marT="9525" marB="0" anchor="b"/>
                </a:tc>
                <a:extLst>
                  <a:ext uri="{0D108BD9-81ED-4DB2-BD59-A6C34878D82A}">
                    <a16:rowId xmlns:a16="http://schemas.microsoft.com/office/drawing/2014/main" xmlns="" val="10005"/>
                  </a:ext>
                </a:extLst>
              </a:tr>
              <a:tr h="370840">
                <a:tc>
                  <a:txBody>
                    <a:bodyPr/>
                    <a:lstStyle/>
                    <a:p>
                      <a:pPr algn="ctr" fontAlgn="b"/>
                      <a:r>
                        <a:rPr lang="en-US" sz="1800" b="0" i="0" u="none" strike="noStrike">
                          <a:solidFill>
                            <a:srgbClr val="000000"/>
                          </a:solidFill>
                          <a:effectLst/>
                          <a:latin typeface="Calibri"/>
                        </a:rPr>
                        <a:t>28.4</a:t>
                      </a:r>
                    </a:p>
                  </a:txBody>
                  <a:tcPr marL="9525" marR="9525" marT="9525" marB="0" anchor="b"/>
                </a:tc>
                <a:extLst>
                  <a:ext uri="{0D108BD9-81ED-4DB2-BD59-A6C34878D82A}">
                    <a16:rowId xmlns:a16="http://schemas.microsoft.com/office/drawing/2014/main" xmlns="" val="10006"/>
                  </a:ext>
                </a:extLst>
              </a:tr>
              <a:tr h="370840">
                <a:tc>
                  <a:txBody>
                    <a:bodyPr/>
                    <a:lstStyle/>
                    <a:p>
                      <a:pPr algn="ctr" fontAlgn="b"/>
                      <a:r>
                        <a:rPr lang="en-US" sz="1800" b="0" i="0" u="none" strike="noStrike">
                          <a:solidFill>
                            <a:srgbClr val="000000"/>
                          </a:solidFill>
                          <a:effectLst/>
                          <a:latin typeface="Calibri"/>
                        </a:rPr>
                        <a:t>75.1</a:t>
                      </a:r>
                    </a:p>
                  </a:txBody>
                  <a:tcPr marL="9525" marR="9525" marT="9525" marB="0" anchor="b"/>
                </a:tc>
                <a:extLst>
                  <a:ext uri="{0D108BD9-81ED-4DB2-BD59-A6C34878D82A}">
                    <a16:rowId xmlns:a16="http://schemas.microsoft.com/office/drawing/2014/main" xmlns="" val="10007"/>
                  </a:ext>
                </a:extLst>
              </a:tr>
              <a:tr h="370840">
                <a:tc>
                  <a:txBody>
                    <a:bodyPr/>
                    <a:lstStyle/>
                    <a:p>
                      <a:pPr algn="ctr" fontAlgn="b"/>
                      <a:r>
                        <a:rPr lang="en-US" sz="1800" b="0" i="0" u="none" strike="noStrike">
                          <a:solidFill>
                            <a:srgbClr val="000000"/>
                          </a:solidFill>
                          <a:effectLst/>
                          <a:latin typeface="Calibri"/>
                        </a:rPr>
                        <a:t>28.4</a:t>
                      </a:r>
                    </a:p>
                  </a:txBody>
                  <a:tcPr marL="9525" marR="9525" marT="9525" marB="0" anchor="b"/>
                </a:tc>
                <a:extLst>
                  <a:ext uri="{0D108BD9-81ED-4DB2-BD59-A6C34878D82A}">
                    <a16:rowId xmlns:a16="http://schemas.microsoft.com/office/drawing/2014/main" xmlns="" val="10008"/>
                  </a:ext>
                </a:extLst>
              </a:tr>
              <a:tr h="370840">
                <a:tc>
                  <a:txBody>
                    <a:bodyPr/>
                    <a:lstStyle/>
                    <a:p>
                      <a:pPr algn="ctr" fontAlgn="b"/>
                      <a:r>
                        <a:rPr lang="en-US" sz="1800" b="0" i="0" u="none" strike="noStrike">
                          <a:solidFill>
                            <a:srgbClr val="000000"/>
                          </a:solidFill>
                          <a:effectLst/>
                          <a:latin typeface="Calibri"/>
                        </a:rPr>
                        <a:t>64.0</a:t>
                      </a:r>
                    </a:p>
                  </a:txBody>
                  <a:tcPr marL="9525" marR="9525" marT="9525" marB="0" anchor="b"/>
                </a:tc>
                <a:extLst>
                  <a:ext uri="{0D108BD9-81ED-4DB2-BD59-A6C34878D82A}">
                    <a16:rowId xmlns:a16="http://schemas.microsoft.com/office/drawing/2014/main" xmlns="" val="10009"/>
                  </a:ext>
                </a:extLst>
              </a:tr>
              <a:tr h="370840">
                <a:tc>
                  <a:txBody>
                    <a:bodyPr/>
                    <a:lstStyle/>
                    <a:p>
                      <a:pPr algn="ctr" fontAlgn="b"/>
                      <a:r>
                        <a:rPr lang="en-US" sz="1800" b="0" i="0" u="none" strike="noStrike">
                          <a:solidFill>
                            <a:srgbClr val="000000"/>
                          </a:solidFill>
                          <a:effectLst/>
                          <a:latin typeface="Calibri"/>
                        </a:rPr>
                        <a:t>64.0</a:t>
                      </a:r>
                    </a:p>
                  </a:txBody>
                  <a:tcPr marL="9525" marR="9525" marT="9525" marB="0" anchor="b"/>
                </a:tc>
                <a:extLst>
                  <a:ext uri="{0D108BD9-81ED-4DB2-BD59-A6C34878D82A}">
                    <a16:rowId xmlns:a16="http://schemas.microsoft.com/office/drawing/2014/main" xmlns="" val="10010"/>
                  </a:ext>
                </a:extLst>
              </a:tr>
              <a:tr h="370840">
                <a:tc>
                  <a:txBody>
                    <a:bodyPr/>
                    <a:lstStyle/>
                    <a:p>
                      <a:pPr algn="ctr" fontAlgn="b"/>
                      <a:r>
                        <a:rPr lang="en-US" sz="1800" b="0" i="0" u="none" strike="noStrike" dirty="0">
                          <a:solidFill>
                            <a:srgbClr val="000000"/>
                          </a:solidFill>
                          <a:effectLst/>
                          <a:latin typeface="Calibri"/>
                        </a:rPr>
                        <a:t>2.8</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70840">
                <a:tc>
                  <a:txBody>
                    <a:bodyPr/>
                    <a:lstStyle/>
                    <a:p>
                      <a:pPr algn="ctr" fontAlgn="b"/>
                      <a:endParaRPr lang="en-US" sz="1800" b="0" i="0" u="none" strike="noStrike" dirty="0">
                        <a:solidFill>
                          <a:srgbClr val="0000FF"/>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a:txBody>
                    <a:bodyPr/>
                    <a:lstStyle/>
                    <a:p>
                      <a:pPr algn="ctr" fontAlgn="b"/>
                      <a:r>
                        <a:rPr lang="en-US" sz="1800" b="0" i="0" u="none" strike="noStrike" dirty="0">
                          <a:solidFill>
                            <a:srgbClr val="000000"/>
                          </a:solidFill>
                          <a:effectLst/>
                          <a:latin typeface="Calibri" panose="020F0502020204030204" pitchFamily="34" charset="0"/>
                        </a:rPr>
                        <a:t>316.6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370840">
                <a:tc>
                  <a:txBody>
                    <a:bodyPr/>
                    <a:lstStyle/>
                    <a:p>
                      <a:pPr algn="ctr" fontAlgn="b"/>
                      <a:r>
                        <a:rPr lang="en-US" sz="1800" b="0" i="0" u="none" strike="noStrike">
                          <a:solidFill>
                            <a:srgbClr val="000000"/>
                          </a:solidFill>
                          <a:effectLst/>
                          <a:latin typeface="Calibri" panose="020F0502020204030204" pitchFamily="34" charset="0"/>
                        </a:rPr>
                        <a:t>45.2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370840">
                <a:tc>
                  <a:txBody>
                    <a:bodyPr/>
                    <a:lstStyle/>
                    <a:p>
                      <a:pPr algn="ctr" fontAlgn="b"/>
                      <a:r>
                        <a:rPr lang="en-US" sz="1800" b="0" i="0" u="none" strike="noStrike" dirty="0">
                          <a:solidFill>
                            <a:srgbClr val="000000"/>
                          </a:solidFill>
                          <a:effectLst/>
                          <a:latin typeface="Calibri" panose="020F0502020204030204" pitchFamily="34" charset="0"/>
                        </a:rPr>
                        <a:t>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graphicFrame>
        <p:nvGraphicFramePr>
          <p:cNvPr id="13" name="Table 12"/>
          <p:cNvGraphicFramePr>
            <a:graphicFrameLocks noGrp="1"/>
          </p:cNvGraphicFramePr>
          <p:nvPr>
            <p:extLst/>
          </p:nvPr>
        </p:nvGraphicFramePr>
        <p:xfrm>
          <a:off x="7634343" y="573443"/>
          <a:ext cx="1343810" cy="6237224"/>
        </p:xfrm>
        <a:graphic>
          <a:graphicData uri="http://schemas.openxmlformats.org/drawingml/2006/table">
            <a:tbl>
              <a:tblPr firstRow="1" bandRow="1">
                <a:tableStyleId>{5940675A-B579-460E-94D1-54222C63F5DA}</a:tableStyleId>
              </a:tblPr>
              <a:tblGrid>
                <a:gridCol w="1343810">
                  <a:extLst>
                    <a:ext uri="{9D8B030D-6E8A-4147-A177-3AD203B41FA5}">
                      <a16:colId xmlns:a16="http://schemas.microsoft.com/office/drawing/2014/main" xmlns="" val="20000"/>
                    </a:ext>
                  </a:extLst>
                </a:gridCol>
              </a:tblGrid>
              <a:tr h="370840">
                <a:tc>
                  <a:txBody>
                    <a:bodyPr/>
                    <a:lstStyle/>
                    <a:p>
                      <a:pPr algn="ctr"/>
                      <a:r>
                        <a:rPr lang="en-US" dirty="0" smtClean="0">
                          <a:solidFill>
                            <a:srgbClr val="0000FF"/>
                          </a:solidFill>
                        </a:rPr>
                        <a:t>Error Squared (k=4)</a:t>
                      </a:r>
                      <a:endParaRPr lang="en-US" dirty="0">
                        <a:solidFill>
                          <a:srgbClr val="0000FF"/>
                        </a:solidFill>
                      </a:endParaRPr>
                    </a:p>
                  </a:txBody>
                  <a:tcPr marL="0" marR="0"/>
                </a:tc>
                <a:extLst>
                  <a:ext uri="{0D108BD9-81ED-4DB2-BD59-A6C34878D82A}">
                    <a16:rowId xmlns:a16="http://schemas.microsoft.com/office/drawing/2014/main" xmlns="" val="10000"/>
                  </a:ext>
                </a:extLst>
              </a:tr>
              <a:tr h="370840">
                <a:tc>
                  <a:txBody>
                    <a:bodyPr/>
                    <a:lstStyle/>
                    <a:p>
                      <a:pPr algn="ctr"/>
                      <a:r>
                        <a:rPr lang="en-US" smtClean="0">
                          <a:solidFill>
                            <a:srgbClr val="0000FF"/>
                          </a:solidFill>
                        </a:rPr>
                        <a:t>(a-c)</a:t>
                      </a:r>
                      <a:r>
                        <a:rPr lang="en-US" baseline="30000" smtClean="0">
                          <a:solidFill>
                            <a:srgbClr val="0000FF"/>
                          </a:solidFill>
                        </a:rPr>
                        <a:t>2</a:t>
                      </a:r>
                      <a:endParaRPr lang="en-US" dirty="0">
                        <a:solidFill>
                          <a:srgbClr val="0000FF"/>
                        </a:solidFill>
                      </a:endParaRPr>
                    </a:p>
                  </a:txBody>
                  <a:tcPr/>
                </a:tc>
                <a:extLst>
                  <a:ext uri="{0D108BD9-81ED-4DB2-BD59-A6C34878D82A}">
                    <a16:rowId xmlns:a16="http://schemas.microsoft.com/office/drawing/2014/main" xmlns="" val="10001"/>
                  </a:ext>
                </a:extLst>
              </a:tr>
              <a:tr h="370840">
                <a:tc>
                  <a:txBody>
                    <a:bodyPr/>
                    <a:lstStyle/>
                    <a:p>
                      <a:pPr algn="ctr" fontAlgn="b"/>
                      <a:endParaRPr lang="en-US" sz="1800" b="0" i="0" u="none" strike="noStrike" dirty="0">
                        <a:solidFill>
                          <a:srgbClr val="0000FF"/>
                        </a:solidFill>
                        <a:effectLst/>
                        <a:latin typeface="Calibri"/>
                      </a:endParaRPr>
                    </a:p>
                  </a:txBody>
                  <a:tcPr marL="7620" marR="7620" marT="7620" marB="0" anchor="b"/>
                </a:tc>
                <a:extLst>
                  <a:ext uri="{0D108BD9-81ED-4DB2-BD59-A6C34878D82A}">
                    <a16:rowId xmlns:a16="http://schemas.microsoft.com/office/drawing/2014/main" xmlns="" val="10002"/>
                  </a:ext>
                </a:extLst>
              </a:tr>
              <a:tr h="370840">
                <a:tc>
                  <a:txBody>
                    <a:bodyPr/>
                    <a:lstStyle/>
                    <a:p>
                      <a:pPr algn="ctr" fontAlgn="b"/>
                      <a:endParaRPr lang="en-US" sz="1800" b="0" i="0" u="none" strike="noStrike">
                        <a:solidFill>
                          <a:srgbClr val="0000FF"/>
                        </a:solidFill>
                        <a:effectLst/>
                        <a:latin typeface="Calibri"/>
                      </a:endParaRPr>
                    </a:p>
                  </a:txBody>
                  <a:tcPr marL="7620" marR="7620" marT="7620" marB="0" anchor="b"/>
                </a:tc>
                <a:extLst>
                  <a:ext uri="{0D108BD9-81ED-4DB2-BD59-A6C34878D82A}">
                    <a16:rowId xmlns:a16="http://schemas.microsoft.com/office/drawing/2014/main" xmlns="" val="10003"/>
                  </a:ext>
                </a:extLst>
              </a:tr>
              <a:tr h="370840">
                <a:tc>
                  <a:txBody>
                    <a:bodyPr/>
                    <a:lstStyle/>
                    <a:p>
                      <a:pPr algn="ctr" fontAlgn="b"/>
                      <a:endParaRPr lang="en-US" sz="1800" b="0" i="0" u="none" strike="noStrike">
                        <a:solidFill>
                          <a:srgbClr val="0000FF"/>
                        </a:solidFill>
                        <a:effectLst/>
                        <a:latin typeface="Calibri"/>
                      </a:endParaRPr>
                    </a:p>
                  </a:txBody>
                  <a:tcPr marL="7620" marR="7620" marT="7620" marB="0" anchor="b"/>
                </a:tc>
                <a:extLst>
                  <a:ext uri="{0D108BD9-81ED-4DB2-BD59-A6C34878D82A}">
                    <a16:rowId xmlns:a16="http://schemas.microsoft.com/office/drawing/2014/main" xmlns="" val="10004"/>
                  </a:ext>
                </a:extLst>
              </a:tr>
              <a:tr h="370840">
                <a:tc>
                  <a:txBody>
                    <a:bodyPr/>
                    <a:lstStyle/>
                    <a:p>
                      <a:pPr algn="ctr" fontAlgn="b"/>
                      <a:endParaRPr lang="en-US" sz="1800" b="0" i="0" u="none" strike="noStrike" dirty="0">
                        <a:solidFill>
                          <a:srgbClr val="0000FF"/>
                        </a:solidFill>
                        <a:effectLst/>
                        <a:latin typeface="Calibri"/>
                      </a:endParaRPr>
                    </a:p>
                  </a:txBody>
                  <a:tcPr marL="9525" marR="9525" marT="9525" marB="0" anchor="b"/>
                </a:tc>
                <a:extLst>
                  <a:ext uri="{0D108BD9-81ED-4DB2-BD59-A6C34878D82A}">
                    <a16:rowId xmlns:a16="http://schemas.microsoft.com/office/drawing/2014/main" xmlns="" val="10005"/>
                  </a:ext>
                </a:extLst>
              </a:tr>
              <a:tr h="370840">
                <a:tc>
                  <a:txBody>
                    <a:bodyPr/>
                    <a:lstStyle/>
                    <a:p>
                      <a:pPr algn="ctr" fontAlgn="b"/>
                      <a:r>
                        <a:rPr lang="en-US" sz="1800" b="0" i="0" u="none" strike="noStrike">
                          <a:solidFill>
                            <a:srgbClr val="0000FF"/>
                          </a:solidFill>
                          <a:effectLst/>
                          <a:latin typeface="Calibri"/>
                        </a:rPr>
                        <a:t>6.3</a:t>
                      </a:r>
                    </a:p>
                  </a:txBody>
                  <a:tcPr marL="9525" marR="9525" marT="9525" marB="0" anchor="b"/>
                </a:tc>
                <a:extLst>
                  <a:ext uri="{0D108BD9-81ED-4DB2-BD59-A6C34878D82A}">
                    <a16:rowId xmlns:a16="http://schemas.microsoft.com/office/drawing/2014/main" xmlns="" val="10006"/>
                  </a:ext>
                </a:extLst>
              </a:tr>
              <a:tr h="370840">
                <a:tc>
                  <a:txBody>
                    <a:bodyPr/>
                    <a:lstStyle/>
                    <a:p>
                      <a:pPr algn="ctr" fontAlgn="b"/>
                      <a:r>
                        <a:rPr lang="en-US" sz="1800" b="0" i="0" u="none" strike="noStrike">
                          <a:solidFill>
                            <a:srgbClr val="0000FF"/>
                          </a:solidFill>
                          <a:effectLst/>
                          <a:latin typeface="Calibri"/>
                        </a:rPr>
                        <a:t>49.0</a:t>
                      </a:r>
                    </a:p>
                  </a:txBody>
                  <a:tcPr marL="9525" marR="9525" marT="9525" marB="0" anchor="b"/>
                </a:tc>
                <a:extLst>
                  <a:ext uri="{0D108BD9-81ED-4DB2-BD59-A6C34878D82A}">
                    <a16:rowId xmlns:a16="http://schemas.microsoft.com/office/drawing/2014/main" xmlns="" val="10007"/>
                  </a:ext>
                </a:extLst>
              </a:tr>
              <a:tr h="370840">
                <a:tc>
                  <a:txBody>
                    <a:bodyPr/>
                    <a:lstStyle/>
                    <a:p>
                      <a:pPr algn="ctr" fontAlgn="b"/>
                      <a:r>
                        <a:rPr lang="en-US" sz="1800" b="0" i="0" u="none" strike="noStrike">
                          <a:solidFill>
                            <a:srgbClr val="0000FF"/>
                          </a:solidFill>
                          <a:effectLst/>
                          <a:latin typeface="Calibri"/>
                        </a:rPr>
                        <a:t>12.3</a:t>
                      </a:r>
                    </a:p>
                  </a:txBody>
                  <a:tcPr marL="9525" marR="9525" marT="9525" marB="0" anchor="b"/>
                </a:tc>
                <a:extLst>
                  <a:ext uri="{0D108BD9-81ED-4DB2-BD59-A6C34878D82A}">
                    <a16:rowId xmlns:a16="http://schemas.microsoft.com/office/drawing/2014/main" xmlns="" val="10008"/>
                  </a:ext>
                </a:extLst>
              </a:tr>
              <a:tr h="370840">
                <a:tc>
                  <a:txBody>
                    <a:bodyPr/>
                    <a:lstStyle/>
                    <a:p>
                      <a:pPr algn="ctr" fontAlgn="b"/>
                      <a:r>
                        <a:rPr lang="en-US" sz="1800" b="0" i="0" u="none" strike="noStrike">
                          <a:solidFill>
                            <a:srgbClr val="0000FF"/>
                          </a:solidFill>
                          <a:effectLst/>
                          <a:latin typeface="Calibri"/>
                        </a:rPr>
                        <a:t>49.0</a:t>
                      </a:r>
                    </a:p>
                  </a:txBody>
                  <a:tcPr marL="9525" marR="9525" marT="9525" marB="0" anchor="b"/>
                </a:tc>
                <a:extLst>
                  <a:ext uri="{0D108BD9-81ED-4DB2-BD59-A6C34878D82A}">
                    <a16:rowId xmlns:a16="http://schemas.microsoft.com/office/drawing/2014/main" xmlns="" val="10009"/>
                  </a:ext>
                </a:extLst>
              </a:tr>
              <a:tr h="370840">
                <a:tc>
                  <a:txBody>
                    <a:bodyPr/>
                    <a:lstStyle/>
                    <a:p>
                      <a:pPr algn="ctr" fontAlgn="b"/>
                      <a:r>
                        <a:rPr lang="en-US" sz="1800" b="0" i="0" u="none" strike="noStrike">
                          <a:solidFill>
                            <a:srgbClr val="0000FF"/>
                          </a:solidFill>
                          <a:effectLst/>
                          <a:latin typeface="Calibri"/>
                        </a:rPr>
                        <a:t>36.0</a:t>
                      </a:r>
                    </a:p>
                  </a:txBody>
                  <a:tcPr marL="9525" marR="9525" marT="9525" marB="0" anchor="b"/>
                </a:tc>
                <a:extLst>
                  <a:ext uri="{0D108BD9-81ED-4DB2-BD59-A6C34878D82A}">
                    <a16:rowId xmlns:a16="http://schemas.microsoft.com/office/drawing/2014/main" xmlns="" val="10010"/>
                  </a:ext>
                </a:extLst>
              </a:tr>
              <a:tr h="370840">
                <a:tc>
                  <a:txBody>
                    <a:bodyPr/>
                    <a:lstStyle/>
                    <a:p>
                      <a:pPr algn="ctr" fontAlgn="b"/>
                      <a:r>
                        <a:rPr lang="en-US" sz="1800" b="0" i="0" u="none" strike="noStrike" dirty="0">
                          <a:solidFill>
                            <a:srgbClr val="0000FF"/>
                          </a:solidFill>
                          <a:effectLst/>
                          <a:latin typeface="Calibri"/>
                        </a:rPr>
                        <a:t>0.0</a:t>
                      </a:r>
                    </a:p>
                  </a:txBody>
                  <a:tcPr marL="9525" marR="9525" marT="9525" marB="0" anchor="b"/>
                </a:tc>
                <a:extLst>
                  <a:ext uri="{0D108BD9-81ED-4DB2-BD59-A6C34878D82A}">
                    <a16:rowId xmlns:a16="http://schemas.microsoft.com/office/drawing/2014/main" xmlns="" val="10011"/>
                  </a:ext>
                </a:extLst>
              </a:tr>
              <a:tr h="393192">
                <a:tc>
                  <a:txBody>
                    <a:bodyPr/>
                    <a:lstStyle/>
                    <a:p>
                      <a:pPr algn="ctr" fontAlgn="b"/>
                      <a:endParaRPr lang="en-US" sz="1800" b="0" i="0" u="none" strike="noStrike" dirty="0">
                        <a:solidFill>
                          <a:srgbClr val="0000FF"/>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2"/>
                  </a:ext>
                </a:extLst>
              </a:tr>
              <a:tr h="374904">
                <a:tc>
                  <a:txBody>
                    <a:bodyPr/>
                    <a:lstStyle/>
                    <a:p>
                      <a:pPr algn="ctr" fontAlgn="b"/>
                      <a:r>
                        <a:rPr lang="en-US" sz="1800" b="0" i="0" u="none" strike="noStrike" dirty="0">
                          <a:solidFill>
                            <a:srgbClr val="000000"/>
                          </a:solidFill>
                          <a:effectLst/>
                          <a:latin typeface="Calibri" panose="020F0502020204030204" pitchFamily="34" charset="0"/>
                        </a:rPr>
                        <a:t>152.6</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3"/>
                  </a:ext>
                </a:extLst>
              </a:tr>
              <a:tr h="374904">
                <a:tc>
                  <a:txBody>
                    <a:bodyPr/>
                    <a:lstStyle/>
                    <a:p>
                      <a:pPr algn="ctr" fontAlgn="b"/>
                      <a:r>
                        <a:rPr lang="en-US" sz="1800" b="0" i="0" u="none" strike="noStrike" dirty="0">
                          <a:solidFill>
                            <a:srgbClr val="000000"/>
                          </a:solidFill>
                          <a:effectLst/>
                          <a:latin typeface="Calibri" panose="020F0502020204030204" pitchFamily="34" charset="0"/>
                        </a:rPr>
                        <a:t>25.4</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4"/>
                  </a:ext>
                </a:extLst>
              </a:tr>
              <a:tr h="374904">
                <a:tc>
                  <a:txBody>
                    <a:bodyPr/>
                    <a:lstStyle/>
                    <a:p>
                      <a:pPr algn="ctr" fontAlgn="b"/>
                      <a:r>
                        <a:rPr lang="en-US" sz="1800" b="0" i="0" u="none" strike="noStrike" dirty="0">
                          <a:solidFill>
                            <a:srgbClr val="000000"/>
                          </a:solidFill>
                          <a:effectLst/>
                          <a:latin typeface="Calibri" panose="020F0502020204030204" pitchFamily="34" charset="0"/>
                        </a:rPr>
                        <a:t>5.0</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5"/>
                  </a:ext>
                </a:extLst>
              </a:tr>
            </a:tbl>
          </a:graphicData>
        </a:graphic>
      </p:graphicFrame>
      <p:graphicFrame>
        <p:nvGraphicFramePr>
          <p:cNvPr id="12" name="Table 11"/>
          <p:cNvGraphicFramePr>
            <a:graphicFrameLocks noGrp="1"/>
          </p:cNvGraphicFramePr>
          <p:nvPr>
            <p:extLst/>
          </p:nvPr>
        </p:nvGraphicFramePr>
        <p:xfrm>
          <a:off x="3201299" y="587189"/>
          <a:ext cx="953841" cy="6202680"/>
        </p:xfrm>
        <a:graphic>
          <a:graphicData uri="http://schemas.openxmlformats.org/drawingml/2006/table">
            <a:tbl>
              <a:tblPr firstRow="1" bandRow="1">
                <a:tableStyleId>{5940675A-B579-460E-94D1-54222C63F5DA}</a:tableStyleId>
              </a:tblPr>
              <a:tblGrid>
                <a:gridCol w="953841">
                  <a:extLst>
                    <a:ext uri="{9D8B030D-6E8A-4147-A177-3AD203B41FA5}">
                      <a16:colId xmlns:a16="http://schemas.microsoft.com/office/drawing/2014/main" xmlns="" val="20000"/>
                    </a:ext>
                  </a:extLst>
                </a:gridCol>
              </a:tblGrid>
              <a:tr h="370840">
                <a:tc>
                  <a:txBody>
                    <a:bodyPr/>
                    <a:lstStyle/>
                    <a:p>
                      <a:pPr algn="ctr"/>
                      <a:r>
                        <a:rPr lang="en-US" dirty="0" smtClean="0"/>
                        <a:t>Error (k=3)</a:t>
                      </a:r>
                      <a:endParaRPr lang="en-US" dirty="0"/>
                    </a:p>
                  </a:txBody>
                  <a:tcPr/>
                </a:tc>
                <a:extLst>
                  <a:ext uri="{0D108BD9-81ED-4DB2-BD59-A6C34878D82A}">
                    <a16:rowId xmlns:a16="http://schemas.microsoft.com/office/drawing/2014/main" xmlns="" val="10000"/>
                  </a:ext>
                </a:extLst>
              </a:tr>
              <a:tr h="370840">
                <a:tc>
                  <a:txBody>
                    <a:bodyPr/>
                    <a:lstStyle/>
                    <a:p>
                      <a:pPr algn="ctr"/>
                      <a:r>
                        <a:rPr lang="en-US" smtClean="0"/>
                        <a:t>a-b</a:t>
                      </a:r>
                      <a:endParaRPr lang="en-US" baseline="30000" dirty="0"/>
                    </a:p>
                  </a:txBody>
                  <a:tcPr/>
                </a:tc>
                <a:extLst>
                  <a:ext uri="{0D108BD9-81ED-4DB2-BD59-A6C34878D82A}">
                    <a16:rowId xmlns:a16="http://schemas.microsoft.com/office/drawing/2014/main" xmlns="" val="10001"/>
                  </a:ext>
                </a:extLst>
              </a:tr>
              <a:tr h="370840">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370840">
                <a:tc>
                  <a:txBody>
                    <a:bodyPr/>
                    <a:lstStyle/>
                    <a:p>
                      <a:pPr algn="ctr" fontAlgn="b"/>
                      <a:endParaRPr lang="en-US" sz="18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370840">
                <a:tc>
                  <a:txBody>
                    <a:bodyPr/>
                    <a:lstStyle/>
                    <a:p>
                      <a:pPr algn="ctr" fontAlgn="b"/>
                      <a:endParaRPr lang="en-US" sz="18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370840">
                <a:tc>
                  <a:txBody>
                    <a:bodyPr/>
                    <a:lstStyle/>
                    <a:p>
                      <a:pPr algn="ctr" fontAlgn="b"/>
                      <a:r>
                        <a:rPr lang="en-US" sz="1800" b="0" i="0" u="none" strike="noStrike" smtClean="0">
                          <a:solidFill>
                            <a:srgbClr val="000000"/>
                          </a:solidFill>
                          <a:effectLst/>
                          <a:latin typeface="Calibri" panose="020F0502020204030204" pitchFamily="34" charset="0"/>
                        </a:rPr>
                        <a:t>-7.3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5"/>
                  </a:ext>
                </a:extLst>
              </a:tr>
              <a:tr h="370840">
                <a:tc>
                  <a:txBody>
                    <a:bodyPr/>
                    <a:lstStyle/>
                    <a:p>
                      <a:pPr algn="ctr" fontAlgn="b"/>
                      <a:r>
                        <a:rPr lang="en-US" sz="1800" b="0" i="0" u="none" strike="noStrike">
                          <a:solidFill>
                            <a:srgbClr val="000000"/>
                          </a:solidFill>
                          <a:effectLst/>
                          <a:latin typeface="Calibri" panose="020F0502020204030204" pitchFamily="34" charset="0"/>
                        </a:rPr>
                        <a:t>5.3</a:t>
                      </a:r>
                    </a:p>
                  </a:txBody>
                  <a:tcPr marL="9525" marR="9525" marT="9525" marB="0" anchor="b"/>
                </a:tc>
                <a:extLst>
                  <a:ext uri="{0D108BD9-81ED-4DB2-BD59-A6C34878D82A}">
                    <a16:rowId xmlns:a16="http://schemas.microsoft.com/office/drawing/2014/main" xmlns="" val="10006"/>
                  </a:ext>
                </a:extLst>
              </a:tr>
              <a:tr h="370840">
                <a:tc>
                  <a:txBody>
                    <a:bodyPr/>
                    <a:lstStyle/>
                    <a:p>
                      <a:pPr algn="ctr" fontAlgn="b"/>
                      <a:r>
                        <a:rPr lang="en-US" sz="1800" b="0" i="0" u="none" strike="noStrike" smtClean="0">
                          <a:solidFill>
                            <a:srgbClr val="000000"/>
                          </a:solidFill>
                          <a:effectLst/>
                          <a:latin typeface="Calibri" panose="020F0502020204030204" pitchFamily="34" charset="0"/>
                        </a:rPr>
                        <a:t>-8.7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370840">
                <a:tc>
                  <a:txBody>
                    <a:bodyPr/>
                    <a:lstStyle/>
                    <a:p>
                      <a:pPr algn="ctr" fontAlgn="b"/>
                      <a:r>
                        <a:rPr lang="en-US" sz="1800" b="0" i="0" u="none" strike="noStrike">
                          <a:solidFill>
                            <a:srgbClr val="000000"/>
                          </a:solidFill>
                          <a:effectLst/>
                          <a:latin typeface="Calibri" panose="020F0502020204030204" pitchFamily="34" charset="0"/>
                        </a:rPr>
                        <a:t>5.3</a:t>
                      </a:r>
                    </a:p>
                  </a:txBody>
                  <a:tcPr marL="9525" marR="9525" marT="9525" marB="0" anchor="b"/>
                </a:tc>
                <a:extLst>
                  <a:ext uri="{0D108BD9-81ED-4DB2-BD59-A6C34878D82A}">
                    <a16:rowId xmlns:a16="http://schemas.microsoft.com/office/drawing/2014/main" xmlns="" val="10008"/>
                  </a:ext>
                </a:extLst>
              </a:tr>
              <a:tr h="370840">
                <a:tc>
                  <a:txBody>
                    <a:bodyPr/>
                    <a:lstStyle/>
                    <a:p>
                      <a:pPr algn="ctr" fontAlgn="b"/>
                      <a:r>
                        <a:rPr lang="en-US" sz="1800" b="0" i="0" u="none" strike="noStrike" smtClean="0">
                          <a:solidFill>
                            <a:srgbClr val="000000"/>
                          </a:solidFill>
                          <a:effectLst/>
                          <a:latin typeface="Calibri" panose="020F0502020204030204" pitchFamily="34" charset="0"/>
                        </a:rPr>
                        <a:t>-8.0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370840">
                <a:tc>
                  <a:txBody>
                    <a:bodyPr/>
                    <a:lstStyle/>
                    <a:p>
                      <a:pPr algn="ctr" fontAlgn="b"/>
                      <a:r>
                        <a:rPr lang="en-US" sz="1800" b="0" i="0" u="none" strike="noStrike">
                          <a:solidFill>
                            <a:srgbClr val="000000"/>
                          </a:solidFill>
                          <a:effectLst/>
                          <a:latin typeface="Calibri" panose="020F0502020204030204" pitchFamily="34" charset="0"/>
                        </a:rPr>
                        <a:t>8.0</a:t>
                      </a:r>
                    </a:p>
                  </a:txBody>
                  <a:tcPr marL="9525" marR="9525" marT="9525" marB="0" anchor="b"/>
                </a:tc>
                <a:extLst>
                  <a:ext uri="{0D108BD9-81ED-4DB2-BD59-A6C34878D82A}">
                    <a16:rowId xmlns:a16="http://schemas.microsoft.com/office/drawing/2014/main" xmlns="" val="10010"/>
                  </a:ext>
                </a:extLst>
              </a:tr>
              <a:tr h="370840">
                <a:tc>
                  <a:txBody>
                    <a:bodyPr/>
                    <a:lstStyle/>
                    <a:p>
                      <a:pPr algn="ctr" fontAlgn="b"/>
                      <a:r>
                        <a:rPr lang="en-US" sz="1800" b="0" i="0" u="none" strike="noStrike" smtClean="0">
                          <a:solidFill>
                            <a:srgbClr val="000000"/>
                          </a:solidFill>
                          <a:effectLst/>
                          <a:latin typeface="Calibri" panose="020F0502020204030204" pitchFamily="34" charset="0"/>
                        </a:rPr>
                        <a:t>-1.7</a:t>
                      </a:r>
                      <a:endParaRPr lang="en-US" sz="18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70840">
                <a:tc>
                  <a:txBody>
                    <a:bodyPr/>
                    <a:lstStyle/>
                    <a:p>
                      <a:pPr algn="ctr" fontAlgn="b"/>
                      <a:endParaRPr lang="en-US" sz="1800" b="0" i="0" u="none" strike="noStrike" dirty="0">
                        <a:solidFill>
                          <a:srgbClr val="0000FF"/>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0840">
                <a:tc>
                  <a:txBody>
                    <a:bodyPr/>
                    <a:lstStyle/>
                    <a:p>
                      <a:pPr algn="ctr" fontAlgn="b"/>
                      <a:r>
                        <a:rPr lang="en-US" sz="1800" b="0" i="0" u="none" strike="noStrike" smtClean="0">
                          <a:solidFill>
                            <a:srgbClr val="000000"/>
                          </a:solidFill>
                          <a:effectLst/>
                          <a:latin typeface="Calibri"/>
                        </a:rPr>
                        <a:t>-7.0</a:t>
                      </a:r>
                      <a:endParaRPr lang="en-US" sz="1800" b="0" i="0" u="none" strike="noStrike" dirty="0" smtClean="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370840">
                <a:tc>
                  <a:txBody>
                    <a:bodyPr/>
                    <a:lstStyle/>
                    <a:p>
                      <a:pPr algn="ctr" fontAlgn="b"/>
                      <a:r>
                        <a:rPr lang="en-US" sz="1800" b="0" i="0" u="none" strike="noStrike" smtClean="0">
                          <a:solidFill>
                            <a:srgbClr val="000000"/>
                          </a:solidFill>
                          <a:effectLst/>
                          <a:latin typeface="Calibri"/>
                        </a:rPr>
                        <a:t>-1.0</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370840">
                <a:tc>
                  <a:txBody>
                    <a:bodyPr/>
                    <a:lstStyle/>
                    <a:p>
                      <a:pPr algn="ctr" fontAlgn="b"/>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graphicFrame>
        <p:nvGraphicFramePr>
          <p:cNvPr id="14" name="Table 13"/>
          <p:cNvGraphicFramePr>
            <a:graphicFrameLocks noGrp="1"/>
          </p:cNvGraphicFramePr>
          <p:nvPr>
            <p:extLst/>
          </p:nvPr>
        </p:nvGraphicFramePr>
        <p:xfrm>
          <a:off x="6642752" y="578224"/>
          <a:ext cx="981728" cy="6237224"/>
        </p:xfrm>
        <a:graphic>
          <a:graphicData uri="http://schemas.openxmlformats.org/drawingml/2006/table">
            <a:tbl>
              <a:tblPr firstRow="1" bandRow="1">
                <a:tableStyleId>{5940675A-B579-460E-94D1-54222C63F5DA}</a:tableStyleId>
              </a:tblPr>
              <a:tblGrid>
                <a:gridCol w="981728">
                  <a:extLst>
                    <a:ext uri="{9D8B030D-6E8A-4147-A177-3AD203B41FA5}">
                      <a16:colId xmlns:a16="http://schemas.microsoft.com/office/drawing/2014/main" xmlns="" val="20000"/>
                    </a:ext>
                  </a:extLst>
                </a:gridCol>
              </a:tblGrid>
              <a:tr h="370840">
                <a:tc>
                  <a:txBody>
                    <a:bodyPr/>
                    <a:lstStyle/>
                    <a:p>
                      <a:pPr algn="ctr"/>
                      <a:r>
                        <a:rPr lang="en-US" dirty="0" smtClean="0">
                          <a:solidFill>
                            <a:srgbClr val="0000FF"/>
                          </a:solidFill>
                        </a:rPr>
                        <a:t>Error</a:t>
                      </a:r>
                    </a:p>
                    <a:p>
                      <a:pPr algn="ctr"/>
                      <a:r>
                        <a:rPr lang="en-US" baseline="0" dirty="0" smtClean="0">
                          <a:solidFill>
                            <a:srgbClr val="0000FF"/>
                          </a:solidFill>
                        </a:rPr>
                        <a:t>(k=4)</a:t>
                      </a:r>
                      <a:endParaRPr lang="en-US" dirty="0">
                        <a:solidFill>
                          <a:srgbClr val="0000FF"/>
                        </a:solidFill>
                      </a:endParaRPr>
                    </a:p>
                  </a:txBody>
                  <a:tcPr/>
                </a:tc>
                <a:extLst>
                  <a:ext uri="{0D108BD9-81ED-4DB2-BD59-A6C34878D82A}">
                    <a16:rowId xmlns:a16="http://schemas.microsoft.com/office/drawing/2014/main" xmlns="" val="10000"/>
                  </a:ext>
                </a:extLst>
              </a:tr>
              <a:tr h="370840">
                <a:tc>
                  <a:txBody>
                    <a:bodyPr/>
                    <a:lstStyle/>
                    <a:p>
                      <a:pPr algn="ctr"/>
                      <a:r>
                        <a:rPr lang="en-US" smtClean="0"/>
                        <a:t>(a-c</a:t>
                      </a:r>
                      <a:r>
                        <a:rPr lang="en-US" dirty="0" smtClean="0"/>
                        <a:t>)</a:t>
                      </a:r>
                      <a:endParaRPr lang="en-US" dirty="0">
                        <a:solidFill>
                          <a:srgbClr val="0000FF"/>
                        </a:solidFill>
                      </a:endParaRPr>
                    </a:p>
                  </a:txBody>
                  <a:tcPr/>
                </a:tc>
                <a:extLst>
                  <a:ext uri="{0D108BD9-81ED-4DB2-BD59-A6C34878D82A}">
                    <a16:rowId xmlns:a16="http://schemas.microsoft.com/office/drawing/2014/main" xmlns="" val="10001"/>
                  </a:ext>
                </a:extLst>
              </a:tr>
              <a:tr h="370840">
                <a:tc>
                  <a:txBody>
                    <a:bodyPr/>
                    <a:lstStyle/>
                    <a:p>
                      <a:pPr algn="ctr" fontAlgn="b"/>
                      <a:endParaRPr lang="en-US" sz="1800" b="0" i="0" u="none" strike="noStrike" dirty="0">
                        <a:solidFill>
                          <a:srgbClr val="0000FF"/>
                        </a:solidFill>
                        <a:effectLst/>
                        <a:latin typeface="Calibri"/>
                      </a:endParaRPr>
                    </a:p>
                  </a:txBody>
                  <a:tcPr marL="7620" marR="7620" marT="7620" marB="0" anchor="b"/>
                </a:tc>
                <a:extLst>
                  <a:ext uri="{0D108BD9-81ED-4DB2-BD59-A6C34878D82A}">
                    <a16:rowId xmlns:a16="http://schemas.microsoft.com/office/drawing/2014/main" xmlns="" val="10002"/>
                  </a:ext>
                </a:extLst>
              </a:tr>
              <a:tr h="370840">
                <a:tc>
                  <a:txBody>
                    <a:bodyPr/>
                    <a:lstStyle/>
                    <a:p>
                      <a:pPr algn="ctr" fontAlgn="b"/>
                      <a:endParaRPr lang="en-US" sz="1800" b="0" i="0" u="none" strike="noStrike" dirty="0">
                        <a:solidFill>
                          <a:srgbClr val="0000FF"/>
                        </a:solidFill>
                        <a:effectLst/>
                        <a:latin typeface="Calibri"/>
                      </a:endParaRPr>
                    </a:p>
                  </a:txBody>
                  <a:tcPr marL="7620" marR="7620" marT="7620" marB="0" anchor="b"/>
                </a:tc>
                <a:extLst>
                  <a:ext uri="{0D108BD9-81ED-4DB2-BD59-A6C34878D82A}">
                    <a16:rowId xmlns:a16="http://schemas.microsoft.com/office/drawing/2014/main" xmlns="" val="10003"/>
                  </a:ext>
                </a:extLst>
              </a:tr>
              <a:tr h="370840">
                <a:tc>
                  <a:txBody>
                    <a:bodyPr/>
                    <a:lstStyle/>
                    <a:p>
                      <a:pPr algn="ctr" fontAlgn="b"/>
                      <a:endParaRPr lang="en-US" sz="1800" b="0" i="0" u="none" strike="noStrike">
                        <a:solidFill>
                          <a:srgbClr val="0000FF"/>
                        </a:solidFill>
                        <a:effectLst/>
                        <a:latin typeface="Calibri"/>
                      </a:endParaRPr>
                    </a:p>
                  </a:txBody>
                  <a:tcPr marL="7620" marR="7620" marT="7620" marB="0" anchor="b"/>
                </a:tc>
                <a:extLst>
                  <a:ext uri="{0D108BD9-81ED-4DB2-BD59-A6C34878D82A}">
                    <a16:rowId xmlns:a16="http://schemas.microsoft.com/office/drawing/2014/main" xmlns="" val="10004"/>
                  </a:ext>
                </a:extLst>
              </a:tr>
              <a:tr h="370840">
                <a:tc>
                  <a:txBody>
                    <a:bodyPr/>
                    <a:lstStyle/>
                    <a:p>
                      <a:pPr algn="ctr" fontAlgn="b"/>
                      <a:endParaRPr lang="en-US" sz="1800" b="0" i="0" u="none" strike="noStrike" dirty="0">
                        <a:solidFill>
                          <a:srgbClr val="0000FF"/>
                        </a:solidFill>
                        <a:effectLst/>
                        <a:latin typeface="Calibri"/>
                      </a:endParaRPr>
                    </a:p>
                  </a:txBody>
                  <a:tcPr marL="9525" marR="9525" marT="9525" marB="0" anchor="b"/>
                </a:tc>
                <a:extLst>
                  <a:ext uri="{0D108BD9-81ED-4DB2-BD59-A6C34878D82A}">
                    <a16:rowId xmlns:a16="http://schemas.microsoft.com/office/drawing/2014/main" xmlns="" val="10005"/>
                  </a:ext>
                </a:extLst>
              </a:tr>
              <a:tr h="370840">
                <a:tc>
                  <a:txBody>
                    <a:bodyPr/>
                    <a:lstStyle/>
                    <a:p>
                      <a:pPr algn="ctr" fontAlgn="b"/>
                      <a:r>
                        <a:rPr lang="en-US" sz="1800" b="0" i="0" u="none" strike="noStrike">
                          <a:solidFill>
                            <a:srgbClr val="0000FF"/>
                          </a:solidFill>
                          <a:effectLst/>
                          <a:latin typeface="Calibri" panose="020F0502020204030204" pitchFamily="34" charset="0"/>
                        </a:rPr>
                        <a:t>2.5</a:t>
                      </a:r>
                    </a:p>
                  </a:txBody>
                  <a:tcPr marL="9525" marR="9525" marT="9525" marB="0" anchor="b"/>
                </a:tc>
                <a:extLst>
                  <a:ext uri="{0D108BD9-81ED-4DB2-BD59-A6C34878D82A}">
                    <a16:rowId xmlns:a16="http://schemas.microsoft.com/office/drawing/2014/main" xmlns="" val="10006"/>
                  </a:ext>
                </a:extLst>
              </a:tr>
              <a:tr h="370840">
                <a:tc>
                  <a:txBody>
                    <a:bodyPr/>
                    <a:lstStyle/>
                    <a:p>
                      <a:pPr algn="ctr" fontAlgn="b"/>
                      <a:r>
                        <a:rPr lang="en-US" sz="1800" b="0" i="0" u="none" strike="noStrike" smtClean="0">
                          <a:solidFill>
                            <a:srgbClr val="0000FF"/>
                          </a:solidFill>
                          <a:effectLst/>
                          <a:latin typeface="Calibri" panose="020F0502020204030204" pitchFamily="34" charset="0"/>
                        </a:rPr>
                        <a:t>-7.0</a:t>
                      </a:r>
                      <a:endParaRPr lang="en-US" sz="1800" b="0" i="0" u="none" strike="noStrike" dirty="0">
                        <a:solidFill>
                          <a:srgbClr val="0000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7"/>
                  </a:ext>
                </a:extLst>
              </a:tr>
              <a:tr h="370840">
                <a:tc>
                  <a:txBody>
                    <a:bodyPr/>
                    <a:lstStyle/>
                    <a:p>
                      <a:pPr algn="ctr" fontAlgn="b"/>
                      <a:r>
                        <a:rPr lang="en-US" sz="1800" b="0" i="0" u="none" strike="noStrike">
                          <a:solidFill>
                            <a:srgbClr val="0000FF"/>
                          </a:solidFill>
                          <a:effectLst/>
                          <a:latin typeface="Calibri" panose="020F0502020204030204" pitchFamily="34" charset="0"/>
                        </a:rPr>
                        <a:t>3.5</a:t>
                      </a:r>
                    </a:p>
                  </a:txBody>
                  <a:tcPr marL="9525" marR="9525" marT="9525" marB="0" anchor="b"/>
                </a:tc>
                <a:extLst>
                  <a:ext uri="{0D108BD9-81ED-4DB2-BD59-A6C34878D82A}">
                    <a16:rowId xmlns:a16="http://schemas.microsoft.com/office/drawing/2014/main" xmlns="" val="10008"/>
                  </a:ext>
                </a:extLst>
              </a:tr>
              <a:tr h="370840">
                <a:tc>
                  <a:txBody>
                    <a:bodyPr/>
                    <a:lstStyle/>
                    <a:p>
                      <a:pPr algn="ctr" fontAlgn="b"/>
                      <a:r>
                        <a:rPr lang="en-US" sz="1800" b="0" i="0" u="none" strike="noStrike" smtClean="0">
                          <a:solidFill>
                            <a:srgbClr val="0000FF"/>
                          </a:solidFill>
                          <a:effectLst/>
                          <a:latin typeface="Calibri" panose="020F0502020204030204" pitchFamily="34" charset="0"/>
                        </a:rPr>
                        <a:t>-7.0</a:t>
                      </a:r>
                      <a:endParaRPr lang="en-US" sz="1800" b="0" i="0" u="none" strike="noStrike" dirty="0">
                        <a:solidFill>
                          <a:srgbClr val="0000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9"/>
                  </a:ext>
                </a:extLst>
              </a:tr>
              <a:tr h="370840">
                <a:tc>
                  <a:txBody>
                    <a:bodyPr/>
                    <a:lstStyle/>
                    <a:p>
                      <a:pPr algn="ctr" fontAlgn="b"/>
                      <a:r>
                        <a:rPr lang="en-US" sz="1800" b="0" i="0" u="none" strike="noStrike">
                          <a:solidFill>
                            <a:srgbClr val="0000FF"/>
                          </a:solidFill>
                          <a:effectLst/>
                          <a:latin typeface="Calibri" panose="020F0502020204030204" pitchFamily="34" charset="0"/>
                        </a:rPr>
                        <a:t>6.0</a:t>
                      </a:r>
                    </a:p>
                  </a:txBody>
                  <a:tcPr marL="9525" marR="9525" marT="9525" marB="0" anchor="b"/>
                </a:tc>
                <a:extLst>
                  <a:ext uri="{0D108BD9-81ED-4DB2-BD59-A6C34878D82A}">
                    <a16:rowId xmlns:a16="http://schemas.microsoft.com/office/drawing/2014/main" xmlns="" val="10010"/>
                  </a:ext>
                </a:extLst>
              </a:tr>
              <a:tr h="370840">
                <a:tc>
                  <a:txBody>
                    <a:bodyPr/>
                    <a:lstStyle/>
                    <a:p>
                      <a:pPr algn="ctr" fontAlgn="b"/>
                      <a:r>
                        <a:rPr lang="en-US" sz="1800" b="0" i="0" u="none" strike="noStrike">
                          <a:solidFill>
                            <a:srgbClr val="0000FF"/>
                          </a:solidFill>
                          <a:effectLst/>
                          <a:latin typeface="Calibri" panose="020F0502020204030204" pitchFamily="34" charset="0"/>
                        </a:rPr>
                        <a:t>0.0</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93192">
                <a:tc>
                  <a:txBody>
                    <a:bodyPr/>
                    <a:lstStyle/>
                    <a:p>
                      <a:pPr algn="ctr" fontAlgn="b"/>
                      <a:endParaRPr lang="en-US" sz="1800" b="0" i="0" u="none" strike="noStrike" dirty="0">
                        <a:solidFill>
                          <a:srgbClr val="0000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374904">
                <a:tc>
                  <a:txBody>
                    <a:bodyPr/>
                    <a:lstStyle/>
                    <a:p>
                      <a:pPr algn="ctr" fontAlgn="b"/>
                      <a:r>
                        <a:rPr lang="en-US" sz="1800" b="0" i="0" u="none" strike="noStrike" smtClean="0">
                          <a:solidFill>
                            <a:srgbClr val="000000"/>
                          </a:solidFill>
                          <a:effectLst/>
                          <a:latin typeface="Calibri" panose="020F0502020204030204" pitchFamily="34" charset="0"/>
                        </a:rPr>
                        <a:t>-2.0</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374904">
                <a:tc>
                  <a:txBody>
                    <a:bodyPr/>
                    <a:lstStyle/>
                    <a:p>
                      <a:pPr algn="ctr" fontAlgn="b"/>
                      <a:r>
                        <a:rPr lang="en-US" sz="1800" b="0" i="0" u="none" strike="noStrike" smtClean="0">
                          <a:solidFill>
                            <a:srgbClr val="000000"/>
                          </a:solidFill>
                          <a:effectLst/>
                          <a:latin typeface="Calibri" panose="020F0502020204030204" pitchFamily="34" charset="0"/>
                        </a:rPr>
                        <a:t>-0.3</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374904">
                <a:tc>
                  <a:txBody>
                    <a:bodyPr/>
                    <a:lstStyle/>
                    <a:p>
                      <a:pPr algn="ctr" fontAlgn="b"/>
                      <a:endParaRPr lang="en-US" sz="1800" b="0" i="0" u="none" strike="noStrike" kern="1200" dirty="0">
                        <a:solidFill>
                          <a:srgbClr val="0000FF"/>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15" name="TextBox 14"/>
          <p:cNvSpPr txBox="1"/>
          <p:nvPr/>
        </p:nvSpPr>
        <p:spPr>
          <a:xfrm>
            <a:off x="1928190" y="6040433"/>
            <a:ext cx="1253356" cy="369332"/>
          </a:xfrm>
          <a:prstGeom prst="rect">
            <a:avLst/>
          </a:prstGeom>
          <a:noFill/>
        </p:spPr>
        <p:txBody>
          <a:bodyPr wrap="none" rtlCol="0">
            <a:spAutoFit/>
          </a:bodyPr>
          <a:lstStyle/>
          <a:p>
            <a:pPr algn="r"/>
            <a:r>
              <a:rPr lang="en-US" dirty="0" smtClean="0">
                <a:solidFill>
                  <a:srgbClr val="FF0000"/>
                </a:solidFill>
              </a:rPr>
              <a:t>Mean Error</a:t>
            </a:r>
            <a:endParaRPr lang="en-US" dirty="0">
              <a:solidFill>
                <a:srgbClr val="FF0000"/>
              </a:solidFill>
            </a:endParaRPr>
          </a:p>
        </p:txBody>
      </p:sp>
      <p:sp>
        <p:nvSpPr>
          <p:cNvPr id="16" name="TextBox 15"/>
          <p:cNvSpPr txBox="1"/>
          <p:nvPr/>
        </p:nvSpPr>
        <p:spPr>
          <a:xfrm>
            <a:off x="1438884" y="6412468"/>
            <a:ext cx="1747145" cy="369332"/>
          </a:xfrm>
          <a:prstGeom prst="rect">
            <a:avLst/>
          </a:prstGeom>
          <a:noFill/>
        </p:spPr>
        <p:txBody>
          <a:bodyPr wrap="none" rtlCol="0">
            <a:spAutoFit/>
          </a:bodyPr>
          <a:lstStyle/>
          <a:p>
            <a:pPr algn="r"/>
            <a:r>
              <a:rPr lang="en-US" dirty="0" smtClean="0">
                <a:solidFill>
                  <a:srgbClr val="FF0000"/>
                </a:solidFill>
              </a:rPr>
              <a:t>Root Mean Error</a:t>
            </a:r>
            <a:endParaRPr lang="en-US" dirty="0">
              <a:solidFill>
                <a:srgbClr val="FF0000"/>
              </a:solidFill>
            </a:endParaRPr>
          </a:p>
        </p:txBody>
      </p:sp>
      <p:sp>
        <p:nvSpPr>
          <p:cNvPr id="4" name="Oval Callout 3"/>
          <p:cNvSpPr/>
          <p:nvPr/>
        </p:nvSpPr>
        <p:spPr>
          <a:xfrm>
            <a:off x="5562600" y="6092952"/>
            <a:ext cx="914400" cy="612648"/>
          </a:xfrm>
          <a:prstGeom prst="wedgeEllipseCallout">
            <a:avLst>
              <a:gd name="adj1" fmla="val -109068"/>
              <a:gd name="adj2" fmla="val 3616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smtClean="0">
                <a:solidFill>
                  <a:srgbClr val="FF0000"/>
                </a:solidFill>
              </a:rPr>
              <a:t>RMS Error</a:t>
            </a:r>
            <a:endParaRPr lang="en-US" sz="1700" dirty="0">
              <a:solidFill>
                <a:srgbClr val="FF0000"/>
              </a:solidFill>
            </a:endParaRPr>
          </a:p>
        </p:txBody>
      </p:sp>
      <p:sp>
        <p:nvSpPr>
          <p:cNvPr id="17" name="Oval Callout 16"/>
          <p:cNvSpPr/>
          <p:nvPr/>
        </p:nvSpPr>
        <p:spPr>
          <a:xfrm>
            <a:off x="5569686" y="6092952"/>
            <a:ext cx="914400" cy="612648"/>
          </a:xfrm>
          <a:prstGeom prst="wedgeEllipseCallout">
            <a:avLst>
              <a:gd name="adj1" fmla="val 226226"/>
              <a:gd name="adj2" fmla="val 4055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 name="Footer Placeholder 3"/>
          <p:cNvSpPr>
            <a:spLocks noGrp="1"/>
          </p:cNvSpPr>
          <p:nvPr>
            <p:ph type="ftr" sz="quarter" idx="11"/>
          </p:nvPr>
        </p:nvSpPr>
        <p:spPr>
          <a:xfrm>
            <a:off x="457200"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3437001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 y="7960"/>
            <a:ext cx="5089360" cy="548640"/>
          </a:xfrm>
        </p:spPr>
        <p:txBody>
          <a:bodyPr>
            <a:normAutofit/>
          </a:bodyPr>
          <a:lstStyle/>
          <a:p>
            <a:pPr algn="l"/>
            <a:r>
              <a:rPr lang="en-US" sz="2800" b="1" dirty="0" smtClean="0">
                <a:solidFill>
                  <a:srgbClr val="FF0000"/>
                </a:solidFill>
              </a:rPr>
              <a:t>SMA</a:t>
            </a:r>
            <a:r>
              <a:rPr lang="en-US" sz="2800" b="1" dirty="0">
                <a:solidFill>
                  <a:srgbClr val="FF0000"/>
                </a:solidFill>
              </a:rPr>
              <a:t> </a:t>
            </a:r>
            <a:r>
              <a:rPr lang="en-US" sz="2800" b="1" dirty="0" smtClean="0">
                <a:solidFill>
                  <a:srgbClr val="FF0000"/>
                </a:solidFill>
              </a:rPr>
              <a:t>&amp; Data Smoothing</a:t>
            </a:r>
            <a:endParaRPr lang="en-US" sz="2800" b="1" dirty="0">
              <a:solidFill>
                <a:srgbClr val="FF0000"/>
              </a:solidFill>
            </a:endParaRPr>
          </a:p>
        </p:txBody>
      </p:sp>
      <p:sp>
        <p:nvSpPr>
          <p:cNvPr id="3" name="Slide Number Placeholder 2"/>
          <p:cNvSpPr>
            <a:spLocks noGrp="1"/>
          </p:cNvSpPr>
          <p:nvPr>
            <p:ph type="sldNum" sz="quarter" idx="12"/>
          </p:nvPr>
        </p:nvSpPr>
        <p:spPr>
          <a:xfrm>
            <a:off x="8778240" y="6497357"/>
            <a:ext cx="365760" cy="365125"/>
          </a:xfrm>
        </p:spPr>
        <p:txBody>
          <a:bodyPr/>
          <a:lstStyle/>
          <a:p>
            <a:pPr algn="l"/>
            <a:fld id="{B6F15528-21DE-4FAA-801E-634DDDAF4B2B}" type="slidenum">
              <a:rPr lang="en-US" b="1" smtClean="0">
                <a:solidFill>
                  <a:prstClr val="black"/>
                </a:solidFill>
              </a:rPr>
              <a:pPr algn="l"/>
              <a:t>14</a:t>
            </a:fld>
            <a:endParaRPr lang="en-US" b="1" dirty="0">
              <a:solidFill>
                <a:prstClr val="black"/>
              </a:solidFill>
            </a:endParaRPr>
          </a:p>
        </p:txBody>
      </p:sp>
      <p:graphicFrame>
        <p:nvGraphicFramePr>
          <p:cNvPr id="8" name="Chart 7"/>
          <p:cNvGraphicFramePr/>
          <p:nvPr>
            <p:extLst/>
          </p:nvPr>
        </p:nvGraphicFramePr>
        <p:xfrm>
          <a:off x="304800" y="685800"/>
          <a:ext cx="8458200" cy="6065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5257800" y="0"/>
          <a:ext cx="3505200" cy="2209800"/>
        </p:xfrm>
        <a:graphic>
          <a:graphicData uri="http://schemas.openxmlformats.org/drawingml/2006/chart">
            <c:chart xmlns:c="http://schemas.openxmlformats.org/drawingml/2006/chart" xmlns:r="http://schemas.openxmlformats.org/officeDocument/2006/relationships" r:id="rId4"/>
          </a:graphicData>
        </a:graphic>
      </p:graphicFrame>
      <p:sp>
        <p:nvSpPr>
          <p:cNvPr id="6" name="Footer Placeholder 3"/>
          <p:cNvSpPr>
            <a:spLocks noGrp="1"/>
          </p:cNvSpPr>
          <p:nvPr>
            <p:ph type="ftr" sz="quarter" idx="11"/>
          </p:nvPr>
        </p:nvSpPr>
        <p:spPr>
          <a:xfrm>
            <a:off x="-76200" y="6500446"/>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966538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Weighted Moving Average (WMA)</a:t>
            </a:r>
            <a:endParaRPr lang="en-US" sz="2800" b="1" dirty="0">
              <a:solidFill>
                <a:srgbClr val="FF0000"/>
              </a:solidFill>
            </a:endParaRPr>
          </a:p>
        </p:txBody>
      </p:sp>
      <p:sp>
        <p:nvSpPr>
          <p:cNvPr id="8" name="Content Placeholder 7"/>
          <p:cNvSpPr>
            <a:spLocks noGrp="1"/>
          </p:cNvSpPr>
          <p:nvPr>
            <p:ph idx="1"/>
          </p:nvPr>
        </p:nvSpPr>
        <p:spPr>
          <a:xfrm>
            <a:off x="0" y="775500"/>
            <a:ext cx="8915400" cy="2729700"/>
          </a:xfrm>
        </p:spPr>
        <p:txBody>
          <a:bodyPr>
            <a:noAutofit/>
          </a:bodyPr>
          <a:lstStyle/>
          <a:p>
            <a:r>
              <a:rPr lang="en-US" sz="2400" dirty="0" smtClean="0"/>
              <a:t>WMA is used when it is required to give different weightage to different data.  For example it may be required to give more weightage to recent data</a:t>
            </a:r>
          </a:p>
          <a:p>
            <a:r>
              <a:rPr lang="en-US" sz="2400" u="sng" dirty="0" smtClean="0"/>
              <a:t>Example</a:t>
            </a:r>
            <a:r>
              <a:rPr lang="en-US" sz="2400" dirty="0" smtClean="0"/>
              <a:t>: In the </a:t>
            </a:r>
            <a:r>
              <a:rPr lang="en-US" sz="2400" smtClean="0"/>
              <a:t>original multi-housing </a:t>
            </a:r>
            <a:r>
              <a:rPr lang="en-US" sz="2400" dirty="0" smtClean="0"/>
              <a:t>project example, it is required to forecast the duration of the 11</a:t>
            </a:r>
            <a:r>
              <a:rPr lang="en-US" sz="2400" baseline="30000" dirty="0" smtClean="0"/>
              <a:t>th</a:t>
            </a:r>
            <a:r>
              <a:rPr lang="en-US" sz="2400" dirty="0" smtClean="0"/>
              <a:t> house by giving 50% weightage to the most recent house duration, 30% to the middle duration and 20% to the earliest </a:t>
            </a: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15</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nvPr>
        </p:nvGraphicFramePr>
        <p:xfrm>
          <a:off x="1600200" y="4419600"/>
          <a:ext cx="5867400" cy="1508760"/>
        </p:xfrm>
        <a:graphic>
          <a:graphicData uri="http://schemas.openxmlformats.org/drawingml/2006/table">
            <a:tbl>
              <a:tblPr firstRow="1" bandRow="1">
                <a:tableStyleId>{5940675A-B579-460E-94D1-54222C63F5DA}</a:tableStyleId>
              </a:tblPr>
              <a:tblGrid>
                <a:gridCol w="6096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370840">
                <a:tc>
                  <a:txBody>
                    <a:bodyPr/>
                    <a:lstStyle/>
                    <a:p>
                      <a:pPr algn="ctr"/>
                      <a:r>
                        <a:rPr lang="en-US" dirty="0" smtClean="0"/>
                        <a:t>8</a:t>
                      </a:r>
                      <a:endParaRPr lang="en-US" dirty="0"/>
                    </a:p>
                  </a:txBody>
                  <a:tcPr/>
                </a:tc>
                <a:tc>
                  <a:txBody>
                    <a:bodyPr/>
                    <a:lstStyle/>
                    <a:p>
                      <a:pPr algn="l" fontAlgn="b"/>
                      <a:r>
                        <a:rPr lang="en-US" sz="1800" b="0" i="0" u="none" strike="noStrike" dirty="0" smtClean="0">
                          <a:solidFill>
                            <a:srgbClr val="000000"/>
                          </a:solidFill>
                          <a:effectLst/>
                          <a:latin typeface="Calibri"/>
                        </a:rPr>
                        <a:t> 242</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0"/>
                  </a:ext>
                </a:extLst>
              </a:tr>
              <a:tr h="370840">
                <a:tc>
                  <a:txBody>
                    <a:bodyPr/>
                    <a:lstStyle/>
                    <a:p>
                      <a:pPr algn="ctr"/>
                      <a:r>
                        <a:rPr lang="en-US" dirty="0" smtClean="0"/>
                        <a:t>9</a:t>
                      </a:r>
                      <a:endParaRPr lang="en-US" dirty="0"/>
                    </a:p>
                  </a:txBody>
                  <a:tcPr/>
                </a:tc>
                <a:tc>
                  <a:txBody>
                    <a:bodyPr/>
                    <a:lstStyle/>
                    <a:p>
                      <a:pPr algn="l" fontAlgn="b"/>
                      <a:r>
                        <a:rPr lang="en-US" sz="1800" b="0" i="0" u="none" strike="noStrike" dirty="0" smtClean="0">
                          <a:solidFill>
                            <a:srgbClr val="000000"/>
                          </a:solidFill>
                          <a:effectLst/>
                          <a:latin typeface="Calibri"/>
                        </a:rPr>
                        <a:t> 254</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1"/>
                  </a:ext>
                </a:extLst>
              </a:tr>
              <a:tr h="370840">
                <a:tc>
                  <a:txBody>
                    <a:bodyPr/>
                    <a:lstStyle/>
                    <a:p>
                      <a:pPr algn="ctr"/>
                      <a:r>
                        <a:rPr lang="en-US" dirty="0" smtClean="0"/>
                        <a:t>10</a:t>
                      </a:r>
                      <a:endParaRPr lang="en-US" dirty="0"/>
                    </a:p>
                  </a:txBody>
                  <a:tcPr/>
                </a:tc>
                <a:tc>
                  <a:txBody>
                    <a:bodyPr/>
                    <a:lstStyle/>
                    <a:p>
                      <a:pPr algn="l" fontAlgn="b"/>
                      <a:r>
                        <a:rPr lang="en-US" sz="1800" b="0" i="0" u="none" strike="noStrike" dirty="0" smtClean="0">
                          <a:solidFill>
                            <a:srgbClr val="000000"/>
                          </a:solidFill>
                          <a:effectLst/>
                          <a:latin typeface="Calibri"/>
                        </a:rPr>
                        <a:t> 248</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2"/>
                  </a:ext>
                </a:extLst>
              </a:tr>
              <a:tr h="370840">
                <a:tc>
                  <a:txBody>
                    <a:bodyPr/>
                    <a:lstStyle/>
                    <a:p>
                      <a:pPr algn="ctr"/>
                      <a:r>
                        <a:rPr lang="en-US" sz="2000" b="1" dirty="0" smtClean="0">
                          <a:solidFill>
                            <a:schemeClr val="tx1"/>
                          </a:solidFill>
                        </a:rPr>
                        <a:t>11</a:t>
                      </a:r>
                      <a:endParaRPr lang="en-US" sz="2000" b="1" dirty="0">
                        <a:solidFill>
                          <a:schemeClr val="tx1"/>
                        </a:solidFill>
                      </a:endParaRPr>
                    </a:p>
                  </a:txBody>
                  <a:tcPr/>
                </a:tc>
                <a:tc>
                  <a:txBody>
                    <a:bodyPr/>
                    <a:lstStyle/>
                    <a:p>
                      <a:pPr algn="l" fontAlgn="b"/>
                      <a:r>
                        <a:rPr lang="en-US" sz="2000" b="1" i="0" u="none" strike="noStrike" dirty="0" smtClean="0">
                          <a:solidFill>
                            <a:schemeClr val="tx1"/>
                          </a:solidFill>
                          <a:effectLst/>
                          <a:latin typeface="Calibri"/>
                        </a:rPr>
                        <a:t> </a:t>
                      </a:r>
                      <a:r>
                        <a:rPr lang="en-US" sz="2000" b="0" i="0" u="none" strike="noStrike" dirty="0" smtClean="0">
                          <a:solidFill>
                            <a:schemeClr val="tx1"/>
                          </a:solidFill>
                          <a:effectLst/>
                          <a:latin typeface="+mn-lt"/>
                        </a:rPr>
                        <a:t>Forecast</a:t>
                      </a:r>
                      <a:r>
                        <a:rPr lang="en-US" sz="2000" b="0" i="0" u="none" strike="noStrike" baseline="0" dirty="0" smtClean="0">
                          <a:solidFill>
                            <a:schemeClr val="tx1"/>
                          </a:solidFill>
                          <a:effectLst/>
                          <a:latin typeface="+mn-lt"/>
                        </a:rPr>
                        <a:t> = 248x0.5 + 254x0.3 + 242x0.2  </a:t>
                      </a:r>
                      <a:r>
                        <a:rPr lang="en-US" sz="2000" b="1" i="0" u="none" strike="noStrike" baseline="0" dirty="0" smtClean="0">
                          <a:solidFill>
                            <a:schemeClr val="tx1"/>
                          </a:solidFill>
                          <a:effectLst/>
                          <a:latin typeface="Calibri"/>
                        </a:rPr>
                        <a:t>=  248.6  </a:t>
                      </a:r>
                      <a:endParaRPr lang="en-US" sz="2000" b="1" i="0" u="none" strike="noStrike" dirty="0">
                        <a:solidFill>
                          <a:schemeClr val="tx1"/>
                        </a:solidFill>
                        <a:effectLst/>
                        <a:latin typeface="Calibri"/>
                      </a:endParaRPr>
                    </a:p>
                  </a:txBody>
                  <a:tcPr marL="9525" marR="9525" marT="9525" marB="0" anchor="b"/>
                </a:tc>
                <a:extLst>
                  <a:ext uri="{0D108BD9-81ED-4DB2-BD59-A6C34878D82A}">
                    <a16:rowId xmlns:a16="http://schemas.microsoft.com/office/drawing/2014/main" xmlns="" val="10003"/>
                  </a:ext>
                </a:extLst>
              </a:tr>
            </a:tbl>
          </a:graphicData>
        </a:graphic>
      </p:graphicFrame>
      <p:sp>
        <p:nvSpPr>
          <p:cNvPr id="9" name="Content Placeholder 7"/>
          <p:cNvSpPr txBox="1">
            <a:spLocks/>
          </p:cNvSpPr>
          <p:nvPr/>
        </p:nvSpPr>
        <p:spPr>
          <a:xfrm>
            <a:off x="0" y="3587261"/>
            <a:ext cx="9111342"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9250" indent="0">
              <a:buFont typeface="Arial" pitchFamily="34" charset="0"/>
              <a:buNone/>
            </a:pPr>
            <a:r>
              <a:rPr lang="en-US" sz="2400" i="1" dirty="0" smtClean="0">
                <a:solidFill>
                  <a:srgbClr val="0000FF"/>
                </a:solidFill>
              </a:rPr>
              <a:t>Sum of weights must be 1 (100%).  In this case 50%+30%+20%= 100%</a:t>
            </a:r>
            <a:endParaRPr lang="en-US" sz="2400" dirty="0" smtClean="0">
              <a:solidFill>
                <a:srgbClr val="0000FF"/>
              </a:solidFill>
            </a:endParaRPr>
          </a:p>
          <a:p>
            <a:pPr marL="341313" indent="0">
              <a:buFont typeface="Arial" pitchFamily="34" charset="0"/>
              <a:buNone/>
            </a:pPr>
            <a:endParaRPr lang="en-US" sz="2400" dirty="0" smtClean="0">
              <a:solidFill>
                <a:prstClr val="black"/>
              </a:solidFill>
            </a:endParaRPr>
          </a:p>
          <a:p>
            <a:pPr marL="341313" indent="0">
              <a:buFont typeface="Arial" pitchFamily="34" charset="0"/>
              <a:buNone/>
            </a:pPr>
            <a:endParaRPr lang="en-US" sz="2400" dirty="0" smtClean="0">
              <a:solidFill>
                <a:prstClr val="black"/>
              </a:solidFill>
            </a:endParaRPr>
          </a:p>
          <a:p>
            <a:pPr marL="341313" indent="0">
              <a:buFont typeface="Arial" pitchFamily="34" charset="0"/>
              <a:buNone/>
            </a:pPr>
            <a:endParaRPr lang="en-US" sz="2400" dirty="0" smtClean="0">
              <a:solidFill>
                <a:prstClr val="black"/>
              </a:solidFill>
            </a:endParaRPr>
          </a:p>
        </p:txBody>
      </p:sp>
      <p:sp>
        <p:nvSpPr>
          <p:cNvPr id="10"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3823842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487362"/>
          </a:xfrm>
        </p:spPr>
        <p:txBody>
          <a:bodyPr>
            <a:normAutofit fontScale="90000"/>
          </a:bodyPr>
          <a:lstStyle/>
          <a:p>
            <a:pPr algn="l"/>
            <a:r>
              <a:rPr lang="en-US" sz="2800" b="1" dirty="0">
                <a:solidFill>
                  <a:srgbClr val="FF0000"/>
                </a:solidFill>
              </a:rPr>
              <a:t>Centred Moving Average (CMA)</a:t>
            </a:r>
          </a:p>
        </p:txBody>
      </p:sp>
      <p:sp>
        <p:nvSpPr>
          <p:cNvPr id="8" name="Content Placeholder 7"/>
          <p:cNvSpPr>
            <a:spLocks noGrp="1"/>
          </p:cNvSpPr>
          <p:nvPr>
            <p:ph sz="half" idx="2"/>
          </p:nvPr>
        </p:nvSpPr>
        <p:spPr>
          <a:xfrm>
            <a:off x="0" y="838200"/>
            <a:ext cx="9111342" cy="3951288"/>
          </a:xfrm>
        </p:spPr>
        <p:txBody>
          <a:bodyPr>
            <a:noAutofit/>
          </a:bodyPr>
          <a:lstStyle/>
          <a:p>
            <a:pPr>
              <a:spcBef>
                <a:spcPts val="1200"/>
              </a:spcBef>
            </a:pPr>
            <a:r>
              <a:rPr lang="en-US" sz="2400" dirty="0" smtClean="0"/>
              <a:t>CMA is used for a number of situations particularly when there is a seasonal variation and there is a requirement to:</a:t>
            </a:r>
          </a:p>
          <a:p>
            <a:pPr lvl="1">
              <a:spcBef>
                <a:spcPts val="1200"/>
              </a:spcBef>
            </a:pPr>
            <a:r>
              <a:rPr lang="en-US" sz="2000" dirty="0" smtClean="0"/>
              <a:t>work out seasonal indices</a:t>
            </a:r>
          </a:p>
          <a:p>
            <a:pPr lvl="1">
              <a:spcBef>
                <a:spcPts val="1200"/>
              </a:spcBef>
            </a:pPr>
            <a:r>
              <a:rPr lang="en-US" sz="2000" dirty="0" smtClean="0"/>
              <a:t>forecast sales/demand; or </a:t>
            </a:r>
          </a:p>
          <a:p>
            <a:pPr lvl="1">
              <a:spcBef>
                <a:spcPts val="1200"/>
              </a:spcBef>
            </a:pPr>
            <a:r>
              <a:rPr lang="en-US" sz="2000" dirty="0" smtClean="0"/>
              <a:t>closely track the past data; </a:t>
            </a:r>
          </a:p>
          <a:p>
            <a:pPr>
              <a:spcBef>
                <a:spcPts val="1200"/>
              </a:spcBef>
            </a:pPr>
            <a:r>
              <a:rPr lang="en-US" sz="2400" b="1" dirty="0" smtClean="0"/>
              <a:t>CMA</a:t>
            </a:r>
            <a:r>
              <a:rPr lang="en-US" sz="2400" dirty="0" smtClean="0"/>
              <a:t> can be computed, using data equally spaced on either side of the point in the series where the mean is calculated</a:t>
            </a:r>
          </a:p>
          <a:p>
            <a:pPr>
              <a:spcBef>
                <a:spcPts val="1200"/>
              </a:spcBef>
            </a:pPr>
            <a:r>
              <a:rPr lang="en-US" altLang="en-US" sz="2400" dirty="0" smtClean="0"/>
              <a:t>When k is even, “smoothing of smoothing” is done</a:t>
            </a:r>
          </a:p>
        </p:txBody>
      </p:sp>
      <p:sp>
        <p:nvSpPr>
          <p:cNvPr id="6" name="Footer Placeholder 3"/>
          <p:cNvSpPr>
            <a:spLocks noGrp="1"/>
          </p:cNvSpPr>
          <p:nvPr>
            <p:ph type="ftr" sz="quarter" idx="11"/>
          </p:nvPr>
        </p:nvSpPr>
        <p:spPr/>
        <p:txBody>
          <a:bodyPr/>
          <a:lstStyle/>
          <a:p>
            <a:r>
              <a:rPr lang="en-US" dirty="0" err="1" smtClean="0">
                <a:solidFill>
                  <a:schemeClr val="tx1"/>
                </a:solidFill>
              </a:rPr>
              <a:t>MEhsanSaeed</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16</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54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051570324"/>
              </p:ext>
            </p:extLst>
          </p:nvPr>
        </p:nvGraphicFramePr>
        <p:xfrm>
          <a:off x="548979" y="624789"/>
          <a:ext cx="4704697" cy="5231130"/>
        </p:xfrm>
        <a:graphic>
          <a:graphicData uri="http://schemas.openxmlformats.org/drawingml/2006/table">
            <a:tbl>
              <a:tblPr firstRow="1" bandRow="1">
                <a:tableStyleId>{5940675A-B579-460E-94D1-54222C63F5DA}</a:tableStyleId>
              </a:tblPr>
              <a:tblGrid>
                <a:gridCol w="710875">
                  <a:extLst>
                    <a:ext uri="{9D8B030D-6E8A-4147-A177-3AD203B41FA5}">
                      <a16:colId xmlns:a16="http://schemas.microsoft.com/office/drawing/2014/main" xmlns="" val="20000"/>
                    </a:ext>
                  </a:extLst>
                </a:gridCol>
                <a:gridCol w="1331274">
                  <a:extLst>
                    <a:ext uri="{9D8B030D-6E8A-4147-A177-3AD203B41FA5}">
                      <a16:colId xmlns:a16="http://schemas.microsoft.com/office/drawing/2014/main" xmlns="" val="20001"/>
                    </a:ext>
                  </a:extLst>
                </a:gridCol>
                <a:gridCol w="1331274">
                  <a:extLst>
                    <a:ext uri="{9D8B030D-6E8A-4147-A177-3AD203B41FA5}">
                      <a16:colId xmlns:a16="http://schemas.microsoft.com/office/drawing/2014/main" xmlns="" val="20003"/>
                    </a:ext>
                  </a:extLst>
                </a:gridCol>
                <a:gridCol w="1331274">
                  <a:extLst>
                    <a:ext uri="{9D8B030D-6E8A-4147-A177-3AD203B41FA5}">
                      <a16:colId xmlns:a16="http://schemas.microsoft.com/office/drawing/2014/main" xmlns="" val="20004"/>
                    </a:ext>
                  </a:extLst>
                </a:gridCol>
              </a:tblGrid>
              <a:tr h="370840">
                <a:tc>
                  <a:txBody>
                    <a:bodyPr/>
                    <a:lstStyle/>
                    <a:p>
                      <a:pPr algn="ctr"/>
                      <a:r>
                        <a:rPr lang="en-US" dirty="0" smtClean="0"/>
                        <a:t>House #</a:t>
                      </a:r>
                      <a:endParaRPr lang="en-US" dirty="0"/>
                    </a:p>
                  </a:txBody>
                  <a:tcPr marL="0" marR="0" anchor="b"/>
                </a:tc>
                <a:tc>
                  <a:txBody>
                    <a:bodyPr/>
                    <a:lstStyle/>
                    <a:p>
                      <a:pPr algn="ctr"/>
                      <a:r>
                        <a:rPr lang="en-US" dirty="0" smtClean="0"/>
                        <a:t>Duration to Complete</a:t>
                      </a:r>
                      <a:endParaRPr lang="en-US" dirty="0"/>
                    </a:p>
                  </a:txBody>
                  <a:tcPr marL="0" marR="0" anchor="b"/>
                </a:tc>
                <a:tc>
                  <a:txBody>
                    <a:bodyPr/>
                    <a:lstStyle/>
                    <a:p>
                      <a:pPr algn="ctr"/>
                      <a:r>
                        <a:rPr lang="en-US" dirty="0" smtClean="0">
                          <a:solidFill>
                            <a:srgbClr val="FF0000"/>
                          </a:solidFill>
                        </a:rPr>
                        <a:t>CMA</a:t>
                      </a:r>
                    </a:p>
                    <a:p>
                      <a:pPr algn="ctr"/>
                      <a:r>
                        <a:rPr lang="en-US" baseline="0" dirty="0" smtClean="0">
                          <a:solidFill>
                            <a:srgbClr val="FF0000"/>
                          </a:solidFill>
                        </a:rPr>
                        <a:t>(k=3)</a:t>
                      </a:r>
                      <a:endParaRPr lang="en-US" dirty="0">
                        <a:solidFill>
                          <a:srgbClr val="FF0000"/>
                        </a:solidFill>
                      </a:endParaRPr>
                    </a:p>
                  </a:txBody>
                  <a:tcPr marL="0" marR="0" anchor="b"/>
                </a:tc>
                <a:tc>
                  <a:txBody>
                    <a:bodyPr/>
                    <a:lstStyle/>
                    <a:p>
                      <a:pPr algn="ctr"/>
                      <a:r>
                        <a:rPr lang="en-US" sz="1800" b="0" i="0" u="none" strike="noStrike" kern="1200" dirty="0" smtClean="0">
                          <a:solidFill>
                            <a:srgbClr val="000000"/>
                          </a:solidFill>
                          <a:effectLst/>
                          <a:latin typeface="Calibri" panose="020F0502020204030204" pitchFamily="34" charset="0"/>
                          <a:ea typeface="+mn-ea"/>
                          <a:cs typeface="+mn-cs"/>
                        </a:rPr>
                        <a:t>Index</a:t>
                      </a:r>
                      <a:endParaRPr lang="en-US" sz="1800" b="0" i="0" u="none" strike="noStrike" kern="1200" dirty="0">
                        <a:solidFill>
                          <a:srgbClr val="000000"/>
                        </a:solidFill>
                        <a:effectLst/>
                        <a:latin typeface="Calibri" panose="020F0502020204030204" pitchFamily="34" charset="0"/>
                        <a:ea typeface="+mn-ea"/>
                        <a:cs typeface="+mn-cs"/>
                      </a:endParaRPr>
                    </a:p>
                  </a:txBody>
                  <a:tcPr marL="0" marR="0" anchor="b"/>
                </a:tc>
                <a:extLst>
                  <a:ext uri="{0D108BD9-81ED-4DB2-BD59-A6C34878D82A}">
                    <a16:rowId xmlns:a16="http://schemas.microsoft.com/office/drawing/2014/main" xmlns="" val="10000"/>
                  </a:ext>
                </a:extLst>
              </a:tr>
              <a:tr h="0">
                <a:tc>
                  <a:txBody>
                    <a:bodyPr/>
                    <a:lstStyle/>
                    <a:p>
                      <a:pPr algn="ctr"/>
                      <a:endParaRPr lang="en-US" dirty="0"/>
                    </a:p>
                  </a:txBody>
                  <a:tcPr/>
                </a:tc>
                <a:tc>
                  <a:txBody>
                    <a:bodyPr/>
                    <a:lstStyle/>
                    <a:p>
                      <a:pPr algn="ctr"/>
                      <a:r>
                        <a:rPr lang="en-US" dirty="0" smtClean="0"/>
                        <a:t>(a)</a:t>
                      </a:r>
                      <a:endParaRPr lang="en-US" dirty="0"/>
                    </a:p>
                  </a:txBody>
                  <a:tcPr/>
                </a:tc>
                <a:tc>
                  <a:txBody>
                    <a:bodyPr/>
                    <a:lstStyle/>
                    <a:p>
                      <a:pPr algn="ctr"/>
                      <a:r>
                        <a:rPr lang="en-US" dirty="0" smtClean="0">
                          <a:solidFill>
                            <a:srgbClr val="FF0000"/>
                          </a:solidFill>
                        </a:rPr>
                        <a:t>(c)</a:t>
                      </a:r>
                      <a:endParaRPr lang="en-US"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Calibri" panose="020F0502020204030204" pitchFamily="34" charset="0"/>
                          <a:ea typeface="+mn-ea"/>
                          <a:cs typeface="+mn-cs"/>
                        </a:rPr>
                        <a:t>a/c</a:t>
                      </a:r>
                    </a:p>
                  </a:txBody>
                  <a:tcPr/>
                </a:tc>
                <a:extLst>
                  <a:ext uri="{0D108BD9-81ED-4DB2-BD59-A6C34878D82A}">
                    <a16:rowId xmlns:a16="http://schemas.microsoft.com/office/drawing/2014/main" xmlns="" val="10001"/>
                  </a:ext>
                </a:extLst>
              </a:tr>
              <a:tr h="0">
                <a:tc>
                  <a:txBody>
                    <a:bodyPr/>
                    <a:lstStyle/>
                    <a:p>
                      <a:pPr algn="ctr"/>
                      <a:r>
                        <a:rPr lang="en-US" dirty="0" smtClean="0"/>
                        <a:t>1</a:t>
                      </a:r>
                      <a:endParaRPr lang="en-US" dirty="0"/>
                    </a:p>
                  </a:txBody>
                  <a:tcPr/>
                </a:tc>
                <a:tc>
                  <a:txBody>
                    <a:bodyPr/>
                    <a:lstStyle/>
                    <a:p>
                      <a:pPr algn="ctr" fontAlgn="b"/>
                      <a:r>
                        <a:rPr lang="en-US" sz="1800" b="0" i="0" u="none" strike="noStrike" dirty="0">
                          <a:solidFill>
                            <a:srgbClr val="000000"/>
                          </a:solidFill>
                          <a:effectLst/>
                          <a:latin typeface="Calibri"/>
                        </a:rPr>
                        <a:t>260</a:t>
                      </a:r>
                    </a:p>
                  </a:txBody>
                  <a:tcPr marL="9525" marR="9525" marT="9525" marB="0" anchor="b"/>
                </a:tc>
                <a:tc>
                  <a:txBody>
                    <a:bodyPr/>
                    <a:lstStyle/>
                    <a:p>
                      <a:pPr algn="ctr" fontAlgn="b"/>
                      <a:endParaRPr lang="en-US" sz="1800" b="0" i="0" u="none" strike="noStrike" dirty="0">
                        <a:solidFill>
                          <a:srgbClr val="FF0000"/>
                        </a:solidFill>
                        <a:effectLst/>
                        <a:latin typeface="Calibri"/>
                      </a:endParaRPr>
                    </a:p>
                  </a:txBody>
                  <a:tcPr marL="7620" marR="7620" marT="7620" marB="0" anchor="b"/>
                </a:tc>
                <a:tc>
                  <a:txBody>
                    <a:bodyPr/>
                    <a:lstStyle/>
                    <a:p>
                      <a:pPr algn="ctr" fontAlgn="b"/>
                      <a:endParaRPr lang="en-US" sz="1800" b="0" i="0" u="none" strike="noStrike" kern="1200" dirty="0">
                        <a:solidFill>
                          <a:srgbClr val="000000"/>
                        </a:solidFill>
                        <a:effectLst/>
                        <a:latin typeface="Calibri" panose="020F0502020204030204" pitchFamily="34" charset="0"/>
                        <a:ea typeface="+mn-ea"/>
                        <a:cs typeface="+mn-cs"/>
                      </a:endParaRPr>
                    </a:p>
                  </a:txBody>
                  <a:tcPr marL="7620" marR="7620" marT="7620" marB="0" anchor="b"/>
                </a:tc>
                <a:extLst>
                  <a:ext uri="{0D108BD9-81ED-4DB2-BD59-A6C34878D82A}">
                    <a16:rowId xmlns:a16="http://schemas.microsoft.com/office/drawing/2014/main" xmlns="" val="10002"/>
                  </a:ext>
                </a:extLst>
              </a:tr>
              <a:tr h="0">
                <a:tc>
                  <a:txBody>
                    <a:bodyPr/>
                    <a:lstStyle/>
                    <a:p>
                      <a:pPr algn="ctr"/>
                      <a:r>
                        <a:rPr lang="en-US" dirty="0" smtClean="0"/>
                        <a:t>2</a:t>
                      </a:r>
                      <a:endParaRPr lang="en-US" dirty="0"/>
                    </a:p>
                  </a:txBody>
                  <a:tcPr/>
                </a:tc>
                <a:tc>
                  <a:txBody>
                    <a:bodyPr/>
                    <a:lstStyle/>
                    <a:p>
                      <a:pPr algn="ctr" fontAlgn="b"/>
                      <a:r>
                        <a:rPr lang="en-US" sz="1800" b="0" i="0" u="none" strike="noStrike" dirty="0">
                          <a:solidFill>
                            <a:srgbClr val="000000"/>
                          </a:solidFill>
                          <a:effectLst/>
                          <a:latin typeface="Calibri"/>
                        </a:rPr>
                        <a:t>245</a:t>
                      </a:r>
                    </a:p>
                  </a:txBody>
                  <a:tcPr marL="9525" marR="9525" marT="9525" marB="0" anchor="b"/>
                </a:tc>
                <a:tc>
                  <a:txBody>
                    <a:bodyPr/>
                    <a:lstStyle/>
                    <a:p>
                      <a:pPr algn="ctr" fontAlgn="b"/>
                      <a:r>
                        <a:rPr lang="en-US" sz="1800" b="0" i="0" u="none" strike="noStrike" dirty="0">
                          <a:solidFill>
                            <a:srgbClr val="FF0000"/>
                          </a:solidFill>
                          <a:effectLst/>
                          <a:latin typeface="Calibri"/>
                        </a:rPr>
                        <a:t>253.3</a:t>
                      </a:r>
                    </a:p>
                  </a:txBody>
                  <a:tcPr marL="9525" marR="9525" marT="9525" marB="0" anchor="b"/>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0.97</a:t>
                      </a:r>
                    </a:p>
                  </a:txBody>
                  <a:tcPr marL="9525" marR="9525" marT="9525" marB="0" anchor="b"/>
                </a:tc>
                <a:extLst>
                  <a:ext uri="{0D108BD9-81ED-4DB2-BD59-A6C34878D82A}">
                    <a16:rowId xmlns:a16="http://schemas.microsoft.com/office/drawing/2014/main" xmlns="" val="10003"/>
                  </a:ext>
                </a:extLst>
              </a:tr>
              <a:tr h="0">
                <a:tc>
                  <a:txBody>
                    <a:bodyPr/>
                    <a:lstStyle/>
                    <a:p>
                      <a:pPr algn="ctr"/>
                      <a:r>
                        <a:rPr lang="en-US" dirty="0" smtClean="0"/>
                        <a:t>3</a:t>
                      </a:r>
                      <a:endParaRPr lang="en-US" dirty="0"/>
                    </a:p>
                  </a:txBody>
                  <a:tcPr/>
                </a:tc>
                <a:tc>
                  <a:txBody>
                    <a:bodyPr/>
                    <a:lstStyle/>
                    <a:p>
                      <a:pPr algn="ctr" fontAlgn="b"/>
                      <a:r>
                        <a:rPr lang="en-US" sz="1800" b="0" i="0" u="none" strike="noStrike" dirty="0">
                          <a:solidFill>
                            <a:srgbClr val="000000"/>
                          </a:solidFill>
                          <a:effectLst/>
                          <a:latin typeface="Calibri"/>
                        </a:rPr>
                        <a:t>255</a:t>
                      </a:r>
                    </a:p>
                  </a:txBody>
                  <a:tcPr marL="9525" marR="9525" marT="9525" marB="0" anchor="b"/>
                </a:tc>
                <a:tc>
                  <a:txBody>
                    <a:bodyPr/>
                    <a:lstStyle/>
                    <a:p>
                      <a:pPr algn="ctr" fontAlgn="b"/>
                      <a:r>
                        <a:rPr lang="en-US" sz="1800" b="0" i="0" u="none" strike="noStrike">
                          <a:solidFill>
                            <a:srgbClr val="FF0000"/>
                          </a:solidFill>
                          <a:effectLst/>
                          <a:latin typeface="Calibri"/>
                        </a:rPr>
                        <a:t>248.7</a:t>
                      </a:r>
                    </a:p>
                  </a:txBody>
                  <a:tcPr marL="9525" marR="9525" marT="9525" marB="0" anchor="b"/>
                </a:tc>
                <a:tc>
                  <a:txBody>
                    <a:bodyPr/>
                    <a:lstStyle/>
                    <a:p>
                      <a:pPr algn="ctr" fontAlgn="b"/>
                      <a:r>
                        <a:rPr lang="en-US" sz="1800" b="0" i="0" u="none" strike="noStrike" kern="1200">
                          <a:solidFill>
                            <a:srgbClr val="000000"/>
                          </a:solidFill>
                          <a:effectLst/>
                          <a:latin typeface="Calibri" panose="020F0502020204030204" pitchFamily="34" charset="0"/>
                          <a:ea typeface="+mn-ea"/>
                          <a:cs typeface="+mn-cs"/>
                        </a:rPr>
                        <a:t>1.03</a:t>
                      </a:r>
                    </a:p>
                  </a:txBody>
                  <a:tcPr marL="9525" marR="9525" marT="9525" marB="0" anchor="b"/>
                </a:tc>
                <a:extLst>
                  <a:ext uri="{0D108BD9-81ED-4DB2-BD59-A6C34878D82A}">
                    <a16:rowId xmlns:a16="http://schemas.microsoft.com/office/drawing/2014/main" xmlns="" val="10004"/>
                  </a:ext>
                </a:extLst>
              </a:tr>
              <a:tr h="0">
                <a:tc>
                  <a:txBody>
                    <a:bodyPr/>
                    <a:lstStyle/>
                    <a:p>
                      <a:pPr algn="ctr"/>
                      <a:r>
                        <a:rPr lang="en-US" dirty="0" smtClean="0"/>
                        <a:t>4</a:t>
                      </a:r>
                      <a:endParaRPr lang="en-US" dirty="0"/>
                    </a:p>
                  </a:txBody>
                  <a:tcPr/>
                </a:tc>
                <a:tc>
                  <a:txBody>
                    <a:bodyPr/>
                    <a:lstStyle/>
                    <a:p>
                      <a:pPr algn="ctr" fontAlgn="b"/>
                      <a:r>
                        <a:rPr lang="en-US" sz="1800" b="0" i="0" u="none" strike="noStrike" dirty="0">
                          <a:solidFill>
                            <a:srgbClr val="000000"/>
                          </a:solidFill>
                          <a:effectLst/>
                          <a:latin typeface="Calibri"/>
                        </a:rPr>
                        <a:t>246</a:t>
                      </a:r>
                    </a:p>
                  </a:txBody>
                  <a:tcPr marL="9525" marR="9525" marT="9525" marB="0" anchor="b"/>
                </a:tc>
                <a:tc>
                  <a:txBody>
                    <a:bodyPr/>
                    <a:lstStyle/>
                    <a:p>
                      <a:pPr algn="ctr" fontAlgn="b"/>
                      <a:r>
                        <a:rPr lang="en-US" sz="1800" b="0" i="0" u="none" strike="noStrike" dirty="0">
                          <a:solidFill>
                            <a:srgbClr val="FF0000"/>
                          </a:solidFill>
                          <a:effectLst/>
                          <a:latin typeface="Calibri"/>
                        </a:rPr>
                        <a:t>251.7</a:t>
                      </a:r>
                    </a:p>
                  </a:txBody>
                  <a:tcPr marL="9525" marR="9525" marT="9525" marB="0" anchor="b"/>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0.98</a:t>
                      </a:r>
                    </a:p>
                  </a:txBody>
                  <a:tcPr marL="9525" marR="9525" marT="9525" marB="0" anchor="b"/>
                </a:tc>
                <a:extLst>
                  <a:ext uri="{0D108BD9-81ED-4DB2-BD59-A6C34878D82A}">
                    <a16:rowId xmlns:a16="http://schemas.microsoft.com/office/drawing/2014/main" xmlns="" val="10005"/>
                  </a:ext>
                </a:extLst>
              </a:tr>
              <a:tr h="0">
                <a:tc>
                  <a:txBody>
                    <a:bodyPr/>
                    <a:lstStyle/>
                    <a:p>
                      <a:pPr algn="ctr"/>
                      <a:r>
                        <a:rPr lang="en-US" dirty="0" smtClean="0"/>
                        <a:t>5</a:t>
                      </a:r>
                      <a:endParaRPr lang="en-US" dirty="0"/>
                    </a:p>
                  </a:txBody>
                  <a:tcPr/>
                </a:tc>
                <a:tc>
                  <a:txBody>
                    <a:bodyPr/>
                    <a:lstStyle/>
                    <a:p>
                      <a:pPr algn="ctr" fontAlgn="b"/>
                      <a:r>
                        <a:rPr lang="en-US" sz="1800" b="0" i="0" u="none" strike="noStrike" dirty="0">
                          <a:solidFill>
                            <a:srgbClr val="000000"/>
                          </a:solidFill>
                          <a:effectLst/>
                          <a:latin typeface="Calibri"/>
                        </a:rPr>
                        <a:t>254</a:t>
                      </a:r>
                    </a:p>
                  </a:txBody>
                  <a:tcPr marL="9525" marR="9525" marT="9525" marB="0" anchor="b"/>
                </a:tc>
                <a:tc>
                  <a:txBody>
                    <a:bodyPr/>
                    <a:lstStyle/>
                    <a:p>
                      <a:pPr algn="ctr" fontAlgn="b"/>
                      <a:r>
                        <a:rPr lang="en-US" sz="1800" b="0" i="0" u="none" strike="noStrike" dirty="0">
                          <a:solidFill>
                            <a:srgbClr val="FF0000"/>
                          </a:solidFill>
                          <a:effectLst/>
                          <a:latin typeface="Calibri"/>
                        </a:rPr>
                        <a:t>247.7</a:t>
                      </a:r>
                    </a:p>
                  </a:txBody>
                  <a:tcPr marL="9525" marR="9525" marT="9525" marB="0" anchor="b"/>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1.03</a:t>
                      </a:r>
                    </a:p>
                  </a:txBody>
                  <a:tcPr marL="9525" marR="9525" marT="9525" marB="0" anchor="b"/>
                </a:tc>
                <a:extLst>
                  <a:ext uri="{0D108BD9-81ED-4DB2-BD59-A6C34878D82A}">
                    <a16:rowId xmlns:a16="http://schemas.microsoft.com/office/drawing/2014/main" xmlns="" val="10006"/>
                  </a:ext>
                </a:extLst>
              </a:tr>
              <a:tr h="0">
                <a:tc>
                  <a:txBody>
                    <a:bodyPr/>
                    <a:lstStyle/>
                    <a:p>
                      <a:pPr algn="ctr"/>
                      <a:r>
                        <a:rPr lang="en-US" dirty="0" smtClean="0"/>
                        <a:t>6</a:t>
                      </a:r>
                      <a:endParaRPr lang="en-US" dirty="0"/>
                    </a:p>
                  </a:txBody>
                  <a:tcPr/>
                </a:tc>
                <a:tc>
                  <a:txBody>
                    <a:bodyPr/>
                    <a:lstStyle/>
                    <a:p>
                      <a:pPr algn="ctr" fontAlgn="b"/>
                      <a:r>
                        <a:rPr lang="en-US" sz="1800" b="0" i="0" u="none" strike="noStrike" dirty="0">
                          <a:solidFill>
                            <a:srgbClr val="000000"/>
                          </a:solidFill>
                          <a:effectLst/>
                          <a:latin typeface="Calibri"/>
                        </a:rPr>
                        <a:t>243</a:t>
                      </a:r>
                    </a:p>
                  </a:txBody>
                  <a:tcPr marL="9525" marR="9525" marT="9525" marB="0" anchor="b"/>
                </a:tc>
                <a:tc>
                  <a:txBody>
                    <a:bodyPr/>
                    <a:lstStyle/>
                    <a:p>
                      <a:pPr algn="ctr" fontAlgn="b"/>
                      <a:r>
                        <a:rPr lang="en-US" sz="1800" b="0" i="0" u="none" strike="noStrike" dirty="0">
                          <a:solidFill>
                            <a:srgbClr val="FF0000"/>
                          </a:solidFill>
                          <a:effectLst/>
                          <a:latin typeface="Calibri"/>
                        </a:rPr>
                        <a:t>250.0</a:t>
                      </a:r>
                    </a:p>
                  </a:txBody>
                  <a:tcPr marL="9525" marR="9525" marT="9525" marB="0" anchor="b"/>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0.97</a:t>
                      </a:r>
                    </a:p>
                  </a:txBody>
                  <a:tcPr marL="9525" marR="9525" marT="9525" marB="0" anchor="b"/>
                </a:tc>
                <a:extLst>
                  <a:ext uri="{0D108BD9-81ED-4DB2-BD59-A6C34878D82A}">
                    <a16:rowId xmlns:a16="http://schemas.microsoft.com/office/drawing/2014/main" xmlns="" val="10007"/>
                  </a:ext>
                </a:extLst>
              </a:tr>
              <a:tr h="0">
                <a:tc>
                  <a:txBody>
                    <a:bodyPr/>
                    <a:lstStyle/>
                    <a:p>
                      <a:pPr algn="ctr"/>
                      <a:r>
                        <a:rPr lang="en-US" dirty="0" smtClean="0"/>
                        <a:t>7</a:t>
                      </a:r>
                      <a:endParaRPr lang="en-US" dirty="0"/>
                    </a:p>
                  </a:txBody>
                  <a:tcPr/>
                </a:tc>
                <a:tc>
                  <a:txBody>
                    <a:bodyPr/>
                    <a:lstStyle/>
                    <a:p>
                      <a:pPr algn="ctr" fontAlgn="b"/>
                      <a:r>
                        <a:rPr lang="en-US" sz="1800" b="0" i="0" u="none" strike="noStrike" dirty="0">
                          <a:solidFill>
                            <a:srgbClr val="000000"/>
                          </a:solidFill>
                          <a:effectLst/>
                          <a:latin typeface="Calibri"/>
                        </a:rPr>
                        <a:t>253</a:t>
                      </a:r>
                    </a:p>
                  </a:txBody>
                  <a:tcPr marL="9525" marR="9525" marT="9525" marB="0" anchor="b"/>
                </a:tc>
                <a:tc>
                  <a:txBody>
                    <a:bodyPr/>
                    <a:lstStyle/>
                    <a:p>
                      <a:pPr algn="ctr" fontAlgn="b"/>
                      <a:r>
                        <a:rPr lang="en-US" sz="1800" b="0" i="0" u="none" strike="noStrike" dirty="0">
                          <a:solidFill>
                            <a:srgbClr val="FF0000"/>
                          </a:solidFill>
                          <a:effectLst/>
                          <a:latin typeface="Calibri"/>
                        </a:rPr>
                        <a:t>246.0</a:t>
                      </a:r>
                    </a:p>
                  </a:txBody>
                  <a:tcPr marL="9525" marR="9525" marT="9525" marB="0" anchor="b"/>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1.03</a:t>
                      </a:r>
                    </a:p>
                  </a:txBody>
                  <a:tcPr marL="9525" marR="9525" marT="9525" marB="0" anchor="b"/>
                </a:tc>
                <a:extLst>
                  <a:ext uri="{0D108BD9-81ED-4DB2-BD59-A6C34878D82A}">
                    <a16:rowId xmlns:a16="http://schemas.microsoft.com/office/drawing/2014/main" xmlns="" val="10008"/>
                  </a:ext>
                </a:extLst>
              </a:tr>
              <a:tr h="0">
                <a:tc>
                  <a:txBody>
                    <a:bodyPr/>
                    <a:lstStyle/>
                    <a:p>
                      <a:pPr algn="ctr"/>
                      <a:r>
                        <a:rPr lang="en-US" dirty="0" smtClean="0"/>
                        <a:t>8</a:t>
                      </a:r>
                      <a:endParaRPr lang="en-US" dirty="0"/>
                    </a:p>
                  </a:txBody>
                  <a:tcPr/>
                </a:tc>
                <a:tc>
                  <a:txBody>
                    <a:bodyPr/>
                    <a:lstStyle/>
                    <a:p>
                      <a:pPr algn="ctr" fontAlgn="b"/>
                      <a:r>
                        <a:rPr lang="en-US" sz="1800" b="0" i="0" u="none" strike="noStrike" dirty="0">
                          <a:solidFill>
                            <a:srgbClr val="000000"/>
                          </a:solidFill>
                          <a:effectLst/>
                          <a:latin typeface="Calibri"/>
                        </a:rPr>
                        <a:t>242</a:t>
                      </a:r>
                    </a:p>
                  </a:txBody>
                  <a:tcPr marL="9525" marR="9525" marT="9525" marB="0" anchor="b"/>
                </a:tc>
                <a:tc>
                  <a:txBody>
                    <a:bodyPr/>
                    <a:lstStyle/>
                    <a:p>
                      <a:pPr algn="ctr" fontAlgn="b"/>
                      <a:r>
                        <a:rPr lang="en-US" sz="1800" b="0" i="0" u="none" strike="noStrike" dirty="0">
                          <a:solidFill>
                            <a:srgbClr val="FF0000"/>
                          </a:solidFill>
                          <a:effectLst/>
                          <a:latin typeface="Calibri"/>
                        </a:rPr>
                        <a:t>249.7</a:t>
                      </a:r>
                    </a:p>
                  </a:txBody>
                  <a:tcPr marL="9525" marR="9525" marT="9525" marB="0" anchor="b"/>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0.97</a:t>
                      </a:r>
                    </a:p>
                  </a:txBody>
                  <a:tcPr marL="9525" marR="9525" marT="9525" marB="0" anchor="b"/>
                </a:tc>
                <a:extLst>
                  <a:ext uri="{0D108BD9-81ED-4DB2-BD59-A6C34878D82A}">
                    <a16:rowId xmlns:a16="http://schemas.microsoft.com/office/drawing/2014/main" xmlns="" val="10009"/>
                  </a:ext>
                </a:extLst>
              </a:tr>
              <a:tr h="0">
                <a:tc>
                  <a:txBody>
                    <a:bodyPr/>
                    <a:lstStyle/>
                    <a:p>
                      <a:pPr algn="ctr"/>
                      <a:r>
                        <a:rPr lang="en-US" dirty="0" smtClean="0"/>
                        <a:t>9</a:t>
                      </a:r>
                      <a:endParaRPr lang="en-US" dirty="0"/>
                    </a:p>
                  </a:txBody>
                  <a:tcPr/>
                </a:tc>
                <a:tc>
                  <a:txBody>
                    <a:bodyPr/>
                    <a:lstStyle/>
                    <a:p>
                      <a:pPr algn="ctr" fontAlgn="b"/>
                      <a:r>
                        <a:rPr lang="en-US" sz="1800" b="0" i="0" u="none" strike="noStrike" dirty="0">
                          <a:solidFill>
                            <a:srgbClr val="000000"/>
                          </a:solidFill>
                          <a:effectLst/>
                          <a:latin typeface="Calibri"/>
                        </a:rPr>
                        <a:t>254</a:t>
                      </a:r>
                    </a:p>
                  </a:txBody>
                  <a:tcPr marL="9525" marR="9525" marT="9525" marB="0" anchor="b"/>
                </a:tc>
                <a:tc>
                  <a:txBody>
                    <a:bodyPr/>
                    <a:lstStyle/>
                    <a:p>
                      <a:pPr algn="ctr" fontAlgn="b"/>
                      <a:r>
                        <a:rPr lang="en-US" sz="1800" b="0" i="0" u="none" strike="noStrike" dirty="0">
                          <a:solidFill>
                            <a:srgbClr val="FF0000"/>
                          </a:solidFill>
                          <a:effectLst/>
                          <a:latin typeface="Calibri"/>
                        </a:rPr>
                        <a:t>248.0</a:t>
                      </a:r>
                    </a:p>
                  </a:txBody>
                  <a:tcPr marL="9525" marR="9525" marT="9525" marB="0" anchor="b"/>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1.02</a:t>
                      </a:r>
                    </a:p>
                  </a:txBody>
                  <a:tcPr marL="9525" marR="9525" marT="9525" marB="0" anchor="b"/>
                </a:tc>
                <a:extLst>
                  <a:ext uri="{0D108BD9-81ED-4DB2-BD59-A6C34878D82A}">
                    <a16:rowId xmlns:a16="http://schemas.microsoft.com/office/drawing/2014/main" xmlns="" val="10010"/>
                  </a:ext>
                </a:extLst>
              </a:tr>
              <a:tr h="0">
                <a:tc>
                  <a:txBody>
                    <a:bodyPr/>
                    <a:lstStyle/>
                    <a:p>
                      <a:pPr algn="ctr"/>
                      <a:r>
                        <a:rPr lang="en-US" dirty="0" smtClean="0"/>
                        <a:t>10</a:t>
                      </a:r>
                      <a:endParaRPr lang="en-US" dirty="0"/>
                    </a:p>
                  </a:txBody>
                  <a:tcP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248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xmlns="" val="10011"/>
                  </a:ext>
                </a:extLst>
              </a:tr>
              <a:tr h="0">
                <a:tc gridSpan="3">
                  <a:txBody>
                    <a:bodyPr/>
                    <a:lstStyle/>
                    <a:p>
                      <a:pPr algn="r" fontAlgn="b"/>
                      <a:r>
                        <a:rPr lang="en-US" sz="1550" b="0" i="0" u="none" strike="noStrike" dirty="0" smtClean="0">
                          <a:solidFill>
                            <a:schemeClr val="tx1"/>
                          </a:solidFill>
                          <a:effectLst/>
                          <a:latin typeface="Calibri"/>
                        </a:rPr>
                        <a:t>Sum</a:t>
                      </a:r>
                      <a:r>
                        <a:rPr lang="en-US" sz="1550" b="0" i="0" u="none" strike="noStrike" baseline="0" dirty="0" smtClean="0">
                          <a:solidFill>
                            <a:schemeClr val="tx1"/>
                          </a:solidFill>
                          <a:effectLst/>
                          <a:latin typeface="Calibri"/>
                        </a:rPr>
                        <a:t> of Indices</a:t>
                      </a:r>
                      <a:endParaRPr lang="en-US" sz="1550" b="0" i="0" u="none" strike="noStrike" dirty="0">
                        <a:solidFill>
                          <a:schemeClr val="tx1"/>
                        </a:solidFill>
                        <a:effectLst/>
                        <a:latin typeface="Calibri"/>
                      </a:endParaRPr>
                    </a:p>
                  </a:txBody>
                  <a:tcPr marL="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7.99</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3"/>
                  </a:ext>
                </a:extLst>
              </a:tr>
              <a:tr h="0">
                <a:tc>
                  <a:txBody>
                    <a:bodyPr/>
                    <a:lstStyle/>
                    <a:p>
                      <a:endParaRPr lang="en-US"/>
                    </a:p>
                  </a:txBody>
                  <a:tcPr marL="0" marR="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550" b="0" i="0" u="none" strike="noStrike" dirty="0" smtClean="0">
                          <a:solidFill>
                            <a:schemeClr val="tx1"/>
                          </a:solidFill>
                          <a:effectLst/>
                          <a:latin typeface="Calibri"/>
                        </a:rPr>
                        <a:t>Mean Index</a:t>
                      </a:r>
                      <a:endParaRPr lang="en-US" sz="1550" b="0" i="0" u="none" strike="noStrike" dirty="0">
                        <a:solidFill>
                          <a:schemeClr val="tx1"/>
                        </a:solidFill>
                        <a:effectLst/>
                        <a:latin typeface="Calibri"/>
                      </a:endParaRPr>
                    </a:p>
                  </a:txBody>
                  <a:tcPr marL="0"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kern="1200" dirty="0">
                          <a:solidFill>
                            <a:srgbClr val="000000"/>
                          </a:solidFill>
                          <a:effectLst/>
                          <a:latin typeface="Calibri" panose="020F0502020204030204" pitchFamily="34" charset="0"/>
                          <a:ea typeface="+mn-ea"/>
                          <a:cs typeface="+mn-cs"/>
                        </a:rPr>
                        <a:t>1.00</a:t>
                      </a: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14"/>
                  </a:ext>
                </a:extLst>
              </a:tr>
            </a:tbl>
          </a:graphicData>
        </a:graphic>
      </p:graphicFrame>
      <p:sp>
        <p:nvSpPr>
          <p:cNvPr id="2" name="Title 1"/>
          <p:cNvSpPr>
            <a:spLocks noGrp="1"/>
          </p:cNvSpPr>
          <p:nvPr>
            <p:ph type="title"/>
          </p:nvPr>
        </p:nvSpPr>
        <p:spPr>
          <a:xfrm>
            <a:off x="0" y="-9798"/>
            <a:ext cx="5486400" cy="548640"/>
          </a:xfrm>
        </p:spPr>
        <p:txBody>
          <a:bodyPr>
            <a:normAutofit/>
          </a:bodyPr>
          <a:lstStyle/>
          <a:p>
            <a:pPr algn="l"/>
            <a:r>
              <a:rPr lang="en-US" sz="2800" b="1" dirty="0" smtClean="0">
                <a:solidFill>
                  <a:srgbClr val="FF0000"/>
                </a:solidFill>
              </a:rPr>
              <a:t>CMA – Close Tracking of Data</a:t>
            </a:r>
            <a:endParaRPr lang="en-US" sz="2800" b="1" dirty="0">
              <a:solidFill>
                <a:srgbClr val="FF0000"/>
              </a:solidFill>
            </a:endParaRPr>
          </a:p>
        </p:txBody>
      </p:sp>
      <p:sp>
        <p:nvSpPr>
          <p:cNvPr id="3" name="Slide Number Placeholder 2"/>
          <p:cNvSpPr>
            <a:spLocks noGrp="1"/>
          </p:cNvSpPr>
          <p:nvPr>
            <p:ph type="sldNum" sz="quarter" idx="12"/>
          </p:nvPr>
        </p:nvSpPr>
        <p:spPr>
          <a:xfrm>
            <a:off x="8778240" y="6487189"/>
            <a:ext cx="365760" cy="365125"/>
          </a:xfrm>
        </p:spPr>
        <p:txBody>
          <a:bodyPr/>
          <a:lstStyle/>
          <a:p>
            <a:pPr algn="l"/>
            <a:fld id="{B6F15528-21DE-4FAA-801E-634DDDAF4B2B}" type="slidenum">
              <a:rPr lang="en-US" b="1" smtClean="0">
                <a:solidFill>
                  <a:prstClr val="black"/>
                </a:solidFill>
              </a:rPr>
              <a:pPr algn="l"/>
              <a:t>17</a:t>
            </a:fld>
            <a:endParaRPr lang="en-US" b="1" dirty="0">
              <a:solidFill>
                <a:prstClr val="black"/>
              </a:solidFill>
            </a:endParaRPr>
          </a:p>
        </p:txBody>
      </p:sp>
      <p:sp>
        <p:nvSpPr>
          <p:cNvPr id="7" name="Right Brace 6"/>
          <p:cNvSpPr/>
          <p:nvPr/>
        </p:nvSpPr>
        <p:spPr>
          <a:xfrm>
            <a:off x="1754962" y="1654670"/>
            <a:ext cx="1136514" cy="1100701"/>
          </a:xfrm>
          <a:prstGeom prst="rightBrace">
            <a:avLst>
              <a:gd name="adj1" fmla="val 23583"/>
              <a:gd name="adj2" fmla="val 49751"/>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Right Brace 7"/>
          <p:cNvSpPr/>
          <p:nvPr/>
        </p:nvSpPr>
        <p:spPr>
          <a:xfrm>
            <a:off x="1754962" y="2018271"/>
            <a:ext cx="1136514" cy="1100701"/>
          </a:xfrm>
          <a:prstGeom prst="rightBrace">
            <a:avLst>
              <a:gd name="adj1" fmla="val 23583"/>
              <a:gd name="adj2" fmla="val 49751"/>
            </a:avLst>
          </a:prstGeom>
          <a:ln w="190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 name="TextBox 9"/>
          <p:cNvSpPr txBox="1"/>
          <p:nvPr/>
        </p:nvSpPr>
        <p:spPr>
          <a:xfrm>
            <a:off x="5181600" y="216072"/>
            <a:ext cx="1350380" cy="369332"/>
          </a:xfrm>
          <a:prstGeom prst="rect">
            <a:avLst/>
          </a:prstGeom>
          <a:noFill/>
        </p:spPr>
        <p:txBody>
          <a:bodyPr wrap="square" rtlCol="0">
            <a:spAutoFit/>
          </a:bodyPr>
          <a:lstStyle/>
          <a:p>
            <a:r>
              <a:rPr lang="en-US" b="1" dirty="0" smtClean="0">
                <a:solidFill>
                  <a:srgbClr val="0000FF"/>
                </a:solidFill>
              </a:rPr>
              <a:t>k odd (=3)</a:t>
            </a:r>
            <a:endParaRPr lang="en-US" b="1" dirty="0">
              <a:solidFill>
                <a:srgbClr val="0000FF"/>
              </a:solidFill>
            </a:endParaRPr>
          </a:p>
        </p:txBody>
      </p:sp>
      <p:sp>
        <p:nvSpPr>
          <p:cNvPr id="11"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13" name="Rectangular Callout 12"/>
          <p:cNvSpPr/>
          <p:nvPr/>
        </p:nvSpPr>
        <p:spPr>
          <a:xfrm>
            <a:off x="5486400" y="4709871"/>
            <a:ext cx="3297507" cy="1146048"/>
          </a:xfrm>
          <a:prstGeom prst="wedgeRectCallout">
            <a:avLst>
              <a:gd name="adj1" fmla="val -68168"/>
              <a:gd name="adj2" fmla="val 392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Index of &lt;1 would mean that at an average, less time was taken on a house than estimated/ planned; and vice versa  </a:t>
            </a:r>
            <a:endParaRPr lang="en-US" dirty="0"/>
          </a:p>
        </p:txBody>
      </p:sp>
    </p:spTree>
    <p:extLst>
      <p:ext uri="{BB962C8B-B14F-4D97-AF65-F5344CB8AC3E}">
        <p14:creationId xmlns:p14="http://schemas.microsoft.com/office/powerpoint/2010/main" val="2293913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 y="76200"/>
            <a:ext cx="4022560" cy="548640"/>
          </a:xfrm>
        </p:spPr>
        <p:txBody>
          <a:bodyPr>
            <a:normAutofit fontScale="90000"/>
          </a:bodyPr>
          <a:lstStyle/>
          <a:p>
            <a:pPr algn="l"/>
            <a:r>
              <a:rPr lang="en-US" sz="2800" b="1" dirty="0">
                <a:solidFill>
                  <a:srgbClr val="FF0000"/>
                </a:solidFill>
              </a:rPr>
              <a:t>CMA – Close Tracking of Data</a:t>
            </a:r>
          </a:p>
        </p:txBody>
      </p:sp>
      <p:sp>
        <p:nvSpPr>
          <p:cNvPr id="3" name="Slide Number Placeholder 2"/>
          <p:cNvSpPr>
            <a:spLocks noGrp="1"/>
          </p:cNvSpPr>
          <p:nvPr>
            <p:ph type="sldNum" sz="quarter" idx="12"/>
          </p:nvPr>
        </p:nvSpPr>
        <p:spPr>
          <a:xfrm>
            <a:off x="8778240" y="6497357"/>
            <a:ext cx="365760" cy="365125"/>
          </a:xfrm>
        </p:spPr>
        <p:txBody>
          <a:bodyPr/>
          <a:lstStyle/>
          <a:p>
            <a:pPr algn="l"/>
            <a:fld id="{B6F15528-21DE-4FAA-801E-634DDDAF4B2B}" type="slidenum">
              <a:rPr lang="en-US" b="1" smtClean="0">
                <a:solidFill>
                  <a:prstClr val="black"/>
                </a:solidFill>
              </a:rPr>
              <a:pPr algn="l"/>
              <a:t>18</a:t>
            </a:fld>
            <a:endParaRPr lang="en-US" b="1" dirty="0">
              <a:solidFill>
                <a:prstClr val="black"/>
              </a:solidFill>
            </a:endParaRPr>
          </a:p>
        </p:txBody>
      </p:sp>
      <p:graphicFrame>
        <p:nvGraphicFramePr>
          <p:cNvPr id="8" name="Chart 7"/>
          <p:cNvGraphicFramePr/>
          <p:nvPr>
            <p:extLst>
              <p:ext uri="{D42A27DB-BD31-4B8C-83A1-F6EECF244321}">
                <p14:modId xmlns:p14="http://schemas.microsoft.com/office/powerpoint/2010/main" val="1816344170"/>
              </p:ext>
            </p:extLst>
          </p:nvPr>
        </p:nvGraphicFramePr>
        <p:xfrm>
          <a:off x="304800" y="685800"/>
          <a:ext cx="8458200" cy="606552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2176348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1" dur="500"/>
                                        <p:tgtEl>
                                          <p:spTgt spid="8">
                                            <p:graphicEl>
                                              <a:chart seriesIdx="0" categoryIdx="-4" bldStep="series"/>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6" dur="500"/>
                                        <p:tgtEl>
                                          <p:spTgt spid="8">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21" dur="500"/>
                                        <p:tgtEl>
                                          <p:spTgt spid="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042698865"/>
              </p:ext>
            </p:extLst>
          </p:nvPr>
        </p:nvGraphicFramePr>
        <p:xfrm>
          <a:off x="140678" y="587718"/>
          <a:ext cx="3983007" cy="5852160"/>
        </p:xfrm>
        <a:graphic>
          <a:graphicData uri="http://schemas.openxmlformats.org/drawingml/2006/table">
            <a:tbl>
              <a:tblPr firstRow="1" bandRow="1">
                <a:tableStyleId>{5940675A-B579-460E-94D1-54222C63F5DA}</a:tableStyleId>
              </a:tblPr>
              <a:tblGrid>
                <a:gridCol w="839331">
                  <a:extLst>
                    <a:ext uri="{9D8B030D-6E8A-4147-A177-3AD203B41FA5}">
                      <a16:colId xmlns:a16="http://schemas.microsoft.com/office/drawing/2014/main" xmlns="" val="20000"/>
                    </a:ext>
                  </a:extLst>
                </a:gridCol>
                <a:gridCol w="1571838">
                  <a:extLst>
                    <a:ext uri="{9D8B030D-6E8A-4147-A177-3AD203B41FA5}">
                      <a16:colId xmlns:a16="http://schemas.microsoft.com/office/drawing/2014/main" xmlns="" val="20001"/>
                    </a:ext>
                  </a:extLst>
                </a:gridCol>
                <a:gridCol w="1571838">
                  <a:extLst>
                    <a:ext uri="{9D8B030D-6E8A-4147-A177-3AD203B41FA5}">
                      <a16:colId xmlns:a16="http://schemas.microsoft.com/office/drawing/2014/main" xmlns="" val="20002"/>
                    </a:ext>
                  </a:extLst>
                </a:gridCol>
              </a:tblGrid>
              <a:tr h="370840">
                <a:tc>
                  <a:txBody>
                    <a:bodyPr/>
                    <a:lstStyle/>
                    <a:p>
                      <a:pPr algn="ctr"/>
                      <a:r>
                        <a:rPr lang="en-US" dirty="0" smtClean="0"/>
                        <a:t>House #</a:t>
                      </a:r>
                      <a:endParaRPr lang="en-US" dirty="0"/>
                    </a:p>
                  </a:txBody>
                  <a:tcPr/>
                </a:tc>
                <a:tc>
                  <a:txBody>
                    <a:bodyPr/>
                    <a:lstStyle/>
                    <a:p>
                      <a:pPr algn="ctr"/>
                      <a:r>
                        <a:rPr lang="en-US" dirty="0" smtClean="0"/>
                        <a:t>Duration to Complete</a:t>
                      </a:r>
                      <a:endParaRPr lang="en-US" dirty="0"/>
                    </a:p>
                  </a:txBody>
                  <a:tcPr/>
                </a:tc>
                <a:tc>
                  <a:txBody>
                    <a:bodyPr/>
                    <a:lstStyle/>
                    <a:p>
                      <a:pPr algn="ctr"/>
                      <a:endParaRPr lang="en-US" dirty="0"/>
                    </a:p>
                  </a:txBody>
                  <a:tcPr/>
                </a:tc>
                <a:extLst>
                  <a:ext uri="{0D108BD9-81ED-4DB2-BD59-A6C34878D82A}">
                    <a16:rowId xmlns:a16="http://schemas.microsoft.com/office/drawing/2014/main" xmlns="" val="10000"/>
                  </a:ext>
                </a:extLst>
              </a:tr>
              <a:tr h="0">
                <a:tc>
                  <a:txBody>
                    <a:bodyPr/>
                    <a:lstStyle/>
                    <a:p>
                      <a:pPr algn="ctr"/>
                      <a:endParaRPr lang="en-US" dirty="0"/>
                    </a:p>
                  </a:txBody>
                  <a:tcPr/>
                </a:tc>
                <a:tc>
                  <a:txBody>
                    <a:bodyPr/>
                    <a:lstStyle/>
                    <a:p>
                      <a:pPr algn="ctr"/>
                      <a:r>
                        <a:rPr lang="en-US" dirty="0" smtClean="0"/>
                        <a:t>(a)</a:t>
                      </a:r>
                      <a:endParaRPr lang="en-US" dirty="0"/>
                    </a:p>
                  </a:txBody>
                  <a:tcPr/>
                </a:tc>
                <a:tc>
                  <a:txBody>
                    <a:bodyPr/>
                    <a:lstStyle/>
                    <a:p>
                      <a:pPr algn="ctr"/>
                      <a:endParaRPr lang="en-US" dirty="0"/>
                    </a:p>
                  </a:txBody>
                  <a:tcPr/>
                </a:tc>
                <a:extLst>
                  <a:ext uri="{0D108BD9-81ED-4DB2-BD59-A6C34878D82A}">
                    <a16:rowId xmlns:a16="http://schemas.microsoft.com/office/drawing/2014/main" xmlns="" val="10001"/>
                  </a:ext>
                </a:extLst>
              </a:tr>
              <a:tr h="0">
                <a:tc>
                  <a:txBody>
                    <a:bodyPr/>
                    <a:lstStyle/>
                    <a:p>
                      <a:pPr algn="ctr"/>
                      <a:r>
                        <a:rPr lang="en-US" dirty="0" smtClean="0"/>
                        <a:t>1</a:t>
                      </a:r>
                      <a:endParaRPr lang="en-US" dirty="0"/>
                    </a:p>
                  </a:txBody>
                  <a:tcPr/>
                </a:tc>
                <a:tc>
                  <a:txBody>
                    <a:bodyPr/>
                    <a:lstStyle/>
                    <a:p>
                      <a:pPr algn="ctr" fontAlgn="b"/>
                      <a:r>
                        <a:rPr lang="en-US" sz="1800" b="0" i="0" u="none" strike="noStrike" dirty="0">
                          <a:solidFill>
                            <a:srgbClr val="000000"/>
                          </a:solidFill>
                          <a:effectLst/>
                          <a:latin typeface="Calibri"/>
                        </a:rPr>
                        <a:t>260</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0">
                <a:tc>
                  <a:txBody>
                    <a:bodyPr/>
                    <a:lstStyle/>
                    <a:p>
                      <a:pPr algn="ctr"/>
                      <a:r>
                        <a:rPr lang="en-US" dirty="0" smtClean="0"/>
                        <a:t>2</a:t>
                      </a:r>
                      <a:endParaRPr lang="en-US" dirty="0"/>
                    </a:p>
                  </a:txBody>
                  <a:tcPr/>
                </a:tc>
                <a:tc>
                  <a:txBody>
                    <a:bodyPr/>
                    <a:lstStyle/>
                    <a:p>
                      <a:pPr algn="ctr" fontAlgn="b"/>
                      <a:r>
                        <a:rPr lang="en-US" sz="1800" b="0" i="0" u="none" strike="noStrike" dirty="0">
                          <a:solidFill>
                            <a:srgbClr val="000000"/>
                          </a:solidFill>
                          <a:effectLst/>
                          <a:latin typeface="Calibri"/>
                        </a:rPr>
                        <a:t>245</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0">
                <a:tc>
                  <a:txBody>
                    <a:bodyPr/>
                    <a:lstStyle/>
                    <a:p>
                      <a:pPr algn="ctr"/>
                      <a:r>
                        <a:rPr lang="en-US" dirty="0" smtClean="0"/>
                        <a:t>3</a:t>
                      </a:r>
                      <a:endParaRPr lang="en-US" dirty="0"/>
                    </a:p>
                  </a:txBody>
                  <a:tcPr/>
                </a:tc>
                <a:tc>
                  <a:txBody>
                    <a:bodyPr/>
                    <a:lstStyle/>
                    <a:p>
                      <a:pPr algn="ctr" fontAlgn="b"/>
                      <a:r>
                        <a:rPr lang="en-US" sz="1800" b="0" i="0" u="none" strike="noStrike" dirty="0">
                          <a:solidFill>
                            <a:srgbClr val="000000"/>
                          </a:solidFill>
                          <a:effectLst/>
                          <a:latin typeface="Calibri"/>
                        </a:rPr>
                        <a:t>255</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0">
                <a:tc>
                  <a:txBody>
                    <a:bodyPr/>
                    <a:lstStyle/>
                    <a:p>
                      <a:pPr algn="ctr"/>
                      <a:r>
                        <a:rPr lang="en-US" dirty="0" smtClean="0"/>
                        <a:t>4</a:t>
                      </a:r>
                      <a:endParaRPr lang="en-US" dirty="0"/>
                    </a:p>
                  </a:txBody>
                  <a:tcPr/>
                </a:tc>
                <a:tc>
                  <a:txBody>
                    <a:bodyPr/>
                    <a:lstStyle/>
                    <a:p>
                      <a:pPr algn="ctr" fontAlgn="b"/>
                      <a:r>
                        <a:rPr lang="en-US" sz="1800" b="0" i="0" u="none" strike="noStrike">
                          <a:solidFill>
                            <a:srgbClr val="000000"/>
                          </a:solidFill>
                          <a:effectLst/>
                          <a:latin typeface="Calibri"/>
                        </a:rPr>
                        <a:t>246</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5"/>
                  </a:ext>
                </a:extLst>
              </a:tr>
              <a:tr h="0">
                <a:tc>
                  <a:txBody>
                    <a:bodyPr/>
                    <a:lstStyle/>
                    <a:p>
                      <a:pPr algn="ctr"/>
                      <a:r>
                        <a:rPr lang="en-US" dirty="0" smtClean="0"/>
                        <a:t>5</a:t>
                      </a:r>
                      <a:endParaRPr lang="en-US" dirty="0"/>
                    </a:p>
                  </a:txBody>
                  <a:tcPr/>
                </a:tc>
                <a:tc>
                  <a:txBody>
                    <a:bodyPr/>
                    <a:lstStyle/>
                    <a:p>
                      <a:pPr algn="ctr" fontAlgn="b"/>
                      <a:r>
                        <a:rPr lang="en-US" sz="1800" b="0" i="0" u="none" strike="noStrike">
                          <a:solidFill>
                            <a:srgbClr val="000000"/>
                          </a:solidFill>
                          <a:effectLst/>
                          <a:latin typeface="Calibri"/>
                        </a:rPr>
                        <a:t>254</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6"/>
                  </a:ext>
                </a:extLst>
              </a:tr>
              <a:tr h="0">
                <a:tc>
                  <a:txBody>
                    <a:bodyPr/>
                    <a:lstStyle/>
                    <a:p>
                      <a:pPr algn="ctr"/>
                      <a:r>
                        <a:rPr lang="en-US" dirty="0" smtClean="0"/>
                        <a:t>6</a:t>
                      </a:r>
                      <a:endParaRPr lang="en-US" dirty="0"/>
                    </a:p>
                  </a:txBody>
                  <a:tcPr/>
                </a:tc>
                <a:tc>
                  <a:txBody>
                    <a:bodyPr/>
                    <a:lstStyle/>
                    <a:p>
                      <a:pPr algn="ctr" fontAlgn="b"/>
                      <a:r>
                        <a:rPr lang="en-US" sz="1800" b="0" i="0" u="none" strike="noStrike">
                          <a:solidFill>
                            <a:srgbClr val="000000"/>
                          </a:solidFill>
                          <a:effectLst/>
                          <a:latin typeface="Calibri"/>
                        </a:rPr>
                        <a:t>243</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7"/>
                  </a:ext>
                </a:extLst>
              </a:tr>
              <a:tr h="0">
                <a:tc>
                  <a:txBody>
                    <a:bodyPr/>
                    <a:lstStyle/>
                    <a:p>
                      <a:pPr algn="ctr"/>
                      <a:r>
                        <a:rPr lang="en-US" dirty="0" smtClean="0"/>
                        <a:t>7</a:t>
                      </a:r>
                      <a:endParaRPr lang="en-US" dirty="0"/>
                    </a:p>
                  </a:txBody>
                  <a:tcPr/>
                </a:tc>
                <a:tc>
                  <a:txBody>
                    <a:bodyPr/>
                    <a:lstStyle/>
                    <a:p>
                      <a:pPr algn="ctr" fontAlgn="b"/>
                      <a:r>
                        <a:rPr lang="en-US" sz="1800" b="0" i="0" u="none" strike="noStrike">
                          <a:solidFill>
                            <a:srgbClr val="000000"/>
                          </a:solidFill>
                          <a:effectLst/>
                          <a:latin typeface="Calibri"/>
                        </a:rPr>
                        <a:t>253</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8"/>
                  </a:ext>
                </a:extLst>
              </a:tr>
              <a:tr h="0">
                <a:tc>
                  <a:txBody>
                    <a:bodyPr/>
                    <a:lstStyle/>
                    <a:p>
                      <a:pPr algn="ctr"/>
                      <a:r>
                        <a:rPr lang="en-US" dirty="0" smtClean="0"/>
                        <a:t>8</a:t>
                      </a:r>
                      <a:endParaRPr lang="en-US" dirty="0"/>
                    </a:p>
                  </a:txBody>
                  <a:tcPr/>
                </a:tc>
                <a:tc>
                  <a:txBody>
                    <a:bodyPr/>
                    <a:lstStyle/>
                    <a:p>
                      <a:pPr algn="ctr" fontAlgn="b"/>
                      <a:r>
                        <a:rPr lang="en-US" sz="1800" b="0" i="0" u="none" strike="noStrike" dirty="0">
                          <a:solidFill>
                            <a:srgbClr val="000000"/>
                          </a:solidFill>
                          <a:effectLst/>
                          <a:latin typeface="Calibri"/>
                        </a:rPr>
                        <a:t>242</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09"/>
                  </a:ext>
                </a:extLst>
              </a:tr>
              <a:tr h="0">
                <a:tc>
                  <a:txBody>
                    <a:bodyPr/>
                    <a:lstStyle/>
                    <a:p>
                      <a:pPr algn="ctr"/>
                      <a:r>
                        <a:rPr lang="en-US" dirty="0" smtClean="0"/>
                        <a:t>9</a:t>
                      </a:r>
                      <a:endParaRPr lang="en-US" dirty="0"/>
                    </a:p>
                  </a:txBody>
                  <a:tcPr/>
                </a:tc>
                <a:tc>
                  <a:txBody>
                    <a:bodyPr/>
                    <a:lstStyle/>
                    <a:p>
                      <a:pPr algn="ctr" fontAlgn="b"/>
                      <a:r>
                        <a:rPr lang="en-US" sz="1800" b="0" i="0" u="none" strike="noStrike" dirty="0">
                          <a:solidFill>
                            <a:srgbClr val="000000"/>
                          </a:solidFill>
                          <a:effectLst/>
                          <a:latin typeface="Calibri"/>
                        </a:rPr>
                        <a:t>254</a:t>
                      </a: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xmlns="" val="10010"/>
                  </a:ext>
                </a:extLst>
              </a:tr>
              <a:tr h="0">
                <a:tc>
                  <a:txBody>
                    <a:bodyPr/>
                    <a:lstStyle/>
                    <a:p>
                      <a:pPr algn="ctr"/>
                      <a:r>
                        <a:rPr lang="en-US" dirty="0" smtClean="0"/>
                        <a:t>10</a:t>
                      </a:r>
                      <a:endParaRPr lang="en-US" dirty="0"/>
                    </a:p>
                  </a:txBody>
                  <a:tcP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248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1800" b="0" i="0" u="none" strike="noStrike" dirty="0">
                        <a:solidFill>
                          <a:srgbClr val="000000"/>
                        </a:solidFill>
                        <a:effectLst/>
                        <a:latin typeface="Calibri"/>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0">
                <a:tc>
                  <a:txBody>
                    <a:bodyPr/>
                    <a:lstStyle/>
                    <a:p>
                      <a:pPr algn="ctr"/>
                      <a:r>
                        <a:rPr lang="en-US" sz="2000" b="1" dirty="0" smtClean="0">
                          <a:solidFill>
                            <a:schemeClr val="tx1"/>
                          </a:solidFill>
                        </a:rPr>
                        <a:t>11</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chemeClr val="tx1"/>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2000" b="1"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0">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1" i="0" u="none" strike="noStrike">
                        <a:solidFill>
                          <a:schemeClr val="tx1"/>
                        </a:solidFill>
                        <a:effectLst/>
                        <a:latin typeface="Calibri"/>
                      </a:endParaRPr>
                    </a:p>
                  </a:txBody>
                  <a:tcPr marL="9525" marR="9525" marT="9525"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3"/>
                  </a:ext>
                </a:extLst>
              </a:tr>
              <a:tr h="0">
                <a:tc>
                  <a:txBody>
                    <a:bodyPr/>
                    <a:lstStyle/>
                    <a:p>
                      <a:pPr algn="ctr"/>
                      <a:endParaRPr lang="en-US" sz="2000" b="1"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1" i="0" u="none" strike="noStrike" dirty="0">
                        <a:solidFill>
                          <a:schemeClr val="tx1"/>
                        </a:solidFill>
                        <a:effectLst/>
                        <a:latin typeface="Calibri"/>
                      </a:endParaRPr>
                    </a:p>
                  </a:txBody>
                  <a:tcPr marL="9525" marR="9525" marT="9525"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bl>
          </a:graphicData>
        </a:graphic>
      </p:graphicFrame>
      <p:sp>
        <p:nvSpPr>
          <p:cNvPr id="2" name="Title 1"/>
          <p:cNvSpPr>
            <a:spLocks noGrp="1"/>
          </p:cNvSpPr>
          <p:nvPr>
            <p:ph type="title"/>
          </p:nvPr>
        </p:nvSpPr>
        <p:spPr>
          <a:xfrm>
            <a:off x="0" y="-9798"/>
            <a:ext cx="5486400" cy="548640"/>
          </a:xfrm>
        </p:spPr>
        <p:txBody>
          <a:bodyPr>
            <a:normAutofit/>
          </a:bodyPr>
          <a:lstStyle/>
          <a:p>
            <a:pPr algn="l"/>
            <a:r>
              <a:rPr lang="en-US" sz="2800" b="1" dirty="0" smtClean="0">
                <a:solidFill>
                  <a:srgbClr val="FF0000"/>
                </a:solidFill>
              </a:rPr>
              <a:t>CMA – Close Tracking of Data</a:t>
            </a:r>
            <a:endParaRPr lang="en-US" sz="2800" b="1" dirty="0">
              <a:solidFill>
                <a:srgbClr val="FF0000"/>
              </a:solidFill>
            </a:endParaRPr>
          </a:p>
        </p:txBody>
      </p:sp>
      <p:sp>
        <p:nvSpPr>
          <p:cNvPr id="3" name="Slide Number Placeholder 2"/>
          <p:cNvSpPr>
            <a:spLocks noGrp="1"/>
          </p:cNvSpPr>
          <p:nvPr>
            <p:ph type="sldNum" sz="quarter" idx="12"/>
          </p:nvPr>
        </p:nvSpPr>
        <p:spPr>
          <a:xfrm>
            <a:off x="8778240" y="6487189"/>
            <a:ext cx="365760" cy="365125"/>
          </a:xfrm>
        </p:spPr>
        <p:txBody>
          <a:bodyPr/>
          <a:lstStyle/>
          <a:p>
            <a:pPr algn="l"/>
            <a:fld id="{B6F15528-21DE-4FAA-801E-634DDDAF4B2B}" type="slidenum">
              <a:rPr lang="en-US" b="1" smtClean="0">
                <a:solidFill>
                  <a:prstClr val="black"/>
                </a:solidFill>
              </a:rPr>
              <a:pPr algn="l"/>
              <a:t>19</a:t>
            </a:fld>
            <a:endParaRPr lang="en-US" b="1" dirty="0">
              <a:solidFill>
                <a:prstClr val="black"/>
              </a:solidFill>
            </a:endParaRPr>
          </a:p>
        </p:txBody>
      </p:sp>
      <p:sp>
        <p:nvSpPr>
          <p:cNvPr id="7" name="Right Brace 6"/>
          <p:cNvSpPr/>
          <p:nvPr/>
        </p:nvSpPr>
        <p:spPr>
          <a:xfrm>
            <a:off x="1822938" y="1611904"/>
            <a:ext cx="2667000" cy="1428810"/>
          </a:xfrm>
          <a:prstGeom prst="rightBrace">
            <a:avLst>
              <a:gd name="adj1" fmla="val 23583"/>
              <a:gd name="adj2" fmla="val 49751"/>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Right Brace 7"/>
          <p:cNvSpPr/>
          <p:nvPr/>
        </p:nvSpPr>
        <p:spPr>
          <a:xfrm>
            <a:off x="1822938" y="1980415"/>
            <a:ext cx="2667000" cy="1421495"/>
          </a:xfrm>
          <a:prstGeom prst="rightBrace">
            <a:avLst>
              <a:gd name="adj1" fmla="val 23583"/>
              <a:gd name="adj2" fmla="val 49751"/>
            </a:avLst>
          </a:prstGeom>
          <a:ln w="190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 name="TextBox 9"/>
          <p:cNvSpPr txBox="1"/>
          <p:nvPr/>
        </p:nvSpPr>
        <p:spPr>
          <a:xfrm>
            <a:off x="5181600" y="179001"/>
            <a:ext cx="1350380" cy="369332"/>
          </a:xfrm>
          <a:prstGeom prst="rect">
            <a:avLst/>
          </a:prstGeom>
          <a:noFill/>
        </p:spPr>
        <p:txBody>
          <a:bodyPr wrap="square" rtlCol="0">
            <a:spAutoFit/>
          </a:bodyPr>
          <a:lstStyle/>
          <a:p>
            <a:r>
              <a:rPr lang="en-US" b="1" dirty="0" smtClean="0">
                <a:solidFill>
                  <a:srgbClr val="0000FF"/>
                </a:solidFill>
              </a:rPr>
              <a:t>k even (=4)</a:t>
            </a:r>
            <a:endParaRPr lang="en-US" b="1" dirty="0">
              <a:solidFill>
                <a:srgbClr val="0000FF"/>
              </a:solidFill>
            </a:endParaRPr>
          </a:p>
        </p:txBody>
      </p:sp>
      <p:sp>
        <p:nvSpPr>
          <p:cNvPr id="11"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13" name="Right Brace 12"/>
          <p:cNvSpPr/>
          <p:nvPr/>
        </p:nvSpPr>
        <p:spPr>
          <a:xfrm>
            <a:off x="1817077" y="2343009"/>
            <a:ext cx="2667000" cy="1428810"/>
          </a:xfrm>
          <a:prstGeom prst="rightBrace">
            <a:avLst>
              <a:gd name="adj1" fmla="val 23583"/>
              <a:gd name="adj2" fmla="val 49751"/>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4" name="Right Brace 13"/>
          <p:cNvSpPr/>
          <p:nvPr/>
        </p:nvSpPr>
        <p:spPr>
          <a:xfrm>
            <a:off x="1817077" y="2713902"/>
            <a:ext cx="2667000" cy="1421495"/>
          </a:xfrm>
          <a:prstGeom prst="rightBrace">
            <a:avLst>
              <a:gd name="adj1" fmla="val 23583"/>
              <a:gd name="adj2" fmla="val 49751"/>
            </a:avLst>
          </a:prstGeom>
          <a:ln w="190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Right Brace 14"/>
          <p:cNvSpPr/>
          <p:nvPr/>
        </p:nvSpPr>
        <p:spPr>
          <a:xfrm>
            <a:off x="1828800" y="3074277"/>
            <a:ext cx="2667000" cy="1428810"/>
          </a:xfrm>
          <a:prstGeom prst="rightBrace">
            <a:avLst>
              <a:gd name="adj1" fmla="val 23583"/>
              <a:gd name="adj2" fmla="val 49751"/>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 name="Right Brace 15"/>
          <p:cNvSpPr/>
          <p:nvPr/>
        </p:nvSpPr>
        <p:spPr>
          <a:xfrm>
            <a:off x="1828800" y="3443582"/>
            <a:ext cx="2667000" cy="1421495"/>
          </a:xfrm>
          <a:prstGeom prst="rightBrace">
            <a:avLst>
              <a:gd name="adj1" fmla="val 23583"/>
              <a:gd name="adj2" fmla="val 49751"/>
            </a:avLst>
          </a:prstGeom>
          <a:ln w="190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7" name="Right Brace 16"/>
          <p:cNvSpPr/>
          <p:nvPr/>
        </p:nvSpPr>
        <p:spPr>
          <a:xfrm>
            <a:off x="1840523" y="3805543"/>
            <a:ext cx="2667000" cy="1428810"/>
          </a:xfrm>
          <a:prstGeom prst="rightBrace">
            <a:avLst>
              <a:gd name="adj1" fmla="val 23583"/>
              <a:gd name="adj2" fmla="val 49751"/>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944791650"/>
              </p:ext>
            </p:extLst>
          </p:nvPr>
        </p:nvGraphicFramePr>
        <p:xfrm>
          <a:off x="4410715" y="2899151"/>
          <a:ext cx="1811215" cy="1828800"/>
        </p:xfrm>
        <a:graphic>
          <a:graphicData uri="http://schemas.openxmlformats.org/drawingml/2006/table">
            <a:tbl>
              <a:tblPr firstRow="1" bandRow="1">
                <a:tableStyleId>{5940675A-B579-460E-94D1-54222C63F5DA}</a:tableStyleId>
              </a:tblPr>
              <a:tblGrid>
                <a:gridCol w="839331">
                  <a:extLst>
                    <a:ext uri="{9D8B030D-6E8A-4147-A177-3AD203B41FA5}">
                      <a16:colId xmlns:a16="http://schemas.microsoft.com/office/drawing/2014/main" xmlns="" val="20000"/>
                    </a:ext>
                  </a:extLst>
                </a:gridCol>
                <a:gridCol w="971884">
                  <a:extLst>
                    <a:ext uri="{9D8B030D-6E8A-4147-A177-3AD203B41FA5}">
                      <a16:colId xmlns:a16="http://schemas.microsoft.com/office/drawing/2014/main" xmlns="" val="20001"/>
                    </a:ext>
                  </a:extLst>
                </a:gridCol>
              </a:tblGrid>
              <a:tr h="0">
                <a:tc>
                  <a:txBody>
                    <a:bodyPr/>
                    <a:lstStyle/>
                    <a:p>
                      <a:pPr algn="ctr"/>
                      <a:r>
                        <a:rPr lang="en-US" dirty="0" smtClean="0"/>
                        <a:t>4.5</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249.5</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ctr"/>
                      <a:r>
                        <a:rPr lang="en-US" dirty="0" smtClean="0"/>
                        <a:t>5.5</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249.0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0">
                <a:tc>
                  <a:txBody>
                    <a:bodyPr/>
                    <a:lstStyle/>
                    <a:p>
                      <a:pPr algn="ctr"/>
                      <a:r>
                        <a:rPr lang="en-US" dirty="0" smtClean="0"/>
                        <a:t>6.5</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248.0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0">
                <a:tc>
                  <a:txBody>
                    <a:bodyPr/>
                    <a:lstStyle/>
                    <a:p>
                      <a:pPr algn="ctr"/>
                      <a:r>
                        <a:rPr lang="en-US" dirty="0" smtClean="0"/>
                        <a:t>7.5</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mn-lt"/>
                        </a:rPr>
                        <a:t>248.0</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0">
                <a:tc>
                  <a:txBody>
                    <a:bodyPr/>
                    <a:lstStyle/>
                    <a:p>
                      <a:pPr algn="ctr"/>
                      <a:r>
                        <a:rPr lang="en-US" dirty="0" smtClean="0"/>
                        <a:t>8.5</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249.3</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413983624"/>
              </p:ext>
            </p:extLst>
          </p:nvPr>
        </p:nvGraphicFramePr>
        <p:xfrm>
          <a:off x="6882452" y="2351737"/>
          <a:ext cx="1811215" cy="365760"/>
        </p:xfrm>
        <a:graphic>
          <a:graphicData uri="http://schemas.openxmlformats.org/drawingml/2006/table">
            <a:tbl>
              <a:tblPr firstRow="1" bandRow="1">
                <a:tableStyleId>{5940675A-B579-460E-94D1-54222C63F5DA}</a:tableStyleId>
              </a:tblPr>
              <a:tblGrid>
                <a:gridCol w="839331">
                  <a:extLst>
                    <a:ext uri="{9D8B030D-6E8A-4147-A177-3AD203B41FA5}">
                      <a16:colId xmlns:a16="http://schemas.microsoft.com/office/drawing/2014/main" xmlns="" val="20000"/>
                    </a:ext>
                  </a:extLst>
                </a:gridCol>
                <a:gridCol w="971884">
                  <a:extLst>
                    <a:ext uri="{9D8B030D-6E8A-4147-A177-3AD203B41FA5}">
                      <a16:colId xmlns:a16="http://schemas.microsoft.com/office/drawing/2014/main" xmlns="" val="20001"/>
                    </a:ext>
                  </a:extLst>
                </a:gridCol>
              </a:tblGrid>
              <a:tr h="0">
                <a:tc>
                  <a:txBody>
                    <a:bodyPr/>
                    <a:lstStyle/>
                    <a:p>
                      <a:pPr algn="ctr"/>
                      <a:r>
                        <a:rPr lang="en-US" dirty="0" smtClean="0"/>
                        <a:t>3.0</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250.75</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22" name="Right Brace 21"/>
          <p:cNvSpPr/>
          <p:nvPr/>
        </p:nvSpPr>
        <p:spPr>
          <a:xfrm>
            <a:off x="6140966" y="2168856"/>
            <a:ext cx="981075" cy="731520"/>
          </a:xfrm>
          <a:prstGeom prst="rightBrace">
            <a:avLst>
              <a:gd name="adj1" fmla="val 23583"/>
              <a:gd name="adj2" fmla="val 49751"/>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 name="Right Brace 28"/>
          <p:cNvSpPr/>
          <p:nvPr/>
        </p:nvSpPr>
        <p:spPr>
          <a:xfrm>
            <a:off x="6140966" y="2532712"/>
            <a:ext cx="981075" cy="731520"/>
          </a:xfrm>
          <a:prstGeom prst="rightBrace">
            <a:avLst>
              <a:gd name="adj1" fmla="val 23583"/>
              <a:gd name="adj2" fmla="val 49751"/>
            </a:avLst>
          </a:prstGeom>
          <a:ln w="190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0" name="Right Brace 29"/>
          <p:cNvSpPr/>
          <p:nvPr/>
        </p:nvSpPr>
        <p:spPr>
          <a:xfrm>
            <a:off x="6150491" y="2892756"/>
            <a:ext cx="981075" cy="731520"/>
          </a:xfrm>
          <a:prstGeom prst="rightBrace">
            <a:avLst>
              <a:gd name="adj1" fmla="val 23583"/>
              <a:gd name="adj2" fmla="val 49751"/>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1" name="Right Brace 30"/>
          <p:cNvSpPr/>
          <p:nvPr/>
        </p:nvSpPr>
        <p:spPr>
          <a:xfrm>
            <a:off x="6150491" y="3264232"/>
            <a:ext cx="981075" cy="731520"/>
          </a:xfrm>
          <a:prstGeom prst="rightBrace">
            <a:avLst>
              <a:gd name="adj1" fmla="val 23583"/>
              <a:gd name="adj2" fmla="val 49751"/>
            </a:avLst>
          </a:prstGeom>
          <a:ln w="190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2" name="Right Brace 31"/>
          <p:cNvSpPr/>
          <p:nvPr/>
        </p:nvSpPr>
        <p:spPr>
          <a:xfrm>
            <a:off x="6140966" y="3635707"/>
            <a:ext cx="981075" cy="731520"/>
          </a:xfrm>
          <a:prstGeom prst="rightBrace">
            <a:avLst>
              <a:gd name="adj1" fmla="val 23583"/>
              <a:gd name="adj2" fmla="val 49751"/>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3" name="Right Brace 32"/>
          <p:cNvSpPr/>
          <p:nvPr/>
        </p:nvSpPr>
        <p:spPr>
          <a:xfrm>
            <a:off x="6140966" y="3999562"/>
            <a:ext cx="981075" cy="731520"/>
          </a:xfrm>
          <a:prstGeom prst="rightBrace">
            <a:avLst>
              <a:gd name="adj1" fmla="val 23583"/>
              <a:gd name="adj2" fmla="val 49751"/>
            </a:avLst>
          </a:prstGeom>
          <a:ln w="190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274247299"/>
              </p:ext>
            </p:extLst>
          </p:nvPr>
        </p:nvGraphicFramePr>
        <p:xfrm>
          <a:off x="4408652" y="2165070"/>
          <a:ext cx="1811215" cy="365760"/>
        </p:xfrm>
        <a:graphic>
          <a:graphicData uri="http://schemas.openxmlformats.org/drawingml/2006/table">
            <a:tbl>
              <a:tblPr firstRow="1" bandRow="1">
                <a:tableStyleId>{5940675A-B579-460E-94D1-54222C63F5DA}</a:tableStyleId>
              </a:tblPr>
              <a:tblGrid>
                <a:gridCol w="839331">
                  <a:extLst>
                    <a:ext uri="{9D8B030D-6E8A-4147-A177-3AD203B41FA5}">
                      <a16:colId xmlns:a16="http://schemas.microsoft.com/office/drawing/2014/main" xmlns="" val="20000"/>
                    </a:ext>
                  </a:extLst>
                </a:gridCol>
                <a:gridCol w="971884">
                  <a:extLst>
                    <a:ext uri="{9D8B030D-6E8A-4147-A177-3AD203B41FA5}">
                      <a16:colId xmlns:a16="http://schemas.microsoft.com/office/drawing/2014/main" xmlns="" val="20001"/>
                    </a:ext>
                  </a:extLst>
                </a:gridCol>
              </a:tblGrid>
              <a:tr h="0">
                <a:tc>
                  <a:txBody>
                    <a:bodyPr/>
                    <a:lstStyle/>
                    <a:p>
                      <a:pPr algn="ctr"/>
                      <a:r>
                        <a:rPr lang="en-US" dirty="0" smtClean="0"/>
                        <a:t>2.5</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251.5</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889117016"/>
              </p:ext>
            </p:extLst>
          </p:nvPr>
        </p:nvGraphicFramePr>
        <p:xfrm>
          <a:off x="4408652" y="2533581"/>
          <a:ext cx="1811215" cy="365760"/>
        </p:xfrm>
        <a:graphic>
          <a:graphicData uri="http://schemas.openxmlformats.org/drawingml/2006/table">
            <a:tbl>
              <a:tblPr firstRow="1" bandRow="1">
                <a:tableStyleId>{5940675A-B579-460E-94D1-54222C63F5DA}</a:tableStyleId>
              </a:tblPr>
              <a:tblGrid>
                <a:gridCol w="839331">
                  <a:extLst>
                    <a:ext uri="{9D8B030D-6E8A-4147-A177-3AD203B41FA5}">
                      <a16:colId xmlns:a16="http://schemas.microsoft.com/office/drawing/2014/main" xmlns="" val="20000"/>
                    </a:ext>
                  </a:extLst>
                </a:gridCol>
                <a:gridCol w="971884">
                  <a:extLst>
                    <a:ext uri="{9D8B030D-6E8A-4147-A177-3AD203B41FA5}">
                      <a16:colId xmlns:a16="http://schemas.microsoft.com/office/drawing/2014/main" xmlns="" val="20001"/>
                    </a:ext>
                  </a:extLst>
                </a:gridCol>
              </a:tblGrid>
              <a:tr h="0">
                <a:tc>
                  <a:txBody>
                    <a:bodyPr/>
                    <a:lstStyle/>
                    <a:p>
                      <a:pPr algn="ctr"/>
                      <a:r>
                        <a:rPr lang="en-US" dirty="0" smtClean="0"/>
                        <a:t>3.5</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250.0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772005637"/>
              </p:ext>
            </p:extLst>
          </p:nvPr>
        </p:nvGraphicFramePr>
        <p:xfrm>
          <a:off x="6885296" y="2715904"/>
          <a:ext cx="1811215" cy="1828800"/>
        </p:xfrm>
        <a:graphic>
          <a:graphicData uri="http://schemas.openxmlformats.org/drawingml/2006/table">
            <a:tbl>
              <a:tblPr firstRow="1" bandRow="1">
                <a:tableStyleId>{5940675A-B579-460E-94D1-54222C63F5DA}</a:tableStyleId>
              </a:tblPr>
              <a:tblGrid>
                <a:gridCol w="839331">
                  <a:extLst>
                    <a:ext uri="{9D8B030D-6E8A-4147-A177-3AD203B41FA5}">
                      <a16:colId xmlns:a16="http://schemas.microsoft.com/office/drawing/2014/main" xmlns="" val="20000"/>
                    </a:ext>
                  </a:extLst>
                </a:gridCol>
                <a:gridCol w="971884">
                  <a:extLst>
                    <a:ext uri="{9D8B030D-6E8A-4147-A177-3AD203B41FA5}">
                      <a16:colId xmlns:a16="http://schemas.microsoft.com/office/drawing/2014/main" xmlns="" val="20001"/>
                    </a:ext>
                  </a:extLst>
                </a:gridCol>
              </a:tblGrid>
              <a:tr h="0">
                <a:tc>
                  <a:txBody>
                    <a:bodyPr/>
                    <a:lstStyle/>
                    <a:p>
                      <a:pPr algn="ctr"/>
                      <a:r>
                        <a:rPr lang="en-US" dirty="0" smtClean="0"/>
                        <a:t>4.0</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249.75</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0">
                <a:tc>
                  <a:txBody>
                    <a:bodyPr/>
                    <a:lstStyle/>
                    <a:p>
                      <a:pPr algn="ctr"/>
                      <a:r>
                        <a:rPr lang="en-US" dirty="0" smtClean="0"/>
                        <a:t>5.0</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249.25</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0">
                <a:tc>
                  <a:txBody>
                    <a:bodyPr/>
                    <a:lstStyle/>
                    <a:p>
                      <a:pPr algn="ctr"/>
                      <a:r>
                        <a:rPr lang="en-US" dirty="0" smtClean="0"/>
                        <a:t>6.0</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248.50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0">
                <a:tc>
                  <a:txBody>
                    <a:bodyPr/>
                    <a:lstStyle/>
                    <a:p>
                      <a:pPr algn="ctr"/>
                      <a:r>
                        <a:rPr lang="en-US" dirty="0" smtClean="0"/>
                        <a:t>7.0</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Calibri"/>
                        </a:rPr>
                        <a:t>248.0</a:t>
                      </a:r>
                      <a:endParaRPr lang="en-US" sz="1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0">
                <a:tc>
                  <a:txBody>
                    <a:bodyPr/>
                    <a:lstStyle/>
                    <a:p>
                      <a:pPr algn="ctr"/>
                      <a:r>
                        <a:rPr lang="en-US" dirty="0" smtClean="0"/>
                        <a:t>8.0</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0" i="0" u="none" strike="noStrike" dirty="0" smtClean="0">
                          <a:solidFill>
                            <a:srgbClr val="000000"/>
                          </a:solidFill>
                          <a:effectLst/>
                          <a:latin typeface="+mn-lt"/>
                        </a:rPr>
                        <a:t>248.63</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723310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FFB9B9"/>
                                      </p:to>
                                    </p:animClr>
                                  </p:sub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8585FF"/>
                                      </p:to>
                                    </p:animClr>
                                  </p:sub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FFB9B9"/>
                                      </p:to>
                                    </p:animClr>
                                  </p:sub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8585FF"/>
                                      </p:to>
                                    </p:animClr>
                                  </p:sub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childTnLst>
                                  <p:subTnLst>
                                    <p:animClr clrSpc="rgb" dir="cw">
                                      <p:cBhvr override="childStyle">
                                        <p:cTn dur="1" fill="hold" display="0" masterRel="nextClick" afterEffect="1"/>
                                        <p:tgtEl>
                                          <p:spTgt spid="15"/>
                                        </p:tgtEl>
                                        <p:attrNameLst>
                                          <p:attrName>ppt_c</p:attrName>
                                        </p:attrNameLst>
                                      </p:cBhvr>
                                      <p:to>
                                        <a:srgbClr val="FFB9B9"/>
                                      </p:to>
                                    </p:animClr>
                                  </p:sub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8585FF"/>
                                      </p:to>
                                    </p:animClr>
                                  </p:sub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subTnLst>
                                    <p:animClr clrSpc="rgb" dir="cw">
                                      <p:cBhvr override="childStyle">
                                        <p:cTn dur="1" fill="hold" display="0" masterRel="nextClick" afterEffect="1"/>
                                        <p:tgtEl>
                                          <p:spTgt spid="17"/>
                                        </p:tgtEl>
                                        <p:attrNameLst>
                                          <p:attrName>ppt_c</p:attrName>
                                        </p:attrNameLst>
                                      </p:cBhvr>
                                      <p:to>
                                        <a:srgbClr val="FFB9B9"/>
                                      </p:to>
                                    </p:animClr>
                                  </p:sub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FFB9B9"/>
                                      </p:to>
                                    </p:animClr>
                                  </p:sub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childTnLst>
                                  <p:subTnLst>
                                    <p:animClr clrSpc="rgb" dir="cw">
                                      <p:cBhvr override="childStyle">
                                        <p:cTn dur="1" fill="hold" display="0" masterRel="nextClick" afterEffect="1"/>
                                        <p:tgtEl>
                                          <p:spTgt spid="29"/>
                                        </p:tgtEl>
                                        <p:attrNameLst>
                                          <p:attrName>ppt_c</p:attrName>
                                        </p:attrNameLst>
                                      </p:cBhvr>
                                      <p:to>
                                        <a:srgbClr val="8585FF"/>
                                      </p:to>
                                    </p:animClr>
                                  </p:sub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childTnLst>
                                  <p:subTnLst>
                                    <p:animClr clrSpc="rgb" dir="cw">
                                      <p:cBhvr override="childStyle">
                                        <p:cTn dur="1" fill="hold" display="0" masterRel="nextClick" afterEffect="1"/>
                                        <p:tgtEl>
                                          <p:spTgt spid="30"/>
                                        </p:tgtEl>
                                        <p:attrNameLst>
                                          <p:attrName>ppt_c</p:attrName>
                                        </p:attrNameLst>
                                      </p:cBhvr>
                                      <p:to>
                                        <a:srgbClr val="FFB9B9"/>
                                      </p:to>
                                    </p:animClr>
                                  </p:sub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childTnLst>
                                  <p:subTnLst>
                                    <p:animClr clrSpc="rgb" dir="cw">
                                      <p:cBhvr override="childStyle">
                                        <p:cTn dur="1" fill="hold" display="0" masterRel="nextClick" afterEffect="1"/>
                                        <p:tgtEl>
                                          <p:spTgt spid="31"/>
                                        </p:tgtEl>
                                        <p:attrNameLst>
                                          <p:attrName>ppt_c</p:attrName>
                                        </p:attrNameLst>
                                      </p:cBhvr>
                                      <p:to>
                                        <a:srgbClr val="8585FF"/>
                                      </p:to>
                                    </p:animClr>
                                  </p:sub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childTnLst>
                                  <p:subTnLst>
                                    <p:animClr clrSpc="rgb" dir="cw">
                                      <p:cBhvr override="childStyle">
                                        <p:cTn dur="1" fill="hold" display="0" masterRel="nextClick" afterEffect="1"/>
                                        <p:tgtEl>
                                          <p:spTgt spid="32"/>
                                        </p:tgtEl>
                                        <p:attrNameLst>
                                          <p:attrName>ppt_c</p:attrName>
                                        </p:attrNameLst>
                                      </p:cBhvr>
                                      <p:to>
                                        <a:srgbClr val="FFB9B9"/>
                                      </p:to>
                                    </p:animClr>
                                  </p:sub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childTnLst>
                                  <p:subTnLst>
                                    <p:animClr clrSpc="rgb" dir="cw">
                                      <p:cBhvr override="childStyle">
                                        <p:cTn dur="1" fill="hold" display="0" masterRel="nextClick" afterEffect="1"/>
                                        <p:tgtEl>
                                          <p:spTgt spid="33"/>
                                        </p:tgtEl>
                                        <p:attrNameLst>
                                          <p:attrName>ppt_c</p:attrName>
                                        </p:attrNameLst>
                                      </p:cBhvr>
                                      <p:to>
                                        <a:srgbClr val="8585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P spid="17" grpId="0" animBg="1"/>
      <p:bldP spid="22"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What is Forecasting</a:t>
            </a:r>
            <a:endParaRPr lang="en-US" sz="2800" b="1" dirty="0">
              <a:solidFill>
                <a:srgbClr val="FF0000"/>
              </a:solidFill>
            </a:endParaRPr>
          </a:p>
        </p:txBody>
      </p:sp>
      <p:sp>
        <p:nvSpPr>
          <p:cNvPr id="8" name="Content Placeholder 7"/>
          <p:cNvSpPr>
            <a:spLocks noGrp="1"/>
          </p:cNvSpPr>
          <p:nvPr>
            <p:ph idx="1"/>
          </p:nvPr>
        </p:nvSpPr>
        <p:spPr>
          <a:xfrm>
            <a:off x="18803" y="804709"/>
            <a:ext cx="9111342" cy="6082500"/>
          </a:xfrm>
        </p:spPr>
        <p:txBody>
          <a:bodyPr>
            <a:noAutofit/>
          </a:bodyPr>
          <a:lstStyle/>
          <a:p>
            <a:pPr marL="231775" indent="-231775">
              <a:spcBef>
                <a:spcPts val="1200"/>
              </a:spcBef>
            </a:pPr>
            <a:r>
              <a:rPr lang="en-US" altLang="en-US" sz="2400" dirty="0" smtClean="0"/>
              <a:t>Forecasting is predicting FUTURE DATA using EXISTING DATA</a:t>
            </a:r>
          </a:p>
          <a:p>
            <a:pPr marL="231775" indent="-231775">
              <a:spcBef>
                <a:spcPts val="1200"/>
              </a:spcBef>
            </a:pPr>
            <a:r>
              <a:rPr lang="en-US" altLang="en-US" sz="2400" dirty="0" smtClean="0"/>
              <a:t>Data can be TIME-BASED/TIME SERIES, which is sequential, or CAUSAL which is both sequential and quantitative, and one set of data is dependent on another</a:t>
            </a:r>
          </a:p>
          <a:p>
            <a:pPr marL="231775" indent="-231775">
              <a:spcBef>
                <a:spcPts val="1200"/>
              </a:spcBef>
            </a:pPr>
            <a:r>
              <a:rPr lang="en-US" altLang="en-US" sz="2400" dirty="0" smtClean="0"/>
              <a:t>Forecasting methods are named after these data types</a:t>
            </a: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2</a:t>
            </a:fld>
            <a:endParaRPr lang="en-US" b="1" dirty="0">
              <a:solidFill>
                <a:prstClr val="black"/>
              </a:solidFill>
            </a:endParaRPr>
          </a:p>
        </p:txBody>
      </p:sp>
      <p:cxnSp>
        <p:nvCxnSpPr>
          <p:cNvPr id="7" name="Straight Connector 6"/>
          <p:cNvCxnSpPr/>
          <p:nvPr/>
        </p:nvCxnSpPr>
        <p:spPr>
          <a:xfrm>
            <a:off x="-13855" y="622250"/>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graphicFrame>
        <p:nvGraphicFramePr>
          <p:cNvPr id="13" name="Chart 12"/>
          <p:cNvGraphicFramePr/>
          <p:nvPr>
            <p:extLst>
              <p:ext uri="{D42A27DB-BD31-4B8C-83A1-F6EECF244321}">
                <p14:modId xmlns:p14="http://schemas.microsoft.com/office/powerpoint/2010/main" val="2079373461"/>
              </p:ext>
            </p:extLst>
          </p:nvPr>
        </p:nvGraphicFramePr>
        <p:xfrm>
          <a:off x="152400" y="2997920"/>
          <a:ext cx="4191000" cy="3366405"/>
        </p:xfrm>
        <a:graphic>
          <a:graphicData uri="http://schemas.openxmlformats.org/drawingml/2006/chart">
            <c:chart xmlns:c="http://schemas.openxmlformats.org/drawingml/2006/chart" xmlns:r="http://schemas.openxmlformats.org/officeDocument/2006/relationships" r:id="rId3"/>
          </a:graphicData>
        </a:graphic>
      </p:graphicFrame>
      <p:sp>
        <p:nvSpPr>
          <p:cNvPr id="26" name="Content Placeholder 3"/>
          <p:cNvSpPr txBox="1">
            <a:spLocks/>
          </p:cNvSpPr>
          <p:nvPr/>
        </p:nvSpPr>
        <p:spPr>
          <a:xfrm>
            <a:off x="609600" y="6224036"/>
            <a:ext cx="1760617" cy="3806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038" indent="-173038">
              <a:buSzPct val="100000"/>
            </a:pPr>
            <a:r>
              <a:rPr lang="en-US" sz="1800" dirty="0" smtClean="0">
                <a:solidFill>
                  <a:srgbClr val="FF0000"/>
                </a:solidFill>
              </a:rPr>
              <a:t>Naïve Method</a:t>
            </a:r>
            <a:endParaRPr lang="en-US" sz="1800" dirty="0">
              <a:solidFill>
                <a:srgbClr val="FF0000"/>
              </a:solidFill>
            </a:endParaRPr>
          </a:p>
        </p:txBody>
      </p:sp>
      <p:sp>
        <p:nvSpPr>
          <p:cNvPr id="28" name="Content Placeholder 3"/>
          <p:cNvSpPr txBox="1">
            <a:spLocks/>
          </p:cNvSpPr>
          <p:nvPr/>
        </p:nvSpPr>
        <p:spPr>
          <a:xfrm>
            <a:off x="2500541" y="6258699"/>
            <a:ext cx="2300059" cy="692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038" indent="-173038">
              <a:lnSpc>
                <a:spcPts val="1800"/>
              </a:lnSpc>
              <a:spcBef>
                <a:spcPts val="0"/>
              </a:spcBef>
              <a:buSzPct val="100000"/>
            </a:pPr>
            <a:r>
              <a:rPr lang="en-US" sz="1800" dirty="0" smtClean="0">
                <a:solidFill>
                  <a:srgbClr val="FF0000"/>
                </a:solidFill>
              </a:rPr>
              <a:t>Averaging/ Smoothing Methods</a:t>
            </a:r>
            <a:endParaRPr lang="en-US" sz="1800" dirty="0">
              <a:solidFill>
                <a:srgbClr val="FF0000"/>
              </a:solidFill>
            </a:endParaRPr>
          </a:p>
        </p:txBody>
      </p:sp>
      <p:graphicFrame>
        <p:nvGraphicFramePr>
          <p:cNvPr id="12" name="Chart 11"/>
          <p:cNvGraphicFramePr/>
          <p:nvPr>
            <p:extLst>
              <p:ext uri="{D42A27DB-BD31-4B8C-83A1-F6EECF244321}">
                <p14:modId xmlns:p14="http://schemas.microsoft.com/office/powerpoint/2010/main" val="3469802111"/>
              </p:ext>
            </p:extLst>
          </p:nvPr>
        </p:nvGraphicFramePr>
        <p:xfrm>
          <a:off x="4754880" y="2926080"/>
          <a:ext cx="4191000" cy="33664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2488479110"/>
              </p:ext>
            </p:extLst>
          </p:nvPr>
        </p:nvGraphicFramePr>
        <p:xfrm>
          <a:off x="4754880" y="2926080"/>
          <a:ext cx="4191000" cy="3366405"/>
        </p:xfrm>
        <a:graphic>
          <a:graphicData uri="http://schemas.openxmlformats.org/drawingml/2006/chart">
            <c:chart xmlns:c="http://schemas.openxmlformats.org/drawingml/2006/chart" xmlns:r="http://schemas.openxmlformats.org/officeDocument/2006/relationships" r:id="rId5"/>
          </a:graphicData>
        </a:graphic>
      </p:graphicFrame>
      <p:sp>
        <p:nvSpPr>
          <p:cNvPr id="15" name="Content Placeholder 3"/>
          <p:cNvSpPr txBox="1">
            <a:spLocks/>
          </p:cNvSpPr>
          <p:nvPr/>
        </p:nvSpPr>
        <p:spPr>
          <a:xfrm>
            <a:off x="6273114" y="6216839"/>
            <a:ext cx="2590800" cy="4125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3038" indent="-173038">
              <a:buSzPct val="100000"/>
            </a:pPr>
            <a:r>
              <a:rPr lang="en-US" sz="1800" dirty="0" smtClean="0">
                <a:solidFill>
                  <a:srgbClr val="FF0000"/>
                </a:solidFill>
              </a:rPr>
              <a:t>Regression Techniques</a:t>
            </a:r>
            <a:endParaRPr lang="en-US" sz="1800" dirty="0">
              <a:solidFill>
                <a:srgbClr val="FF0000"/>
              </a:solidFill>
            </a:endParaRPr>
          </a:p>
        </p:txBody>
      </p:sp>
      <p:grpSp>
        <p:nvGrpSpPr>
          <p:cNvPr id="9" name="Group 8"/>
          <p:cNvGrpSpPr/>
          <p:nvPr/>
        </p:nvGrpSpPr>
        <p:grpSpPr>
          <a:xfrm>
            <a:off x="5231102" y="3682586"/>
            <a:ext cx="3986356" cy="990202"/>
            <a:chOff x="5231102" y="3682586"/>
            <a:chExt cx="3986356" cy="990202"/>
          </a:xfrm>
        </p:grpSpPr>
        <p:sp>
          <p:nvSpPr>
            <p:cNvPr id="4" name="Freeform 3"/>
            <p:cNvSpPr/>
            <p:nvPr/>
          </p:nvSpPr>
          <p:spPr>
            <a:xfrm>
              <a:off x="5231102" y="3951277"/>
              <a:ext cx="3227098" cy="721511"/>
            </a:xfrm>
            <a:custGeom>
              <a:avLst/>
              <a:gdLst>
                <a:gd name="connsiteX0" fmla="*/ 0 w 3227098"/>
                <a:gd name="connsiteY0" fmla="*/ 470549 h 470549"/>
                <a:gd name="connsiteX1" fmla="*/ 3227098 w 3227098"/>
                <a:gd name="connsiteY1" fmla="*/ 0 h 470549"/>
                <a:gd name="connsiteX0" fmla="*/ 0 w 3227098"/>
                <a:gd name="connsiteY0" fmla="*/ 470549 h 686312"/>
                <a:gd name="connsiteX1" fmla="*/ 1725346 w 3227098"/>
                <a:gd name="connsiteY1" fmla="*/ 680794 h 686312"/>
                <a:gd name="connsiteX2" fmla="*/ 3227098 w 3227098"/>
                <a:gd name="connsiteY2" fmla="*/ 0 h 686312"/>
                <a:gd name="connsiteX0" fmla="*/ 0 w 3227098"/>
                <a:gd name="connsiteY0" fmla="*/ 470549 h 686312"/>
                <a:gd name="connsiteX1" fmla="*/ 1725346 w 3227098"/>
                <a:gd name="connsiteY1" fmla="*/ 680794 h 686312"/>
                <a:gd name="connsiteX2" fmla="*/ 3227098 w 3227098"/>
                <a:gd name="connsiteY2" fmla="*/ 0 h 686312"/>
                <a:gd name="connsiteX0" fmla="*/ 0 w 3227098"/>
                <a:gd name="connsiteY0" fmla="*/ 470549 h 686312"/>
                <a:gd name="connsiteX1" fmla="*/ 1725346 w 3227098"/>
                <a:gd name="connsiteY1" fmla="*/ 680794 h 686312"/>
                <a:gd name="connsiteX2" fmla="*/ 3227098 w 3227098"/>
                <a:gd name="connsiteY2" fmla="*/ 0 h 686312"/>
                <a:gd name="connsiteX0" fmla="*/ 0 w 3227098"/>
                <a:gd name="connsiteY0" fmla="*/ 470549 h 724884"/>
                <a:gd name="connsiteX1" fmla="*/ 1725346 w 3227098"/>
                <a:gd name="connsiteY1" fmla="*/ 680794 h 724884"/>
                <a:gd name="connsiteX2" fmla="*/ 3227098 w 3227098"/>
                <a:gd name="connsiteY2" fmla="*/ 0 h 724884"/>
                <a:gd name="connsiteX0" fmla="*/ 0 w 3227098"/>
                <a:gd name="connsiteY0" fmla="*/ 470549 h 758173"/>
                <a:gd name="connsiteX1" fmla="*/ 1725346 w 3227098"/>
                <a:gd name="connsiteY1" fmla="*/ 680794 h 758173"/>
                <a:gd name="connsiteX2" fmla="*/ 3227098 w 3227098"/>
                <a:gd name="connsiteY2" fmla="*/ 0 h 758173"/>
                <a:gd name="connsiteX0" fmla="*/ 0 w 3227098"/>
                <a:gd name="connsiteY0" fmla="*/ 470549 h 721511"/>
                <a:gd name="connsiteX1" fmla="*/ 1725346 w 3227098"/>
                <a:gd name="connsiteY1" fmla="*/ 680794 h 721511"/>
                <a:gd name="connsiteX2" fmla="*/ 3227098 w 3227098"/>
                <a:gd name="connsiteY2" fmla="*/ 0 h 721511"/>
              </a:gdLst>
              <a:ahLst/>
              <a:cxnLst>
                <a:cxn ang="0">
                  <a:pos x="connsiteX0" y="connsiteY0"/>
                </a:cxn>
                <a:cxn ang="0">
                  <a:pos x="connsiteX1" y="connsiteY1"/>
                </a:cxn>
                <a:cxn ang="0">
                  <a:pos x="connsiteX2" y="connsiteY2"/>
                </a:cxn>
              </a:cxnLst>
              <a:rect l="l" t="t" r="r" b="b"/>
              <a:pathLst>
                <a:path w="3227098" h="721511">
                  <a:moveTo>
                    <a:pt x="0" y="470549"/>
                  </a:moveTo>
                  <a:cubicBezTo>
                    <a:pt x="682463" y="701374"/>
                    <a:pt x="858084" y="776878"/>
                    <a:pt x="1725346" y="680794"/>
                  </a:cubicBezTo>
                  <a:cubicBezTo>
                    <a:pt x="2528227" y="467768"/>
                    <a:pt x="2640303" y="361532"/>
                    <a:pt x="3227098" y="0"/>
                  </a:cubicBezTo>
                </a:path>
              </a:pathLst>
            </a:cu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rot="19698247">
              <a:off x="7256665" y="3682586"/>
              <a:ext cx="1960793" cy="276999"/>
            </a:xfrm>
            <a:prstGeom prst="rect">
              <a:avLst/>
            </a:prstGeom>
            <a:noFill/>
          </p:spPr>
          <p:txBody>
            <a:bodyPr wrap="none" rtlCol="0">
              <a:spAutoFit/>
            </a:bodyPr>
            <a:lstStyle/>
            <a:p>
              <a:r>
                <a:rPr lang="en-US" sz="1200" i="1" dirty="0">
                  <a:solidFill>
                    <a:srgbClr val="009900"/>
                  </a:solidFill>
                </a:rPr>
                <a:t>y</a:t>
              </a:r>
              <a:r>
                <a:rPr lang="en-US" sz="1200" dirty="0" smtClean="0">
                  <a:solidFill>
                    <a:srgbClr val="009900"/>
                  </a:solidFill>
                </a:rPr>
                <a:t>=0.1856</a:t>
              </a:r>
              <a:r>
                <a:rPr lang="en-US" sz="1200" i="1" dirty="0">
                  <a:solidFill>
                    <a:srgbClr val="009900"/>
                  </a:solidFill>
                </a:rPr>
                <a:t>x</a:t>
              </a:r>
              <a:r>
                <a:rPr lang="en-US" sz="1200" dirty="0" smtClean="0">
                  <a:solidFill>
                    <a:srgbClr val="009900"/>
                  </a:solidFill>
                </a:rPr>
                <a:t>2-6.3386</a:t>
              </a:r>
              <a:r>
                <a:rPr lang="en-US" sz="1200" i="1" dirty="0">
                  <a:solidFill>
                    <a:srgbClr val="009900"/>
                  </a:solidFill>
                </a:rPr>
                <a:t>x</a:t>
              </a:r>
              <a:r>
                <a:rPr lang="en-US" sz="1200" dirty="0" smtClean="0">
                  <a:solidFill>
                    <a:srgbClr val="009900"/>
                  </a:solidFill>
                </a:rPr>
                <a:t>+310.75</a:t>
              </a:r>
              <a:endParaRPr lang="en-US" sz="1200" dirty="0">
                <a:solidFill>
                  <a:srgbClr val="009900"/>
                </a:solidFill>
              </a:endParaRPr>
            </a:p>
          </p:txBody>
        </p:sp>
      </p:grpSp>
    </p:spTree>
    <p:extLst>
      <p:ext uri="{BB962C8B-B14F-4D97-AF65-F5344CB8AC3E}">
        <p14:creationId xmlns:p14="http://schemas.microsoft.com/office/powerpoint/2010/main" val="4273822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6">
                                            <p:txEl>
                                              <p:pRg st="0" end="0"/>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2">
                                            <p:graphicEl>
                                              <a:chart seriesIdx="0" categoryIdx="-4" bldStep="series"/>
                                            </p:graphic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Graphic spid="13" grpId="0" uiExpand="1">
        <p:bldSub>
          <a:bldChart bld="series"/>
        </p:bldSub>
      </p:bldGraphic>
      <p:bldP spid="26" grpId="0" build="p"/>
      <p:bldP spid="28" grpId="0" build="p"/>
      <p:bldGraphic spid="12" grpId="0" uiExpand="1">
        <p:bldSub>
          <a:bldChart bld="series"/>
        </p:bldSub>
      </p:bldGraphic>
      <p:bldGraphic spid="14" grpId="0">
        <p:bldAsOne/>
      </p:bldGraphic>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16"/>
            <a:ext cx="5486400" cy="548640"/>
          </a:xfrm>
        </p:spPr>
        <p:txBody>
          <a:bodyPr>
            <a:normAutofit/>
          </a:bodyPr>
          <a:lstStyle/>
          <a:p>
            <a:pPr algn="l"/>
            <a:r>
              <a:rPr lang="en-US" sz="2800" b="1" dirty="0">
                <a:solidFill>
                  <a:srgbClr val="FF0000"/>
                </a:solidFill>
              </a:rPr>
              <a:t>CMA – Close Tracking of Data</a:t>
            </a:r>
          </a:p>
        </p:txBody>
      </p:sp>
      <p:sp>
        <p:nvSpPr>
          <p:cNvPr id="3" name="Slide Number Placeholder 2"/>
          <p:cNvSpPr>
            <a:spLocks noGrp="1"/>
          </p:cNvSpPr>
          <p:nvPr>
            <p:ph type="sldNum" sz="quarter" idx="12"/>
          </p:nvPr>
        </p:nvSpPr>
        <p:spPr>
          <a:xfrm>
            <a:off x="8778240" y="6468161"/>
            <a:ext cx="365760" cy="365125"/>
          </a:xfrm>
        </p:spPr>
        <p:txBody>
          <a:bodyPr/>
          <a:lstStyle/>
          <a:p>
            <a:pPr algn="l"/>
            <a:fld id="{B6F15528-21DE-4FAA-801E-634DDDAF4B2B}" type="slidenum">
              <a:rPr lang="en-US" b="1" smtClean="0">
                <a:solidFill>
                  <a:prstClr val="black"/>
                </a:solidFill>
              </a:rPr>
              <a:pPr algn="l"/>
              <a:t>20</a:t>
            </a:fld>
            <a:endParaRPr lang="en-US" b="1" dirty="0">
              <a:solidFill>
                <a:prstClr val="black"/>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811553484"/>
              </p:ext>
            </p:extLst>
          </p:nvPr>
        </p:nvGraphicFramePr>
        <p:xfrm>
          <a:off x="1905000" y="668417"/>
          <a:ext cx="5289663" cy="5884783"/>
        </p:xfrm>
        <a:graphic>
          <a:graphicData uri="http://schemas.openxmlformats.org/drawingml/2006/table">
            <a:tbl>
              <a:tblPr firstRow="1" bandRow="1">
                <a:tableStyleId>{5940675A-B579-460E-94D1-54222C63F5DA}</a:tableStyleId>
              </a:tblPr>
              <a:tblGrid>
                <a:gridCol w="658547">
                  <a:extLst>
                    <a:ext uri="{9D8B030D-6E8A-4147-A177-3AD203B41FA5}">
                      <a16:colId xmlns:a16="http://schemas.microsoft.com/office/drawing/2014/main" xmlns="" val="20000"/>
                    </a:ext>
                  </a:extLst>
                </a:gridCol>
                <a:gridCol w="1157779">
                  <a:extLst>
                    <a:ext uri="{9D8B030D-6E8A-4147-A177-3AD203B41FA5}">
                      <a16:colId xmlns:a16="http://schemas.microsoft.com/office/drawing/2014/main" xmlns="" val="20001"/>
                    </a:ext>
                  </a:extLst>
                </a:gridCol>
                <a:gridCol w="1157779">
                  <a:extLst>
                    <a:ext uri="{9D8B030D-6E8A-4147-A177-3AD203B41FA5}">
                      <a16:colId xmlns:a16="http://schemas.microsoft.com/office/drawing/2014/main" xmlns="" val="20003"/>
                    </a:ext>
                  </a:extLst>
                </a:gridCol>
                <a:gridCol w="1157779">
                  <a:extLst>
                    <a:ext uri="{9D8B030D-6E8A-4147-A177-3AD203B41FA5}">
                      <a16:colId xmlns:a16="http://schemas.microsoft.com/office/drawing/2014/main" xmlns="" val="20004"/>
                    </a:ext>
                  </a:extLst>
                </a:gridCol>
                <a:gridCol w="1157779">
                  <a:extLst>
                    <a:ext uri="{9D8B030D-6E8A-4147-A177-3AD203B41FA5}">
                      <a16:colId xmlns:a16="http://schemas.microsoft.com/office/drawing/2014/main" xmlns="" val="20005"/>
                    </a:ext>
                  </a:extLst>
                </a:gridCol>
              </a:tblGrid>
              <a:tr h="480679">
                <a:tc>
                  <a:txBody>
                    <a:bodyPr/>
                    <a:lstStyle/>
                    <a:p>
                      <a:pPr algn="ctr"/>
                      <a:r>
                        <a:rPr lang="en-US" sz="1550" dirty="0" smtClean="0"/>
                        <a:t>House  #</a:t>
                      </a:r>
                      <a:endParaRPr lang="en-US" sz="1550" dirty="0"/>
                    </a:p>
                  </a:txBody>
                  <a:tcPr marL="0" marR="0" marT="0" marB="0" anchor="b"/>
                </a:tc>
                <a:tc>
                  <a:txBody>
                    <a:bodyPr/>
                    <a:lstStyle/>
                    <a:p>
                      <a:pPr algn="ctr"/>
                      <a:r>
                        <a:rPr lang="en-US" sz="1550" dirty="0" err="1" smtClean="0"/>
                        <a:t>Dur</a:t>
                      </a:r>
                      <a:r>
                        <a:rPr lang="en-US" sz="1550" dirty="0" smtClean="0"/>
                        <a:t> to Complete</a:t>
                      </a:r>
                      <a:endParaRPr lang="en-US" sz="1550" dirty="0"/>
                    </a:p>
                  </a:txBody>
                  <a:tcPr marL="0" marR="0" marT="0"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rgbClr val="FF0000"/>
                          </a:solidFill>
                          <a:effectLst/>
                          <a:latin typeface="Calibri" panose="020F0502020204030204" pitchFamily="34" charset="0"/>
                          <a:ea typeface="+mn-ea"/>
                          <a:cs typeface="+mn-cs"/>
                        </a:rPr>
                        <a:t>CMA (k=4)</a:t>
                      </a:r>
                      <a:endParaRPr lang="en-US" sz="1600" b="0" i="0" u="none" strike="noStrike" kern="1200" dirty="0">
                        <a:solidFill>
                          <a:srgbClr val="FF0000"/>
                        </a:solidFill>
                        <a:effectLst/>
                        <a:latin typeface="Calibri" panose="020F0502020204030204" pitchFamily="34" charset="0"/>
                        <a:ea typeface="+mn-ea"/>
                        <a:cs typeface="+mn-cs"/>
                      </a:endParaRPr>
                    </a:p>
                  </a:txBody>
                  <a:tcPr marL="0" marR="0" marT="0" marB="0" anchor="b"/>
                </a:tc>
                <a:tc>
                  <a:txBody>
                    <a:bodyPr/>
                    <a:lstStyle/>
                    <a:p>
                      <a:pPr marL="0" algn="ctr" defTabSz="914400" rtl="0" eaLnBrk="1" latinLnBrk="0" hangingPunct="1"/>
                      <a:r>
                        <a:rPr lang="en-US" sz="1600" b="0" i="0" u="none" strike="noStrike" kern="1200" dirty="0" smtClean="0">
                          <a:solidFill>
                            <a:srgbClr val="FF0000"/>
                          </a:solidFill>
                          <a:effectLst/>
                          <a:latin typeface="Calibri" panose="020F0502020204030204" pitchFamily="34" charset="0"/>
                          <a:ea typeface="+mn-ea"/>
                          <a:cs typeface="+mn-cs"/>
                        </a:rPr>
                        <a:t>CMA (k=2)</a:t>
                      </a:r>
                      <a:endParaRPr lang="en-US" sz="1600" b="0" i="0" u="none" strike="noStrike" kern="1200" dirty="0">
                        <a:solidFill>
                          <a:srgbClr val="FF0000"/>
                        </a:solidFill>
                        <a:effectLst/>
                        <a:latin typeface="Calibri" panose="020F0502020204030204" pitchFamily="34" charset="0"/>
                        <a:ea typeface="+mn-ea"/>
                        <a:cs typeface="+mn-cs"/>
                      </a:endParaRPr>
                    </a:p>
                  </a:txBody>
                  <a:tcPr marL="0" marR="0" marT="0" marB="0" anchor="b"/>
                </a:tc>
                <a:tc>
                  <a:txBody>
                    <a:bodyPr/>
                    <a:lstStyle/>
                    <a:p>
                      <a:pPr algn="ctr"/>
                      <a:r>
                        <a:rPr lang="en-US" sz="1800" b="0" i="0" u="none" strike="noStrike" kern="1200" dirty="0" smtClean="0">
                          <a:solidFill>
                            <a:srgbClr val="000000"/>
                          </a:solidFill>
                          <a:effectLst/>
                          <a:latin typeface="Calibri" panose="020F0502020204030204" pitchFamily="34" charset="0"/>
                          <a:ea typeface="+mn-ea"/>
                          <a:cs typeface="+mn-cs"/>
                        </a:rPr>
                        <a:t>Index</a:t>
                      </a:r>
                      <a:endParaRPr lang="en-US" sz="1800" b="0" i="0" u="none" strike="noStrike" kern="1200" dirty="0">
                        <a:solidFill>
                          <a:srgbClr val="000000"/>
                        </a:solidFill>
                        <a:effectLst/>
                        <a:latin typeface="Calibri" panose="020F0502020204030204" pitchFamily="34" charset="0"/>
                        <a:ea typeface="+mn-ea"/>
                        <a:cs typeface="+mn-cs"/>
                      </a:endParaRPr>
                    </a:p>
                  </a:txBody>
                  <a:tcPr marL="0" marR="0" anchor="b"/>
                </a:tc>
                <a:extLst>
                  <a:ext uri="{0D108BD9-81ED-4DB2-BD59-A6C34878D82A}">
                    <a16:rowId xmlns:a16="http://schemas.microsoft.com/office/drawing/2014/main" xmlns="" val="10000"/>
                  </a:ext>
                </a:extLst>
              </a:tr>
              <a:tr h="265176">
                <a:tc>
                  <a:txBody>
                    <a:bodyPr/>
                    <a:lstStyle/>
                    <a:p>
                      <a:pPr algn="ctr"/>
                      <a:endParaRPr lang="en-US" sz="1550" dirty="0"/>
                    </a:p>
                  </a:txBody>
                  <a:tcPr marL="0" marR="0" marT="0" marB="0"/>
                </a:tc>
                <a:tc>
                  <a:txBody>
                    <a:bodyPr/>
                    <a:lstStyle/>
                    <a:p>
                      <a:pPr algn="ctr"/>
                      <a:r>
                        <a:rPr lang="en-US" sz="1550" dirty="0" smtClean="0"/>
                        <a:t>(a)</a:t>
                      </a:r>
                      <a:endParaRPr lang="en-US" sz="1550" dirty="0"/>
                    </a:p>
                  </a:txBody>
                  <a:tcPr marL="0" marR="0" marT="0" marB="0"/>
                </a:tc>
                <a:tc>
                  <a:txBody>
                    <a:bodyPr/>
                    <a:lstStyle/>
                    <a:p>
                      <a:pPr algn="ctr"/>
                      <a:endParaRPr lang="en-US" sz="1550" dirty="0">
                        <a:solidFill>
                          <a:srgbClr val="FF0000"/>
                        </a:solidFill>
                      </a:endParaRPr>
                    </a:p>
                  </a:txBody>
                  <a:tcPr marL="0" marR="0" marT="0" marB="0"/>
                </a:tc>
                <a:tc>
                  <a:txBody>
                    <a:bodyPr/>
                    <a:lstStyle/>
                    <a:p>
                      <a:pPr algn="ctr"/>
                      <a:r>
                        <a:rPr lang="en-US" sz="1550" dirty="0" smtClean="0">
                          <a:solidFill>
                            <a:srgbClr val="FF0000"/>
                          </a:solidFill>
                        </a:rPr>
                        <a:t>(c)</a:t>
                      </a:r>
                      <a:endParaRPr lang="en-US" sz="1550" dirty="0">
                        <a:solidFill>
                          <a:srgbClr val="FF0000"/>
                        </a:solidFill>
                      </a:endParaRPr>
                    </a:p>
                  </a:txBody>
                  <a:tcPr marL="0" marR="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rgbClr val="000000"/>
                          </a:solidFill>
                          <a:effectLst/>
                          <a:latin typeface="Calibri" panose="020F0502020204030204" pitchFamily="34" charset="0"/>
                          <a:ea typeface="+mn-ea"/>
                          <a:cs typeface="+mn-cs"/>
                        </a:rPr>
                        <a:t>a/c</a:t>
                      </a:r>
                    </a:p>
                  </a:txBody>
                  <a:tcPr/>
                </a:tc>
                <a:extLst>
                  <a:ext uri="{0D108BD9-81ED-4DB2-BD59-A6C34878D82A}">
                    <a16:rowId xmlns:a16="http://schemas.microsoft.com/office/drawing/2014/main" xmlns="" val="10001"/>
                  </a:ext>
                </a:extLst>
              </a:tr>
              <a:tr h="265176">
                <a:tc>
                  <a:txBody>
                    <a:bodyPr/>
                    <a:lstStyle/>
                    <a:p>
                      <a:pPr algn="ctr"/>
                      <a:r>
                        <a:rPr lang="en-US" sz="1550" dirty="0" smtClean="0"/>
                        <a:t>1</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260</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0000FF"/>
                        </a:solidFill>
                        <a:effectLst/>
                        <a:latin typeface="Calibri"/>
                      </a:endParaRPr>
                    </a:p>
                  </a:txBody>
                  <a:tcPr marL="0" marR="0" marT="0" marB="0" anchor="b"/>
                </a:tc>
                <a:extLst>
                  <a:ext uri="{0D108BD9-81ED-4DB2-BD59-A6C34878D82A}">
                    <a16:rowId xmlns:a16="http://schemas.microsoft.com/office/drawing/2014/main" xmlns="" val="10002"/>
                  </a:ext>
                </a:extLst>
              </a:tr>
              <a:tr h="265176">
                <a:tc>
                  <a:txBody>
                    <a:bodyPr/>
                    <a:lstStyle/>
                    <a:p>
                      <a:pPr algn="ctr"/>
                      <a:r>
                        <a:rPr lang="en-US" sz="1550" dirty="0" smtClean="0"/>
                        <a:t>2</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245</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extLst>
                  <a:ext uri="{0D108BD9-81ED-4DB2-BD59-A6C34878D82A}">
                    <a16:rowId xmlns:a16="http://schemas.microsoft.com/office/drawing/2014/main" xmlns="" val="10003"/>
                  </a:ext>
                </a:extLst>
              </a:tr>
              <a:tr h="265176">
                <a:tc>
                  <a:txBody>
                    <a:bodyPr/>
                    <a:lstStyle/>
                    <a:p>
                      <a:pPr algn="ctr"/>
                      <a:r>
                        <a:rPr lang="en-US" sz="1550" dirty="0" smtClean="0">
                          <a:solidFill>
                            <a:srgbClr val="FF0000"/>
                          </a:solidFill>
                        </a:rPr>
                        <a:t>2.5</a:t>
                      </a:r>
                      <a:endParaRPr lang="en-US" sz="1550" dirty="0">
                        <a:solidFill>
                          <a:srgbClr val="FF0000"/>
                        </a:solidFill>
                      </a:endParaRPr>
                    </a:p>
                  </a:txBody>
                  <a:tcPr marL="0" marR="0" marT="0" marB="0"/>
                </a:tc>
                <a:tc>
                  <a:txBody>
                    <a:bodyPr/>
                    <a:lstStyle/>
                    <a:p>
                      <a:pPr algn="ctr" fontAlgn="b"/>
                      <a:endParaRPr lang="en-US" sz="1550" b="0" i="0" u="none" strike="noStrike" dirty="0">
                        <a:solidFill>
                          <a:srgbClr val="00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251.5</a:t>
                      </a:r>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extLst>
                  <a:ext uri="{0D108BD9-81ED-4DB2-BD59-A6C34878D82A}">
                    <a16:rowId xmlns:a16="http://schemas.microsoft.com/office/drawing/2014/main" xmlns="" val="10004"/>
                  </a:ext>
                </a:extLst>
              </a:tr>
              <a:tr h="265176">
                <a:tc>
                  <a:txBody>
                    <a:bodyPr/>
                    <a:lstStyle/>
                    <a:p>
                      <a:pPr algn="ctr"/>
                      <a:r>
                        <a:rPr lang="en-US" sz="1550" dirty="0" smtClean="0"/>
                        <a:t>3</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255</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250.75</a:t>
                      </a:r>
                      <a:endParaRPr lang="en-US" sz="1550" b="0" i="0" u="none" strike="noStrike" dirty="0">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a:solidFill>
                            <a:srgbClr val="000000"/>
                          </a:solidFill>
                          <a:effectLst/>
                          <a:latin typeface="Calibri" panose="020F0502020204030204" pitchFamily="34" charset="0"/>
                          <a:ea typeface="+mn-ea"/>
                          <a:cs typeface="+mn-cs"/>
                        </a:rPr>
                        <a:t>1.02</a:t>
                      </a:r>
                    </a:p>
                  </a:txBody>
                  <a:tcPr marL="9525" marR="9525" marT="9525" marB="0" anchor="b"/>
                </a:tc>
                <a:extLst>
                  <a:ext uri="{0D108BD9-81ED-4DB2-BD59-A6C34878D82A}">
                    <a16:rowId xmlns:a16="http://schemas.microsoft.com/office/drawing/2014/main" xmlns="" val="10005"/>
                  </a:ext>
                </a:extLst>
              </a:tr>
              <a:tr h="265176">
                <a:tc>
                  <a:txBody>
                    <a:bodyPr/>
                    <a:lstStyle/>
                    <a:p>
                      <a:pPr algn="ctr"/>
                      <a:r>
                        <a:rPr lang="en-US" sz="1550" kern="1200" dirty="0" smtClean="0">
                          <a:solidFill>
                            <a:srgbClr val="FF0000"/>
                          </a:solidFill>
                          <a:latin typeface="+mn-lt"/>
                          <a:ea typeface="+mn-ea"/>
                          <a:cs typeface="+mn-cs"/>
                        </a:rPr>
                        <a:t>3.5</a:t>
                      </a:r>
                      <a:endParaRPr lang="en-US" sz="1550" kern="1200" dirty="0">
                        <a:solidFill>
                          <a:srgbClr val="FF0000"/>
                        </a:solidFill>
                        <a:latin typeface="+mn-lt"/>
                        <a:ea typeface="+mn-ea"/>
                        <a:cs typeface="+mn-cs"/>
                      </a:endParaRPr>
                    </a:p>
                  </a:txBody>
                  <a:tcPr marL="0" marR="0" marT="0" marB="0"/>
                </a:tc>
                <a:tc>
                  <a:txBody>
                    <a:bodyPr/>
                    <a:lstStyle/>
                    <a:p>
                      <a:pPr algn="ctr" fontAlgn="b"/>
                      <a:endParaRPr lang="en-US" sz="1550" b="0" i="0" u="none" strike="noStrike" dirty="0">
                        <a:solidFill>
                          <a:srgbClr val="00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250.0</a:t>
                      </a:r>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xmlns="" val="10006"/>
                  </a:ext>
                </a:extLst>
              </a:tr>
              <a:tr h="265176">
                <a:tc>
                  <a:txBody>
                    <a:bodyPr/>
                    <a:lstStyle/>
                    <a:p>
                      <a:pPr algn="ctr"/>
                      <a:r>
                        <a:rPr lang="en-US" sz="1550" dirty="0" smtClean="0"/>
                        <a:t>4</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246</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249.75</a:t>
                      </a:r>
                      <a:endParaRPr lang="en-US" sz="1550" b="0" i="0" u="none" strike="noStrike" dirty="0">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alibri" panose="020F0502020204030204" pitchFamily="34" charset="0"/>
                          <a:ea typeface="+mn-ea"/>
                          <a:cs typeface="+mn-cs"/>
                        </a:rPr>
                        <a:t>0.98</a:t>
                      </a:r>
                    </a:p>
                  </a:txBody>
                  <a:tcPr marL="9525" marR="9525" marT="9525" marB="0" anchor="b"/>
                </a:tc>
                <a:extLst>
                  <a:ext uri="{0D108BD9-81ED-4DB2-BD59-A6C34878D82A}">
                    <a16:rowId xmlns:a16="http://schemas.microsoft.com/office/drawing/2014/main" xmlns="" val="10007"/>
                  </a:ext>
                </a:extLst>
              </a:tr>
              <a:tr h="265176">
                <a:tc>
                  <a:txBody>
                    <a:bodyPr/>
                    <a:lstStyle/>
                    <a:p>
                      <a:pPr algn="ctr"/>
                      <a:r>
                        <a:rPr lang="en-US" sz="1550" kern="1200" dirty="0" smtClean="0">
                          <a:solidFill>
                            <a:srgbClr val="FF0000"/>
                          </a:solidFill>
                          <a:latin typeface="+mn-lt"/>
                          <a:ea typeface="+mn-ea"/>
                          <a:cs typeface="+mn-cs"/>
                        </a:rPr>
                        <a:t>4.5</a:t>
                      </a:r>
                      <a:endParaRPr lang="en-US" sz="1550" kern="1200" dirty="0">
                        <a:solidFill>
                          <a:srgbClr val="FF0000"/>
                        </a:solidFill>
                        <a:latin typeface="+mn-lt"/>
                        <a:ea typeface="+mn-ea"/>
                        <a:cs typeface="+mn-cs"/>
                      </a:endParaRPr>
                    </a:p>
                  </a:txBody>
                  <a:tcPr marL="0" marR="0" marT="0" marB="0"/>
                </a:tc>
                <a:tc>
                  <a:txBody>
                    <a:bodyPr/>
                    <a:lstStyle/>
                    <a:p>
                      <a:pPr algn="ctr" fontAlgn="b"/>
                      <a:endParaRPr lang="en-US" sz="1550" b="0" i="0" u="none" strike="noStrike" dirty="0">
                        <a:solidFill>
                          <a:srgbClr val="00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249.5</a:t>
                      </a:r>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xmlns="" val="10008"/>
                  </a:ext>
                </a:extLst>
              </a:tr>
              <a:tr h="265176">
                <a:tc>
                  <a:txBody>
                    <a:bodyPr/>
                    <a:lstStyle/>
                    <a:p>
                      <a:pPr algn="ctr"/>
                      <a:r>
                        <a:rPr lang="en-US" sz="1550" dirty="0" smtClean="0"/>
                        <a:t>5</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254</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249.25</a:t>
                      </a:r>
                      <a:endParaRPr lang="en-US" sz="1550" b="0" i="0" u="none" strike="noStrike" dirty="0">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alibri" panose="020F0502020204030204" pitchFamily="34" charset="0"/>
                          <a:ea typeface="+mn-ea"/>
                          <a:cs typeface="+mn-cs"/>
                        </a:rPr>
                        <a:t>1.02</a:t>
                      </a:r>
                    </a:p>
                  </a:txBody>
                  <a:tcPr marL="9525" marR="9525" marT="9525" marB="0" anchor="b"/>
                </a:tc>
                <a:extLst>
                  <a:ext uri="{0D108BD9-81ED-4DB2-BD59-A6C34878D82A}">
                    <a16:rowId xmlns:a16="http://schemas.microsoft.com/office/drawing/2014/main" xmlns="" val="10009"/>
                  </a:ext>
                </a:extLst>
              </a:tr>
              <a:tr h="265176">
                <a:tc>
                  <a:txBody>
                    <a:bodyPr/>
                    <a:lstStyle/>
                    <a:p>
                      <a:pPr algn="ctr"/>
                      <a:r>
                        <a:rPr lang="en-US" sz="1550" kern="1200" dirty="0" smtClean="0">
                          <a:solidFill>
                            <a:srgbClr val="FF0000"/>
                          </a:solidFill>
                          <a:latin typeface="+mn-lt"/>
                          <a:ea typeface="+mn-ea"/>
                          <a:cs typeface="+mn-cs"/>
                        </a:rPr>
                        <a:t>5.5</a:t>
                      </a:r>
                      <a:endParaRPr lang="en-US" sz="1550" kern="1200" dirty="0">
                        <a:solidFill>
                          <a:srgbClr val="FF0000"/>
                        </a:solidFill>
                        <a:latin typeface="+mn-lt"/>
                        <a:ea typeface="+mn-ea"/>
                        <a:cs typeface="+mn-cs"/>
                      </a:endParaRPr>
                    </a:p>
                  </a:txBody>
                  <a:tcPr marL="0" marR="0" marT="0" marB="0"/>
                </a:tc>
                <a:tc>
                  <a:txBody>
                    <a:bodyPr/>
                    <a:lstStyle/>
                    <a:p>
                      <a:pPr algn="ctr" fontAlgn="b"/>
                      <a:endParaRPr lang="en-US" sz="1550" b="0" i="0" u="none" strike="noStrike">
                        <a:solidFill>
                          <a:srgbClr val="00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249.0</a:t>
                      </a:r>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xmlns="" val="10010"/>
                  </a:ext>
                </a:extLst>
              </a:tr>
              <a:tr h="265176">
                <a:tc>
                  <a:txBody>
                    <a:bodyPr/>
                    <a:lstStyle/>
                    <a:p>
                      <a:pPr algn="ctr"/>
                      <a:r>
                        <a:rPr lang="en-US" sz="1550" dirty="0" smtClean="0"/>
                        <a:t>6</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243</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248.50</a:t>
                      </a:r>
                      <a:endParaRPr lang="en-US" sz="1550" b="0" i="0" u="none" strike="noStrike" dirty="0">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smtClean="0">
                          <a:solidFill>
                            <a:srgbClr val="000000"/>
                          </a:solidFill>
                          <a:effectLst/>
                          <a:latin typeface="Calibri" panose="020F0502020204030204" pitchFamily="34" charset="0"/>
                          <a:ea typeface="+mn-ea"/>
                          <a:cs typeface="+mn-cs"/>
                        </a:rPr>
                        <a:t>0.98</a:t>
                      </a:r>
                    </a:p>
                  </a:txBody>
                  <a:tcPr marL="9525" marR="9525" marT="9525" marB="0" anchor="b"/>
                </a:tc>
                <a:extLst>
                  <a:ext uri="{0D108BD9-81ED-4DB2-BD59-A6C34878D82A}">
                    <a16:rowId xmlns:a16="http://schemas.microsoft.com/office/drawing/2014/main" xmlns="" val="10011"/>
                  </a:ext>
                </a:extLst>
              </a:tr>
              <a:tr h="265176">
                <a:tc>
                  <a:txBody>
                    <a:bodyPr/>
                    <a:lstStyle/>
                    <a:p>
                      <a:pPr algn="ctr"/>
                      <a:r>
                        <a:rPr lang="en-US" sz="1550" kern="1200" dirty="0" smtClean="0">
                          <a:solidFill>
                            <a:srgbClr val="FF0000"/>
                          </a:solidFill>
                          <a:latin typeface="+mn-lt"/>
                          <a:ea typeface="+mn-ea"/>
                          <a:cs typeface="+mn-cs"/>
                        </a:rPr>
                        <a:t>6.5</a:t>
                      </a:r>
                      <a:endParaRPr lang="en-US" sz="1550" kern="1200" dirty="0">
                        <a:solidFill>
                          <a:srgbClr val="FF0000"/>
                        </a:solidFill>
                        <a:latin typeface="+mn-lt"/>
                        <a:ea typeface="+mn-ea"/>
                        <a:cs typeface="+mn-cs"/>
                      </a:endParaRPr>
                    </a:p>
                  </a:txBody>
                  <a:tcPr marL="0" marR="0" marT="0" marB="0"/>
                </a:tc>
                <a:tc>
                  <a:txBody>
                    <a:bodyPr/>
                    <a:lstStyle/>
                    <a:p>
                      <a:pPr algn="ctr" fontAlgn="b"/>
                      <a:endParaRPr lang="en-US" sz="1550" b="0" i="0" u="none" strike="noStrike" dirty="0">
                        <a:solidFill>
                          <a:srgbClr val="00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248.0</a:t>
                      </a:r>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600" b="0"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2"/>
                  </a:ext>
                </a:extLst>
              </a:tr>
              <a:tr h="265176">
                <a:tc>
                  <a:txBody>
                    <a:bodyPr/>
                    <a:lstStyle/>
                    <a:p>
                      <a:pPr algn="ctr"/>
                      <a:r>
                        <a:rPr lang="en-US" sz="1550" dirty="0" smtClean="0"/>
                        <a:t>7</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253</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248.00</a:t>
                      </a:r>
                      <a:endParaRPr lang="en-US" sz="1550" b="0" i="0" u="none" strike="noStrike" dirty="0">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1.02</a:t>
                      </a:r>
                    </a:p>
                  </a:txBody>
                  <a:tcPr marL="9525" marR="9525" marT="9525" marB="0" anchor="b"/>
                </a:tc>
                <a:extLst>
                  <a:ext uri="{0D108BD9-81ED-4DB2-BD59-A6C34878D82A}">
                    <a16:rowId xmlns:a16="http://schemas.microsoft.com/office/drawing/2014/main" xmlns="" val="10013"/>
                  </a:ext>
                </a:extLst>
              </a:tr>
              <a:tr h="265176">
                <a:tc>
                  <a:txBody>
                    <a:bodyPr/>
                    <a:lstStyle/>
                    <a:p>
                      <a:pPr algn="ctr"/>
                      <a:r>
                        <a:rPr lang="en-US" sz="1550" kern="1200" dirty="0" smtClean="0">
                          <a:solidFill>
                            <a:srgbClr val="FF0000"/>
                          </a:solidFill>
                          <a:latin typeface="+mn-lt"/>
                          <a:ea typeface="+mn-ea"/>
                          <a:cs typeface="+mn-cs"/>
                        </a:rPr>
                        <a:t>7.5</a:t>
                      </a:r>
                      <a:endParaRPr lang="en-US" sz="1550" kern="1200" dirty="0">
                        <a:solidFill>
                          <a:srgbClr val="FF0000"/>
                        </a:solidFill>
                        <a:latin typeface="+mn-lt"/>
                        <a:ea typeface="+mn-ea"/>
                        <a:cs typeface="+mn-cs"/>
                      </a:endParaRPr>
                    </a:p>
                  </a:txBody>
                  <a:tcPr marL="0" marR="0" marT="0" marB="0"/>
                </a:tc>
                <a:tc>
                  <a:txBody>
                    <a:bodyPr/>
                    <a:lstStyle/>
                    <a:p>
                      <a:pPr algn="ctr" fontAlgn="b"/>
                      <a:endParaRPr lang="en-US" sz="1550" b="0" i="0" u="none" strike="noStrike" dirty="0">
                        <a:solidFill>
                          <a:srgbClr val="00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248.0</a:t>
                      </a:r>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6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4"/>
                  </a:ext>
                </a:extLst>
              </a:tr>
              <a:tr h="265176">
                <a:tc>
                  <a:txBody>
                    <a:bodyPr/>
                    <a:lstStyle/>
                    <a:p>
                      <a:pPr algn="ctr"/>
                      <a:r>
                        <a:rPr lang="en-US" sz="1550" dirty="0" smtClean="0"/>
                        <a:t>8</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242</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248.63</a:t>
                      </a:r>
                      <a:endParaRPr lang="en-US" sz="1550" b="0" i="0" u="none" strike="noStrike" dirty="0">
                        <a:solidFill>
                          <a:srgbClr val="FF0000"/>
                        </a:solidFill>
                        <a:effectLst/>
                        <a:latin typeface="Calibri"/>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0.97</a:t>
                      </a:r>
                    </a:p>
                  </a:txBody>
                  <a:tcPr marL="9525" marR="9525" marT="9525" marB="0" anchor="b"/>
                </a:tc>
                <a:extLst>
                  <a:ext uri="{0D108BD9-81ED-4DB2-BD59-A6C34878D82A}">
                    <a16:rowId xmlns:a16="http://schemas.microsoft.com/office/drawing/2014/main" xmlns="" val="10015"/>
                  </a:ext>
                </a:extLst>
              </a:tr>
              <a:tr h="265176">
                <a:tc>
                  <a:txBody>
                    <a:bodyPr/>
                    <a:lstStyle/>
                    <a:p>
                      <a:pPr algn="ctr"/>
                      <a:r>
                        <a:rPr lang="en-US" sz="1550" dirty="0" smtClean="0">
                          <a:solidFill>
                            <a:srgbClr val="FF0000"/>
                          </a:solidFill>
                        </a:rPr>
                        <a:t>8.5</a:t>
                      </a:r>
                      <a:endParaRPr lang="en-US" sz="1550" dirty="0">
                        <a:solidFill>
                          <a:srgbClr val="FF0000"/>
                        </a:solidFill>
                      </a:endParaRPr>
                    </a:p>
                  </a:txBody>
                  <a:tcPr marL="0" marR="0" marT="0" marB="0"/>
                </a:tc>
                <a:tc>
                  <a:txBody>
                    <a:bodyPr/>
                    <a:lstStyle/>
                    <a:p>
                      <a:pPr algn="ctr" fontAlgn="b"/>
                      <a:endParaRPr lang="en-US" sz="1550" b="0" i="0" u="none" strike="noStrike" dirty="0">
                        <a:solidFill>
                          <a:srgbClr val="000000"/>
                        </a:solidFill>
                        <a:effectLst/>
                        <a:latin typeface="Calibri"/>
                      </a:endParaRPr>
                    </a:p>
                  </a:txBody>
                  <a:tcPr marL="0" marR="0" marT="0" marB="0" anchor="b"/>
                </a:tc>
                <a:tc>
                  <a:txBody>
                    <a:bodyPr/>
                    <a:lstStyle/>
                    <a:p>
                      <a:pPr algn="ctr" fontAlgn="b"/>
                      <a:r>
                        <a:rPr lang="en-US" sz="1550" b="0" i="0" u="none" strike="noStrike" dirty="0" smtClean="0">
                          <a:solidFill>
                            <a:srgbClr val="FF0000"/>
                          </a:solidFill>
                          <a:effectLst/>
                          <a:latin typeface="Calibri"/>
                        </a:rPr>
                        <a:t>249.3</a:t>
                      </a:r>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extLst>
                  <a:ext uri="{0D108BD9-81ED-4DB2-BD59-A6C34878D82A}">
                    <a16:rowId xmlns:a16="http://schemas.microsoft.com/office/drawing/2014/main" xmlns="" val="10016"/>
                  </a:ext>
                </a:extLst>
              </a:tr>
              <a:tr h="265176">
                <a:tc>
                  <a:txBody>
                    <a:bodyPr/>
                    <a:lstStyle/>
                    <a:p>
                      <a:pPr algn="ctr"/>
                      <a:r>
                        <a:rPr lang="en-US" sz="1550" dirty="0" smtClean="0"/>
                        <a:t>9</a:t>
                      </a:r>
                      <a:endParaRPr lang="en-US" sz="1550" dirty="0"/>
                    </a:p>
                  </a:txBody>
                  <a:tcPr marL="0" marR="0" marT="0" marB="0"/>
                </a:tc>
                <a:tc>
                  <a:txBody>
                    <a:bodyPr/>
                    <a:lstStyle/>
                    <a:p>
                      <a:pPr algn="ctr" fontAlgn="b"/>
                      <a:r>
                        <a:rPr lang="en-US" sz="1550" b="0" i="0" u="none" strike="noStrike" dirty="0" smtClean="0">
                          <a:solidFill>
                            <a:srgbClr val="000000"/>
                          </a:solidFill>
                          <a:effectLst/>
                          <a:latin typeface="Calibri"/>
                        </a:rPr>
                        <a:t>254</a:t>
                      </a:r>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000000"/>
                        </a:solidFill>
                        <a:effectLst/>
                        <a:latin typeface="Calibri"/>
                      </a:endParaRPr>
                    </a:p>
                  </a:txBody>
                  <a:tcPr marL="0" marR="0" marT="0" marB="0" anchor="b"/>
                </a:tc>
                <a:tc>
                  <a:txBody>
                    <a:bodyPr/>
                    <a:lstStyle/>
                    <a:p>
                      <a:pPr algn="ctr" fontAlgn="b"/>
                      <a:endParaRPr lang="en-US" sz="1550" b="0" i="0" u="none" strike="noStrike" dirty="0">
                        <a:solidFill>
                          <a:srgbClr val="FF0000"/>
                        </a:solidFill>
                        <a:effectLst/>
                        <a:latin typeface="Calibri"/>
                      </a:endParaRPr>
                    </a:p>
                  </a:txBody>
                  <a:tcPr marL="0" marR="0" marT="0" marB="0" anchor="b"/>
                </a:tc>
                <a:extLst>
                  <a:ext uri="{0D108BD9-81ED-4DB2-BD59-A6C34878D82A}">
                    <a16:rowId xmlns:a16="http://schemas.microsoft.com/office/drawing/2014/main" xmlns="" val="10017"/>
                  </a:ext>
                </a:extLst>
              </a:tr>
              <a:tr h="265176">
                <a:tc>
                  <a:txBody>
                    <a:bodyPr/>
                    <a:lstStyle/>
                    <a:p>
                      <a:pPr algn="ctr"/>
                      <a:r>
                        <a:rPr lang="en-US" sz="1550" dirty="0" smtClean="0"/>
                        <a:t>10</a:t>
                      </a:r>
                      <a:endParaRPr lang="en-US" sz="1550" dirty="0"/>
                    </a:p>
                  </a:txBody>
                  <a:tcPr marL="0" marR="0" marT="0" marB="0">
                    <a:lnB w="12700" cap="flat" cmpd="sng" algn="ctr">
                      <a:solidFill>
                        <a:schemeClr val="tx1"/>
                      </a:solidFill>
                      <a:prstDash val="solid"/>
                      <a:round/>
                      <a:headEnd type="none" w="med" len="med"/>
                      <a:tailEnd type="none" w="med" len="med"/>
                    </a:lnB>
                  </a:tcPr>
                </a:tc>
                <a:tc>
                  <a:txBody>
                    <a:bodyPr/>
                    <a:lstStyle/>
                    <a:p>
                      <a:pPr algn="ctr" fontAlgn="b"/>
                      <a:r>
                        <a:rPr lang="en-US" sz="1550" b="0" i="0" u="none" strike="noStrike" dirty="0" smtClean="0">
                          <a:solidFill>
                            <a:srgbClr val="000000"/>
                          </a:solidFill>
                          <a:effectLst/>
                          <a:latin typeface="Calibri"/>
                        </a:rPr>
                        <a:t>248</a:t>
                      </a:r>
                      <a:endParaRPr lang="en-US" sz="155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endParaRPr lang="en-US" sz="1550" b="0" i="0" u="none" strike="noStrike" dirty="0">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endParaRPr lang="en-US" sz="1550" b="0" i="0" u="none" strike="noStrike">
                        <a:solidFill>
                          <a:srgbClr val="000000"/>
                        </a:solidFill>
                        <a:effectLst/>
                        <a:latin typeface="Calibri"/>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endParaRPr lang="en-US" sz="1550" b="0" i="0" u="none" strike="noStrike" dirty="0">
                        <a:solidFill>
                          <a:srgbClr val="0000FF"/>
                        </a:solidFill>
                        <a:effectLst/>
                        <a:latin typeface="Calibri"/>
                      </a:endParaRPr>
                    </a:p>
                  </a:txBody>
                  <a:tcPr marL="0" marR="0" marT="0" marB="0" anchor="b"/>
                </a:tc>
                <a:extLst>
                  <a:ext uri="{0D108BD9-81ED-4DB2-BD59-A6C34878D82A}">
                    <a16:rowId xmlns:a16="http://schemas.microsoft.com/office/drawing/2014/main" xmlns="" val="10018"/>
                  </a:ext>
                </a:extLst>
              </a:tr>
              <a:tr h="265176">
                <a:tc gridSpan="4">
                  <a:txBody>
                    <a:bodyPr/>
                    <a:lstStyle/>
                    <a:p>
                      <a:pPr algn="r" fontAlgn="b"/>
                      <a:r>
                        <a:rPr lang="en-US" sz="1550" b="0" i="0" u="none" strike="noStrike" dirty="0" smtClean="0">
                          <a:solidFill>
                            <a:schemeClr val="tx1"/>
                          </a:solidFill>
                          <a:effectLst/>
                          <a:latin typeface="Calibri"/>
                        </a:rPr>
                        <a:t>Sum</a:t>
                      </a:r>
                      <a:r>
                        <a:rPr lang="en-US" sz="1550" b="0" i="0" u="none" strike="noStrike" baseline="0" dirty="0" smtClean="0">
                          <a:solidFill>
                            <a:schemeClr val="tx1"/>
                          </a:solidFill>
                          <a:effectLst/>
                          <a:latin typeface="Calibri"/>
                        </a:rPr>
                        <a:t> of Indices</a:t>
                      </a:r>
                      <a:endParaRPr lang="en-US" sz="1550" b="0" i="0" u="none" strike="noStrike" dirty="0">
                        <a:solidFill>
                          <a:schemeClr val="tx1"/>
                        </a:solidFill>
                        <a:effectLst/>
                        <a:latin typeface="Calibri"/>
                      </a:endParaRPr>
                    </a:p>
                  </a:txBody>
                  <a:tcPr marL="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2000" b="1" i="0" u="none" strike="noStrike" dirty="0">
                        <a:solidFill>
                          <a:schemeClr val="tx1"/>
                        </a:solidFill>
                        <a:effectLst/>
                        <a:latin typeface="Calibri"/>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r" fontAlgn="b"/>
                      <a:endParaRPr lang="en-US" sz="2000" b="0" i="0" u="none" strike="noStrike" dirty="0">
                        <a:solidFill>
                          <a:schemeClr val="tx1"/>
                        </a:solidFill>
                        <a:effectLst/>
                        <a:latin typeface="Calibri"/>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kern="1200" dirty="0" smtClean="0">
                          <a:solidFill>
                            <a:srgbClr val="000000"/>
                          </a:solidFill>
                          <a:effectLst/>
                          <a:latin typeface="Calibri" panose="020F0502020204030204" pitchFamily="34" charset="0"/>
                          <a:ea typeface="+mn-ea"/>
                          <a:cs typeface="+mn-cs"/>
                        </a:rPr>
                        <a:t>5.99</a:t>
                      </a:r>
                      <a:endParaRPr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20"/>
                  </a:ext>
                </a:extLst>
              </a:tr>
              <a:tr h="265176">
                <a:tc>
                  <a:txBody>
                    <a:bodyPr/>
                    <a:lstStyle/>
                    <a:p>
                      <a:pPr algn="ctr"/>
                      <a:endParaRPr lang="en-US" sz="1550" b="1" dirty="0">
                        <a:solidFill>
                          <a:schemeClr val="tx1"/>
                        </a:solidFill>
                      </a:endParaRPr>
                    </a:p>
                  </a:txBody>
                  <a:tcPr marL="0" marR="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550" b="1" i="0" u="none" strike="noStrike" dirty="0">
                        <a:solidFill>
                          <a:schemeClr val="tx1"/>
                        </a:solidFill>
                        <a:effectLst/>
                        <a:latin typeface="Calibri"/>
                      </a:endParaRPr>
                    </a:p>
                  </a:txBody>
                  <a:tcPr marL="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550" b="0" i="0" u="none" strike="noStrike" dirty="0">
                        <a:solidFill>
                          <a:schemeClr val="tx1"/>
                        </a:solidFill>
                        <a:effectLst/>
                        <a:latin typeface="Calibri"/>
                      </a:endParaRPr>
                    </a:p>
                  </a:txBody>
                  <a:tcPr marL="0" marT="0"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550" b="0" i="0" u="none" strike="noStrike" dirty="0" smtClean="0">
                          <a:solidFill>
                            <a:schemeClr val="tx1"/>
                          </a:solidFill>
                          <a:effectLst/>
                          <a:latin typeface="Calibri"/>
                        </a:rPr>
                        <a:t>Mean Index</a:t>
                      </a:r>
                      <a:endParaRPr lang="en-US" sz="1550" b="0" i="0" u="none" strike="noStrike" dirty="0">
                        <a:solidFill>
                          <a:schemeClr val="tx1"/>
                        </a:solidFill>
                        <a:effectLst/>
                        <a:latin typeface="Calibri"/>
                      </a:endParaRPr>
                    </a:p>
                  </a:txBody>
                  <a:tcPr marL="0" marT="0"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kern="1200" dirty="0" smtClean="0">
                          <a:solidFill>
                            <a:srgbClr val="000000"/>
                          </a:solidFill>
                          <a:effectLst/>
                          <a:latin typeface="Calibri" panose="020F0502020204030204" pitchFamily="34" charset="0"/>
                          <a:ea typeface="+mn-ea"/>
                          <a:cs typeface="+mn-cs"/>
                        </a:rPr>
                        <a:t>0.999</a:t>
                      </a:r>
                      <a:endParaRPr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21"/>
                  </a:ext>
                </a:extLst>
              </a:tr>
            </a:tbl>
          </a:graphicData>
        </a:graphic>
      </p:graphicFrame>
      <p:sp>
        <p:nvSpPr>
          <p:cNvPr id="4" name="Right Brace 3"/>
          <p:cNvSpPr/>
          <p:nvPr/>
        </p:nvSpPr>
        <p:spPr>
          <a:xfrm>
            <a:off x="3060357" y="1538394"/>
            <a:ext cx="929096" cy="1570632"/>
          </a:xfrm>
          <a:prstGeom prst="rightBrace">
            <a:avLst>
              <a:gd name="adj1" fmla="val 31502"/>
              <a:gd name="adj2" fmla="val 40529"/>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Right Brace 6"/>
          <p:cNvSpPr/>
          <p:nvPr/>
        </p:nvSpPr>
        <p:spPr>
          <a:xfrm>
            <a:off x="4557585" y="2059982"/>
            <a:ext cx="533400" cy="810904"/>
          </a:xfrm>
          <a:prstGeom prst="rightBrace">
            <a:avLst>
              <a:gd name="adj1" fmla="val 26382"/>
              <a:gd name="adj2" fmla="val 49581"/>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 name="Right Brace 9"/>
          <p:cNvSpPr/>
          <p:nvPr/>
        </p:nvSpPr>
        <p:spPr>
          <a:xfrm>
            <a:off x="3070375" y="1758783"/>
            <a:ext cx="929096" cy="1905000"/>
          </a:xfrm>
          <a:prstGeom prst="rightBrace">
            <a:avLst>
              <a:gd name="adj1" fmla="val 46313"/>
              <a:gd name="adj2" fmla="val 49126"/>
            </a:avLst>
          </a:prstGeom>
          <a:ln w="190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 name="TextBox 10"/>
          <p:cNvSpPr txBox="1"/>
          <p:nvPr/>
        </p:nvSpPr>
        <p:spPr>
          <a:xfrm>
            <a:off x="4428149" y="276300"/>
            <a:ext cx="1350380" cy="369332"/>
          </a:xfrm>
          <a:prstGeom prst="rect">
            <a:avLst/>
          </a:prstGeom>
          <a:noFill/>
        </p:spPr>
        <p:txBody>
          <a:bodyPr wrap="square" rtlCol="0">
            <a:spAutoFit/>
          </a:bodyPr>
          <a:lstStyle/>
          <a:p>
            <a:r>
              <a:rPr lang="en-US" b="1" dirty="0" smtClean="0">
                <a:solidFill>
                  <a:srgbClr val="0000FF"/>
                </a:solidFill>
              </a:rPr>
              <a:t>k even (=4)</a:t>
            </a:r>
            <a:endParaRPr lang="en-US" b="1" dirty="0">
              <a:solidFill>
                <a:srgbClr val="0000FF"/>
              </a:solidFill>
            </a:endParaRPr>
          </a:p>
        </p:txBody>
      </p:sp>
      <p:sp>
        <p:nvSpPr>
          <p:cNvPr id="12" name="Footer Placeholder 3"/>
          <p:cNvSpPr>
            <a:spLocks noGrp="1"/>
          </p:cNvSpPr>
          <p:nvPr>
            <p:ph type="ftr" sz="quarter" idx="11"/>
          </p:nvPr>
        </p:nvSpPr>
        <p:spPr>
          <a:xfrm>
            <a:off x="69981" y="6468160"/>
            <a:ext cx="1143000" cy="365125"/>
          </a:xfrm>
        </p:spPr>
        <p:txBody>
          <a:bodyPr/>
          <a:lstStyle/>
          <a:p>
            <a:pPr algn="l"/>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2136634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 y="76200"/>
            <a:ext cx="7146760" cy="548640"/>
          </a:xfrm>
        </p:spPr>
        <p:txBody>
          <a:bodyPr>
            <a:normAutofit/>
          </a:bodyPr>
          <a:lstStyle/>
          <a:p>
            <a:pPr algn="l"/>
            <a:r>
              <a:rPr lang="en-US" sz="2800" b="1" dirty="0">
                <a:solidFill>
                  <a:srgbClr val="FF0000"/>
                </a:solidFill>
              </a:rPr>
              <a:t>CMA – Close Tracking of Data</a:t>
            </a:r>
          </a:p>
        </p:txBody>
      </p:sp>
      <p:sp>
        <p:nvSpPr>
          <p:cNvPr id="3" name="Slide Number Placeholder 2"/>
          <p:cNvSpPr>
            <a:spLocks noGrp="1"/>
          </p:cNvSpPr>
          <p:nvPr>
            <p:ph type="sldNum" sz="quarter" idx="12"/>
          </p:nvPr>
        </p:nvSpPr>
        <p:spPr>
          <a:xfrm>
            <a:off x="8778240" y="6497357"/>
            <a:ext cx="365760" cy="365125"/>
          </a:xfrm>
        </p:spPr>
        <p:txBody>
          <a:bodyPr/>
          <a:lstStyle/>
          <a:p>
            <a:pPr algn="l"/>
            <a:fld id="{B6F15528-21DE-4FAA-801E-634DDDAF4B2B}" type="slidenum">
              <a:rPr lang="en-US" b="1" smtClean="0">
                <a:solidFill>
                  <a:prstClr val="black"/>
                </a:solidFill>
              </a:rPr>
              <a:pPr algn="l"/>
              <a:t>21</a:t>
            </a:fld>
            <a:endParaRPr lang="en-US" b="1" dirty="0">
              <a:solidFill>
                <a:prstClr val="black"/>
              </a:solidFill>
            </a:endParaRPr>
          </a:p>
        </p:txBody>
      </p:sp>
      <p:graphicFrame>
        <p:nvGraphicFramePr>
          <p:cNvPr id="8" name="Chart 7"/>
          <p:cNvGraphicFramePr/>
          <p:nvPr>
            <p:extLst/>
          </p:nvPr>
        </p:nvGraphicFramePr>
        <p:xfrm>
          <a:off x="304800" y="685800"/>
          <a:ext cx="8458200" cy="606552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15138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2" dur="5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7" dur="5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22" dur="500"/>
                                        <p:tgtEl>
                                          <p:spTgt spid="8">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27" dur="500"/>
                                        <p:tgtEl>
                                          <p:spTgt spid="8">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CMA – Seasonal Indices … 1/3</a:t>
            </a:r>
            <a:endParaRPr lang="en-US" sz="2800" b="1" dirty="0">
              <a:solidFill>
                <a:srgbClr val="FF0000"/>
              </a:solidFill>
            </a:endParaRPr>
          </a:p>
        </p:txBody>
      </p:sp>
      <p:sp>
        <p:nvSpPr>
          <p:cNvPr id="8" name="Content Placeholder 7"/>
          <p:cNvSpPr>
            <a:spLocks noGrp="1"/>
          </p:cNvSpPr>
          <p:nvPr>
            <p:ph idx="1"/>
          </p:nvPr>
        </p:nvSpPr>
        <p:spPr>
          <a:xfrm>
            <a:off x="228600" y="775500"/>
            <a:ext cx="8686800" cy="6082500"/>
          </a:xfrm>
        </p:spPr>
        <p:txBody>
          <a:bodyPr>
            <a:noAutofit/>
          </a:bodyPr>
          <a:lstStyle/>
          <a:p>
            <a:pPr marL="0" indent="0">
              <a:buNone/>
            </a:pPr>
            <a:r>
              <a:rPr lang="en-US" sz="2400" u="sng" dirty="0" smtClean="0"/>
              <a:t>Example</a:t>
            </a:r>
            <a:r>
              <a:rPr lang="en-US" sz="2400" dirty="0" smtClean="0"/>
              <a:t>:</a:t>
            </a:r>
          </a:p>
          <a:p>
            <a:pPr marL="0" indent="0">
              <a:buNone/>
            </a:pPr>
            <a:r>
              <a:rPr lang="en-US" sz="2400" dirty="0" smtClean="0"/>
              <a:t>The </a:t>
            </a:r>
            <a:r>
              <a:rPr lang="en-US" sz="2400" dirty="0"/>
              <a:t>manager of a </a:t>
            </a:r>
            <a:r>
              <a:rPr lang="en-US" sz="2400" dirty="0" smtClean="0"/>
              <a:t>restaurant wants to know the “Daily” or “Seasonal” Index of customers for dinner so that he could arrange food supplies and HR optimally, </a:t>
            </a:r>
            <a:r>
              <a:rPr lang="en-US" sz="2400" dirty="0" err="1" smtClean="0"/>
              <a:t>ie</a:t>
            </a:r>
            <a:r>
              <a:rPr lang="en-US" sz="2400" dirty="0" smtClean="0"/>
              <a:t> optimize resources. </a:t>
            </a:r>
          </a:p>
          <a:p>
            <a:pPr marL="0" indent="0">
              <a:buNone/>
            </a:pPr>
            <a:r>
              <a:rPr lang="en-US" sz="2400" u="sng" dirty="0" smtClean="0"/>
              <a:t>Solution</a:t>
            </a:r>
            <a:r>
              <a:rPr lang="en-US" sz="2400" dirty="0" smtClean="0"/>
              <a:t>: Record the weekly customer data for say 3 weeks.  Say, it comes to as follows:</a:t>
            </a:r>
          </a:p>
          <a:p>
            <a:pPr marL="0" indent="0">
              <a:buNone/>
            </a:pPr>
            <a:r>
              <a:rPr lang="en-US" sz="2400" b="1" u="sng" dirty="0"/>
              <a:t>Day</a:t>
            </a:r>
            <a:r>
              <a:rPr lang="en-US" sz="2400" b="1" dirty="0"/>
              <a:t> </a:t>
            </a:r>
            <a:r>
              <a:rPr lang="en-US" sz="2400" b="1" dirty="0" smtClean="0"/>
              <a:t>	</a:t>
            </a:r>
            <a:r>
              <a:rPr lang="en-US" sz="2400" b="1" u="sng" dirty="0" smtClean="0"/>
              <a:t>Customers</a:t>
            </a:r>
            <a:r>
              <a:rPr lang="en-US" sz="2400" b="1" dirty="0" smtClean="0"/>
              <a:t>	</a:t>
            </a:r>
            <a:r>
              <a:rPr lang="en-US" sz="2400" b="1" u="sng" dirty="0" smtClean="0"/>
              <a:t>Day</a:t>
            </a:r>
            <a:r>
              <a:rPr lang="en-US" sz="2400" b="1" dirty="0" smtClean="0"/>
              <a:t> 	</a:t>
            </a:r>
            <a:r>
              <a:rPr lang="en-US" sz="2400" b="1" u="sng" dirty="0" smtClean="0"/>
              <a:t>Customers</a:t>
            </a:r>
            <a:r>
              <a:rPr lang="en-US" sz="2400" b="1" dirty="0" smtClean="0"/>
              <a:t> 	</a:t>
            </a:r>
            <a:r>
              <a:rPr lang="en-US" sz="2400" b="1" u="sng" dirty="0" smtClean="0"/>
              <a:t>Day</a:t>
            </a:r>
            <a:r>
              <a:rPr lang="en-US" sz="2400" b="1" dirty="0" smtClean="0"/>
              <a:t> </a:t>
            </a:r>
            <a:r>
              <a:rPr lang="en-US" sz="2400" b="1" dirty="0"/>
              <a:t>	</a:t>
            </a:r>
            <a:r>
              <a:rPr lang="en-US" sz="2400" b="1" u="sng" dirty="0" smtClean="0"/>
              <a:t>Customers</a:t>
            </a:r>
            <a:r>
              <a:rPr lang="en-US" sz="2400" b="1" dirty="0" smtClean="0"/>
              <a:t> </a:t>
            </a:r>
            <a:endParaRPr lang="en-US" sz="2400" b="1" dirty="0"/>
          </a:p>
          <a:p>
            <a:pPr marL="0" indent="0">
              <a:buNone/>
            </a:pPr>
            <a:r>
              <a:rPr lang="fr-FR" sz="2400" dirty="0" smtClean="0"/>
              <a:t>Mon 	55 		Mon 	52		Mon	50</a:t>
            </a:r>
            <a:endParaRPr lang="en-US" altLang="en-US" sz="2400" dirty="0" smtClean="0"/>
          </a:p>
          <a:p>
            <a:pPr marL="0" indent="0">
              <a:buNone/>
            </a:pPr>
            <a:r>
              <a:rPr lang="en-US" sz="2400" dirty="0" smtClean="0"/>
              <a:t>Tues 	67 		Tues 	60		Tue	64</a:t>
            </a:r>
            <a:endParaRPr lang="en-US" sz="2400" dirty="0"/>
          </a:p>
          <a:p>
            <a:pPr marL="0" indent="0">
              <a:buNone/>
            </a:pPr>
            <a:r>
              <a:rPr lang="en-US" sz="2400" dirty="0"/>
              <a:t>Wed </a:t>
            </a:r>
            <a:r>
              <a:rPr lang="en-US" sz="2400" dirty="0" smtClean="0"/>
              <a:t>	75 		Wed 	73 		Wed	76</a:t>
            </a:r>
          </a:p>
          <a:p>
            <a:pPr marL="0" indent="0">
              <a:buNone/>
            </a:pPr>
            <a:r>
              <a:rPr lang="en-US" sz="2400" dirty="0" smtClean="0"/>
              <a:t>Thu	82 		Thu 	85		Thu	87</a:t>
            </a:r>
            <a:endParaRPr lang="en-US" sz="2400" dirty="0"/>
          </a:p>
          <a:p>
            <a:pPr marL="0" indent="0">
              <a:buNone/>
            </a:pPr>
            <a:r>
              <a:rPr lang="en-US" sz="2400" dirty="0"/>
              <a:t>Fri </a:t>
            </a:r>
            <a:r>
              <a:rPr lang="en-US" sz="2400" dirty="0" smtClean="0"/>
              <a:t>	90 		Fri 	92 		Fri	96</a:t>
            </a:r>
            <a:endParaRPr lang="en-US" sz="2400" dirty="0"/>
          </a:p>
          <a:p>
            <a:pPr marL="0" indent="0">
              <a:buNone/>
            </a:pPr>
            <a:r>
              <a:rPr lang="da-DK" sz="2400" dirty="0"/>
              <a:t>Sat </a:t>
            </a:r>
            <a:r>
              <a:rPr lang="da-DK" sz="2400" dirty="0" smtClean="0"/>
              <a:t>	98 		Sat 	100		Sat	103</a:t>
            </a:r>
            <a:endParaRPr lang="da-DK" sz="2400" dirty="0"/>
          </a:p>
          <a:p>
            <a:pPr marL="0" indent="0">
              <a:buNone/>
            </a:pPr>
            <a:r>
              <a:rPr lang="fi-FI" sz="2400" dirty="0"/>
              <a:t>Sun </a:t>
            </a:r>
            <a:r>
              <a:rPr lang="fi-FI" sz="2400" dirty="0" smtClean="0"/>
              <a:t>	90 		Sun 	93		Sun	92</a:t>
            </a:r>
            <a:endParaRPr lang="fi-FI" sz="2400" dirty="0"/>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22</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rot="16200000">
            <a:off x="8389937" y="4267200"/>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3352489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040084685"/>
              </p:ext>
            </p:extLst>
          </p:nvPr>
        </p:nvGraphicFramePr>
        <p:xfrm>
          <a:off x="0" y="421340"/>
          <a:ext cx="6742496" cy="6405880"/>
        </p:xfrm>
        <a:graphic>
          <a:graphicData uri="http://schemas.openxmlformats.org/drawingml/2006/table">
            <a:tbl>
              <a:tblPr firstRow="1" bandRow="1">
                <a:tableStyleId>{5940675A-B579-460E-94D1-54222C63F5DA}</a:tableStyleId>
              </a:tblPr>
              <a:tblGrid>
                <a:gridCol w="794084">
                  <a:extLst>
                    <a:ext uri="{9D8B030D-6E8A-4147-A177-3AD203B41FA5}">
                      <a16:colId xmlns:a16="http://schemas.microsoft.com/office/drawing/2014/main" xmlns="" val="20000"/>
                    </a:ext>
                  </a:extLst>
                </a:gridCol>
                <a:gridCol w="1487103">
                  <a:extLst>
                    <a:ext uri="{9D8B030D-6E8A-4147-A177-3AD203B41FA5}">
                      <a16:colId xmlns:a16="http://schemas.microsoft.com/office/drawing/2014/main" xmlns="" val="20001"/>
                    </a:ext>
                  </a:extLst>
                </a:gridCol>
                <a:gridCol w="1487103">
                  <a:extLst>
                    <a:ext uri="{9D8B030D-6E8A-4147-A177-3AD203B41FA5}">
                      <a16:colId xmlns:a16="http://schemas.microsoft.com/office/drawing/2014/main" xmlns="" val="20002"/>
                    </a:ext>
                  </a:extLst>
                </a:gridCol>
                <a:gridCol w="1487103">
                  <a:extLst>
                    <a:ext uri="{9D8B030D-6E8A-4147-A177-3AD203B41FA5}">
                      <a16:colId xmlns:a16="http://schemas.microsoft.com/office/drawing/2014/main" xmlns="" val="20003"/>
                    </a:ext>
                  </a:extLst>
                </a:gridCol>
                <a:gridCol w="1487103">
                  <a:extLst>
                    <a:ext uri="{9D8B030D-6E8A-4147-A177-3AD203B41FA5}">
                      <a16:colId xmlns:a16="http://schemas.microsoft.com/office/drawing/2014/main" xmlns="" val="20004"/>
                    </a:ext>
                  </a:extLst>
                </a:gridCol>
              </a:tblGrid>
              <a:tr h="370840">
                <a:tc>
                  <a:txBody>
                    <a:bodyPr/>
                    <a:lstStyle/>
                    <a:p>
                      <a:pPr algn="ctr"/>
                      <a:r>
                        <a:rPr lang="en-US" sz="1600" b="1" dirty="0" smtClean="0"/>
                        <a:t>Day</a:t>
                      </a:r>
                      <a:endParaRPr lang="en-US" sz="1600" b="1" dirty="0"/>
                    </a:p>
                  </a:txBody>
                  <a:tcPr marL="0" marR="0" marT="0" marB="0" anchor="ctr"/>
                </a:tc>
                <a:tc>
                  <a:txBody>
                    <a:bodyPr/>
                    <a:lstStyle/>
                    <a:p>
                      <a:pPr algn="ctr"/>
                      <a:r>
                        <a:rPr lang="en-US" sz="1600" b="1" dirty="0" smtClean="0"/>
                        <a:t>Customers</a:t>
                      </a:r>
                      <a:endParaRPr lang="en-US" sz="1600" b="1" dirty="0"/>
                    </a:p>
                  </a:txBody>
                  <a:tcPr marL="0" marR="0" marT="0" marB="0" anchor="ctr"/>
                </a:tc>
                <a:tc>
                  <a:txBody>
                    <a:bodyPr/>
                    <a:lstStyle/>
                    <a:p>
                      <a:pPr algn="ctr"/>
                      <a:r>
                        <a:rPr lang="en-US" sz="1600" b="1" dirty="0" smtClean="0"/>
                        <a:t>SMA </a:t>
                      </a:r>
                      <a:r>
                        <a:rPr lang="en-US" sz="1600" b="1" baseline="0" dirty="0" smtClean="0"/>
                        <a:t>(k=7)</a:t>
                      </a:r>
                      <a:endParaRPr lang="en-US" sz="1600" b="1" dirty="0"/>
                    </a:p>
                  </a:txBody>
                  <a:tcPr marL="0" marR="0" marT="0" marB="0" anchor="ctr"/>
                </a:tc>
                <a:tc>
                  <a:txBody>
                    <a:bodyPr/>
                    <a:lstStyle/>
                    <a:p>
                      <a:pPr algn="ctr"/>
                      <a:r>
                        <a:rPr lang="en-US" sz="1600" b="1" dirty="0" smtClean="0">
                          <a:solidFill>
                            <a:srgbClr val="FF0000"/>
                          </a:solidFill>
                        </a:rPr>
                        <a:t>CMA </a:t>
                      </a:r>
                      <a:r>
                        <a:rPr lang="en-US" sz="1600" b="1" baseline="0" dirty="0" smtClean="0">
                          <a:solidFill>
                            <a:srgbClr val="FF0000"/>
                          </a:solidFill>
                        </a:rPr>
                        <a:t>(k=7)</a:t>
                      </a:r>
                      <a:endParaRPr lang="en-US" sz="1600" b="1" dirty="0">
                        <a:solidFill>
                          <a:srgbClr val="FF0000"/>
                        </a:solidFill>
                      </a:endParaRPr>
                    </a:p>
                  </a:txBody>
                  <a:tcPr marL="0" marR="0" marT="0" marB="0" anchor="ctr"/>
                </a:tc>
                <a:tc>
                  <a:txBody>
                    <a:bodyPr/>
                    <a:lstStyle/>
                    <a:p>
                      <a:pPr algn="ctr"/>
                      <a:r>
                        <a:rPr lang="en-US" sz="1600" b="1" dirty="0" smtClean="0">
                          <a:solidFill>
                            <a:srgbClr val="FF0000"/>
                          </a:solidFill>
                        </a:rPr>
                        <a:t>Daily Index</a:t>
                      </a:r>
                      <a:endParaRPr lang="en-US" sz="1600" b="1" dirty="0">
                        <a:solidFill>
                          <a:srgbClr val="FF0000"/>
                        </a:solidFill>
                      </a:endParaRPr>
                    </a:p>
                  </a:txBody>
                  <a:tcPr marL="0" marR="0" marT="0" marB="0" anchor="ctr"/>
                </a:tc>
                <a:extLst>
                  <a:ext uri="{0D108BD9-81ED-4DB2-BD59-A6C34878D82A}">
                    <a16:rowId xmlns:a16="http://schemas.microsoft.com/office/drawing/2014/main" xmlns="" val="10000"/>
                  </a:ext>
                </a:extLst>
              </a:tr>
              <a:tr h="274320">
                <a:tc>
                  <a:txBody>
                    <a:bodyPr/>
                    <a:lstStyle/>
                    <a:p>
                      <a:pPr algn="ctr"/>
                      <a:endParaRPr lang="en-US" sz="1600" b="1" dirty="0"/>
                    </a:p>
                  </a:txBody>
                  <a:tcPr marL="0" marR="0" marT="0" marB="0" anchor="ctr"/>
                </a:tc>
                <a:tc>
                  <a:txBody>
                    <a:bodyPr/>
                    <a:lstStyle/>
                    <a:p>
                      <a:pPr algn="ctr"/>
                      <a:r>
                        <a:rPr lang="en-US" sz="1600" b="1" dirty="0" smtClean="0"/>
                        <a:t>(a)</a:t>
                      </a:r>
                      <a:endParaRPr lang="en-US" sz="1600" b="1" dirty="0"/>
                    </a:p>
                  </a:txBody>
                  <a:tcPr marL="0" marR="0" marT="0" marB="0" anchor="ctr"/>
                </a:tc>
                <a:tc>
                  <a:txBody>
                    <a:bodyPr/>
                    <a:lstStyle/>
                    <a:p>
                      <a:pPr algn="ctr"/>
                      <a:r>
                        <a:rPr lang="en-US" sz="1600" b="1" dirty="0" smtClean="0"/>
                        <a:t>(b)</a:t>
                      </a:r>
                      <a:endParaRPr lang="en-US" sz="1600" b="1" dirty="0"/>
                    </a:p>
                  </a:txBody>
                  <a:tcPr marL="0" marR="0" marT="0" marB="0" anchor="ctr"/>
                </a:tc>
                <a:tc>
                  <a:txBody>
                    <a:bodyPr/>
                    <a:lstStyle/>
                    <a:p>
                      <a:pPr algn="ctr"/>
                      <a:r>
                        <a:rPr lang="en-US" sz="1600" b="1" dirty="0" smtClean="0">
                          <a:solidFill>
                            <a:srgbClr val="FF0000"/>
                          </a:solidFill>
                        </a:rPr>
                        <a:t>(c)</a:t>
                      </a:r>
                      <a:endParaRPr lang="en-US" sz="1600" b="1" dirty="0">
                        <a:solidFill>
                          <a:srgbClr val="FF0000"/>
                        </a:solidFill>
                      </a:endParaRPr>
                    </a:p>
                  </a:txBody>
                  <a:tcPr marL="0" marR="0" marT="0" marB="0" anchor="ctr"/>
                </a:tc>
                <a:tc>
                  <a:txBody>
                    <a:bodyPr/>
                    <a:lstStyle/>
                    <a:p>
                      <a:pPr algn="ctr"/>
                      <a:r>
                        <a:rPr lang="en-US" sz="1600" b="1" dirty="0" err="1" smtClean="0">
                          <a:solidFill>
                            <a:srgbClr val="FF0000"/>
                          </a:solidFill>
                        </a:rPr>
                        <a:t>a÷c</a:t>
                      </a:r>
                      <a:endParaRPr lang="en-US" sz="1600" b="1" dirty="0">
                        <a:solidFill>
                          <a:srgbClr val="FF0000"/>
                        </a:solidFill>
                      </a:endParaRPr>
                    </a:p>
                  </a:txBody>
                  <a:tcPr marL="0" marR="0" marT="0" marB="0" anchor="ctr"/>
                </a:tc>
                <a:extLst>
                  <a:ext uri="{0D108BD9-81ED-4DB2-BD59-A6C34878D82A}">
                    <a16:rowId xmlns:a16="http://schemas.microsoft.com/office/drawing/2014/main" xmlns="" val="10001"/>
                  </a:ext>
                </a:extLst>
              </a:tr>
              <a:tr h="274320">
                <a:tc>
                  <a:txBody>
                    <a:bodyPr/>
                    <a:lstStyle/>
                    <a:p>
                      <a:pPr algn="ctr"/>
                      <a:r>
                        <a:rPr lang="en-US" sz="1600" b="1" dirty="0" smtClean="0"/>
                        <a:t>Mon</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55</a:t>
                      </a: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2"/>
                  </a:ext>
                </a:extLst>
              </a:tr>
              <a:tr h="274320">
                <a:tc>
                  <a:txBody>
                    <a:bodyPr/>
                    <a:lstStyle/>
                    <a:p>
                      <a:pPr algn="ctr"/>
                      <a:r>
                        <a:rPr lang="en-US" sz="1600" b="1" dirty="0" smtClean="0"/>
                        <a:t>Tue</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67</a:t>
                      </a: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3"/>
                  </a:ext>
                </a:extLst>
              </a:tr>
              <a:tr h="274320">
                <a:tc>
                  <a:txBody>
                    <a:bodyPr/>
                    <a:lstStyle/>
                    <a:p>
                      <a:pPr algn="ctr"/>
                      <a:r>
                        <a:rPr lang="en-US" sz="1600" b="1" dirty="0" smtClean="0"/>
                        <a:t>Wed</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75</a:t>
                      </a: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4"/>
                  </a:ext>
                </a:extLst>
              </a:tr>
              <a:tr h="274320">
                <a:tc>
                  <a:txBody>
                    <a:bodyPr/>
                    <a:lstStyle/>
                    <a:p>
                      <a:pPr algn="ctr"/>
                      <a:r>
                        <a:rPr lang="en-US" sz="1600" b="1" dirty="0" smtClean="0"/>
                        <a:t>Thu</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82</a:t>
                      </a: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79.57</a:t>
                      </a: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1.03</a:t>
                      </a:r>
                    </a:p>
                  </a:txBody>
                  <a:tcPr marL="0" marR="0" marT="0" marB="0" anchor="b"/>
                </a:tc>
                <a:extLst>
                  <a:ext uri="{0D108BD9-81ED-4DB2-BD59-A6C34878D82A}">
                    <a16:rowId xmlns:a16="http://schemas.microsoft.com/office/drawing/2014/main" xmlns="" val="10005"/>
                  </a:ext>
                </a:extLst>
              </a:tr>
              <a:tr h="274320">
                <a:tc>
                  <a:txBody>
                    <a:bodyPr/>
                    <a:lstStyle/>
                    <a:p>
                      <a:pPr algn="ctr"/>
                      <a:r>
                        <a:rPr lang="en-US" sz="1600" b="1" dirty="0" smtClean="0"/>
                        <a:t>Fri</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90</a:t>
                      </a: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79.14</a:t>
                      </a: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1.14</a:t>
                      </a:r>
                    </a:p>
                  </a:txBody>
                  <a:tcPr marL="0" marR="0" marT="0" marB="0" anchor="b"/>
                </a:tc>
                <a:extLst>
                  <a:ext uri="{0D108BD9-81ED-4DB2-BD59-A6C34878D82A}">
                    <a16:rowId xmlns:a16="http://schemas.microsoft.com/office/drawing/2014/main" xmlns="" val="10006"/>
                  </a:ext>
                </a:extLst>
              </a:tr>
              <a:tr h="274320">
                <a:tc>
                  <a:txBody>
                    <a:bodyPr/>
                    <a:lstStyle/>
                    <a:p>
                      <a:pPr algn="ctr"/>
                      <a:r>
                        <a:rPr lang="en-US" sz="1600" b="1" dirty="0" smtClean="0"/>
                        <a:t>Sat</a:t>
                      </a:r>
                      <a:endParaRPr lang="en-US" sz="1600" b="1" dirty="0"/>
                    </a:p>
                  </a:txBody>
                  <a:tcPr marL="0" marR="0" marT="0" marB="0" anchor="ctr"/>
                </a:tc>
                <a:tc>
                  <a:txBody>
                    <a:bodyPr/>
                    <a:lstStyle/>
                    <a:p>
                      <a:pPr algn="ctr" fontAlgn="b"/>
                      <a:r>
                        <a:rPr lang="en-US" sz="1600" b="1" i="0" u="none" strike="noStrike">
                          <a:solidFill>
                            <a:srgbClr val="000000"/>
                          </a:solidFill>
                          <a:effectLst/>
                          <a:latin typeface="Calibri" panose="020F0502020204030204" pitchFamily="34" charset="0"/>
                        </a:rPr>
                        <a:t>98</a:t>
                      </a: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78.14</a:t>
                      </a: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1.25</a:t>
                      </a:r>
                    </a:p>
                  </a:txBody>
                  <a:tcPr marL="0" marR="0" marT="0" marB="0" anchor="b"/>
                </a:tc>
                <a:extLst>
                  <a:ext uri="{0D108BD9-81ED-4DB2-BD59-A6C34878D82A}">
                    <a16:rowId xmlns:a16="http://schemas.microsoft.com/office/drawing/2014/main" xmlns="" val="10007"/>
                  </a:ext>
                </a:extLst>
              </a:tr>
              <a:tr h="274320">
                <a:tc>
                  <a:txBody>
                    <a:bodyPr/>
                    <a:lstStyle/>
                    <a:p>
                      <a:pPr algn="ctr"/>
                      <a:r>
                        <a:rPr lang="en-US" sz="1600" b="1" dirty="0" smtClean="0"/>
                        <a:t>Sun</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90</a:t>
                      </a:r>
                    </a:p>
                  </a:txBody>
                  <a:tcPr marL="0" marR="0" marT="0" marB="0" anchor="b"/>
                </a:tc>
                <a:tc>
                  <a:txBody>
                    <a:bodyPr/>
                    <a:lstStyle/>
                    <a:p>
                      <a:pPr algn="ctr" fontAlgn="b"/>
                      <a:r>
                        <a:rPr lang="en-US" sz="1600" b="1" i="0" u="none" strike="noStrike" dirty="0">
                          <a:solidFill>
                            <a:srgbClr val="000000"/>
                          </a:solidFill>
                          <a:effectLst/>
                          <a:latin typeface="Calibri" panose="020F0502020204030204" pitchFamily="34" charset="0"/>
                        </a:rPr>
                        <a:t>79.57</a:t>
                      </a: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77.86</a:t>
                      </a: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1.16</a:t>
                      </a:r>
                    </a:p>
                  </a:txBody>
                  <a:tcPr marL="0" marR="0" marT="0" marB="0" anchor="b"/>
                </a:tc>
                <a:extLst>
                  <a:ext uri="{0D108BD9-81ED-4DB2-BD59-A6C34878D82A}">
                    <a16:rowId xmlns:a16="http://schemas.microsoft.com/office/drawing/2014/main" xmlns="" val="10008"/>
                  </a:ext>
                </a:extLst>
              </a:tr>
              <a:tr h="274320">
                <a:tc>
                  <a:txBody>
                    <a:bodyPr/>
                    <a:lstStyle/>
                    <a:p>
                      <a:pPr algn="ctr"/>
                      <a:r>
                        <a:rPr lang="en-US" sz="1600" b="1" dirty="0" smtClean="0"/>
                        <a:t>Mon</a:t>
                      </a:r>
                      <a:endParaRPr lang="en-US" sz="1600" b="1" dirty="0"/>
                    </a:p>
                  </a:txBody>
                  <a:tcPr marL="0" marR="0" marT="0" marB="0" anchor="ctr">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52</a:t>
                      </a:r>
                    </a:p>
                  </a:txBody>
                  <a:tcPr marL="0" marR="0" marT="0" marB="0" anchor="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79.14</a:t>
                      </a:r>
                    </a:p>
                  </a:txBody>
                  <a:tcPr marL="0" marR="0" marT="0" marB="0" anchor="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78.29</a:t>
                      </a:r>
                    </a:p>
                  </a:txBody>
                  <a:tcPr marL="0" marR="0" marT="0" marB="0" anchor="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0.66</a:t>
                      </a:r>
                    </a:p>
                  </a:txBody>
                  <a:tcPr marL="0" marR="0" marT="0" marB="0" anchor="b">
                    <a:solidFill>
                      <a:schemeClr val="accent5">
                        <a:lumMod val="20000"/>
                        <a:lumOff val="80000"/>
                      </a:schemeClr>
                    </a:solidFill>
                  </a:tcPr>
                </a:tc>
                <a:extLst>
                  <a:ext uri="{0D108BD9-81ED-4DB2-BD59-A6C34878D82A}">
                    <a16:rowId xmlns:a16="http://schemas.microsoft.com/office/drawing/2014/main" xmlns="" val="10009"/>
                  </a:ext>
                </a:extLst>
              </a:tr>
              <a:tr h="274320">
                <a:tc>
                  <a:txBody>
                    <a:bodyPr/>
                    <a:lstStyle/>
                    <a:p>
                      <a:pPr algn="ctr"/>
                      <a:r>
                        <a:rPr lang="en-US" sz="1600" b="1" dirty="0" smtClean="0"/>
                        <a:t>Tue</a:t>
                      </a:r>
                      <a:endParaRPr lang="en-US" sz="1600" b="1" dirty="0"/>
                    </a:p>
                  </a:txBody>
                  <a:tcPr marL="0" marR="0" marT="0" marB="0" anchor="ctr">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60</a:t>
                      </a:r>
                    </a:p>
                  </a:txBody>
                  <a:tcPr marL="0" marR="0" marT="0" marB="0" anchor="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78.14</a:t>
                      </a:r>
                    </a:p>
                  </a:txBody>
                  <a:tcPr marL="0" marR="0" marT="0" marB="0" anchor="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78.57</a:t>
                      </a:r>
                    </a:p>
                  </a:txBody>
                  <a:tcPr marL="0" marR="0" marT="0" marB="0" anchor="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0.76</a:t>
                      </a:r>
                    </a:p>
                  </a:txBody>
                  <a:tcPr marL="0" marR="0" marT="0" marB="0" anchor="b">
                    <a:solidFill>
                      <a:schemeClr val="accent5">
                        <a:lumMod val="20000"/>
                        <a:lumOff val="80000"/>
                      </a:schemeClr>
                    </a:solidFill>
                  </a:tcPr>
                </a:tc>
                <a:extLst>
                  <a:ext uri="{0D108BD9-81ED-4DB2-BD59-A6C34878D82A}">
                    <a16:rowId xmlns:a16="http://schemas.microsoft.com/office/drawing/2014/main" xmlns="" val="10010"/>
                  </a:ext>
                </a:extLst>
              </a:tr>
              <a:tr h="274320">
                <a:tc>
                  <a:txBody>
                    <a:bodyPr/>
                    <a:lstStyle/>
                    <a:p>
                      <a:pPr algn="ctr"/>
                      <a:r>
                        <a:rPr lang="en-US" sz="1600" b="1" dirty="0" smtClean="0"/>
                        <a:t>Wed</a:t>
                      </a:r>
                      <a:endParaRPr lang="en-US" sz="1600" b="1" dirty="0"/>
                    </a:p>
                  </a:txBody>
                  <a:tcPr marL="0" marR="0" marT="0" marB="0"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73</a:t>
                      </a:r>
                    </a:p>
                  </a:txBody>
                  <a:tcPr marL="0" marR="0" marT="0"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77.86</a:t>
                      </a:r>
                    </a:p>
                  </a:txBody>
                  <a:tcPr marL="0" marR="0" marT="0"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78.86</a:t>
                      </a:r>
                    </a:p>
                  </a:txBody>
                  <a:tcPr marL="0" marR="0" marT="0"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0.93</a:t>
                      </a:r>
                    </a:p>
                  </a:txBody>
                  <a:tcPr marL="0" marR="0" marT="0" marB="0" anchor="b">
                    <a:solidFill>
                      <a:schemeClr val="accent5">
                        <a:lumMod val="20000"/>
                        <a:lumOff val="80000"/>
                      </a:schemeClr>
                    </a:solidFill>
                  </a:tcPr>
                </a:tc>
                <a:extLst>
                  <a:ext uri="{0D108BD9-81ED-4DB2-BD59-A6C34878D82A}">
                    <a16:rowId xmlns:a16="http://schemas.microsoft.com/office/drawing/2014/main" xmlns="" val="10011"/>
                  </a:ext>
                </a:extLst>
              </a:tr>
              <a:tr h="274320">
                <a:tc>
                  <a:txBody>
                    <a:bodyPr/>
                    <a:lstStyle/>
                    <a:p>
                      <a:pPr algn="ctr"/>
                      <a:r>
                        <a:rPr lang="en-US" sz="1600" b="1" dirty="0" smtClean="0"/>
                        <a:t>Thu</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78.29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79.29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1.07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xmlns="" val="10012"/>
                  </a:ext>
                </a:extLst>
              </a:tr>
              <a:tr h="274320">
                <a:tc>
                  <a:txBody>
                    <a:bodyPr/>
                    <a:lstStyle/>
                    <a:p>
                      <a:pPr algn="ctr"/>
                      <a:r>
                        <a:rPr lang="en-US" sz="1600" b="1" dirty="0" smtClean="0"/>
                        <a:t>Fri</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78.57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79.00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1.16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xmlns="" val="10013"/>
                  </a:ext>
                </a:extLst>
              </a:tr>
              <a:tr h="274320">
                <a:tc>
                  <a:txBody>
                    <a:bodyPr/>
                    <a:lstStyle/>
                    <a:p>
                      <a:pPr algn="ctr"/>
                      <a:r>
                        <a:rPr lang="en-US" sz="1600" b="1" dirty="0" smtClean="0"/>
                        <a:t>Sat</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78.86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79.57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1.26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xmlns="" val="10014"/>
                  </a:ext>
                </a:extLst>
              </a:tr>
              <a:tr h="274320">
                <a:tc>
                  <a:txBody>
                    <a:bodyPr/>
                    <a:lstStyle/>
                    <a:p>
                      <a:pPr algn="ctr"/>
                      <a:r>
                        <a:rPr lang="en-US" sz="1600" b="1" dirty="0" smtClean="0"/>
                        <a:t>Sun</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79.29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80.00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1.16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xmlns="" val="10015"/>
                  </a:ext>
                </a:extLst>
              </a:tr>
              <a:tr h="274320">
                <a:tc>
                  <a:txBody>
                    <a:bodyPr/>
                    <a:lstStyle/>
                    <a:p>
                      <a:pPr algn="ctr"/>
                      <a:r>
                        <a:rPr lang="en-US" sz="1600" b="1" dirty="0" smtClean="0"/>
                        <a:t>Mon</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79.00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6"/>
                  </a:ext>
                </a:extLst>
              </a:tr>
              <a:tr h="274320">
                <a:tc>
                  <a:txBody>
                    <a:bodyPr/>
                    <a:lstStyle/>
                    <a:p>
                      <a:pPr algn="ctr"/>
                      <a:r>
                        <a:rPr lang="en-US" sz="1600" b="1" dirty="0" smtClean="0"/>
                        <a:t>Tue</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79.57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80.86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7"/>
                  </a:ext>
                </a:extLst>
              </a:tr>
              <a:tr h="274320">
                <a:tc>
                  <a:txBody>
                    <a:bodyPr/>
                    <a:lstStyle/>
                    <a:p>
                      <a:pPr algn="ctr"/>
                      <a:r>
                        <a:rPr lang="en-US" sz="1600" b="1" dirty="0" smtClean="0"/>
                        <a:t>Wed</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81.29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8"/>
                  </a:ext>
                </a:extLst>
              </a:tr>
              <a:tr h="274320">
                <a:tc>
                  <a:txBody>
                    <a:bodyPr/>
                    <a:lstStyle/>
                    <a:p>
                      <a:pPr algn="ctr"/>
                      <a:r>
                        <a:rPr lang="en-US" sz="1600" b="1" dirty="0" smtClean="0"/>
                        <a:t>Thu</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87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81.14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1.07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9"/>
                  </a:ext>
                </a:extLst>
              </a:tr>
              <a:tr h="274320">
                <a:tc>
                  <a:txBody>
                    <a:bodyPr/>
                    <a:lstStyle/>
                    <a:p>
                      <a:pPr algn="ctr"/>
                      <a:r>
                        <a:rPr lang="en-US" sz="1600" b="1" dirty="0" smtClean="0"/>
                        <a:t>Fri</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80.86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20"/>
                  </a:ext>
                </a:extLst>
              </a:tr>
              <a:tr h="274320">
                <a:tc>
                  <a:txBody>
                    <a:bodyPr/>
                    <a:lstStyle/>
                    <a:p>
                      <a:pPr algn="ctr"/>
                      <a:r>
                        <a:rPr lang="en-US" sz="1600" b="1" dirty="0" smtClean="0"/>
                        <a:t>Sat</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81.29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21"/>
                  </a:ext>
                </a:extLst>
              </a:tr>
              <a:tr h="274320">
                <a:tc>
                  <a:txBody>
                    <a:bodyPr/>
                    <a:lstStyle/>
                    <a:p>
                      <a:pPr algn="ctr"/>
                      <a:r>
                        <a:rPr lang="en-US" sz="1600" b="1" dirty="0" smtClean="0"/>
                        <a:t>Sun</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81.14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22"/>
                  </a:ext>
                </a:extLst>
              </a:tr>
            </a:tbl>
          </a:graphicData>
        </a:graphic>
      </p:graphicFrame>
      <p:sp>
        <p:nvSpPr>
          <p:cNvPr id="2" name="Title 1"/>
          <p:cNvSpPr>
            <a:spLocks noGrp="1"/>
          </p:cNvSpPr>
          <p:nvPr>
            <p:ph type="title"/>
          </p:nvPr>
        </p:nvSpPr>
        <p:spPr>
          <a:xfrm>
            <a:off x="0" y="-67034"/>
            <a:ext cx="5486400" cy="548640"/>
          </a:xfrm>
        </p:spPr>
        <p:txBody>
          <a:bodyPr>
            <a:normAutofit/>
          </a:bodyPr>
          <a:lstStyle/>
          <a:p>
            <a:pPr algn="l"/>
            <a:r>
              <a:rPr lang="en-US" sz="2800" b="1" dirty="0" smtClean="0">
                <a:solidFill>
                  <a:srgbClr val="FF0000"/>
                </a:solidFill>
              </a:rPr>
              <a:t>CMA – Seasonal </a:t>
            </a:r>
            <a:r>
              <a:rPr lang="en-US" sz="2800" b="1" dirty="0">
                <a:solidFill>
                  <a:srgbClr val="FF0000"/>
                </a:solidFill>
              </a:rPr>
              <a:t>Indices … </a:t>
            </a:r>
            <a:r>
              <a:rPr lang="en-US" sz="2800" b="1" dirty="0" smtClean="0">
                <a:solidFill>
                  <a:srgbClr val="FF0000"/>
                </a:solidFill>
              </a:rPr>
              <a:t>2/3</a:t>
            </a:r>
            <a:endParaRPr lang="en-US" sz="2800" b="1" dirty="0">
              <a:solidFill>
                <a:srgbClr val="FF0000"/>
              </a:solidFill>
            </a:endParaRPr>
          </a:p>
        </p:txBody>
      </p:sp>
      <p:sp>
        <p:nvSpPr>
          <p:cNvPr id="3" name="Slide Number Placeholder 2"/>
          <p:cNvSpPr>
            <a:spLocks noGrp="1"/>
          </p:cNvSpPr>
          <p:nvPr>
            <p:ph type="sldNum" sz="quarter" idx="12"/>
          </p:nvPr>
        </p:nvSpPr>
        <p:spPr>
          <a:xfrm>
            <a:off x="8778240" y="6487189"/>
            <a:ext cx="365760" cy="365125"/>
          </a:xfrm>
        </p:spPr>
        <p:txBody>
          <a:bodyPr/>
          <a:lstStyle/>
          <a:p>
            <a:pPr algn="l"/>
            <a:fld id="{B6F15528-21DE-4FAA-801E-634DDDAF4B2B}" type="slidenum">
              <a:rPr lang="en-US" b="1" smtClean="0">
                <a:solidFill>
                  <a:prstClr val="black"/>
                </a:solidFill>
              </a:rPr>
              <a:pPr algn="l"/>
              <a:t>23</a:t>
            </a:fld>
            <a:endParaRPr lang="en-US" b="1"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98589446"/>
              </p:ext>
            </p:extLst>
          </p:nvPr>
        </p:nvGraphicFramePr>
        <p:xfrm>
          <a:off x="6934200" y="533400"/>
          <a:ext cx="2057400" cy="3175000"/>
        </p:xfrm>
        <a:graphic>
          <a:graphicData uri="http://schemas.openxmlformats.org/drawingml/2006/table">
            <a:tbl>
              <a:tblPr firstRow="1" bandRow="1">
                <a:tableStyleId>{5940675A-B579-460E-94D1-54222C63F5DA}</a:tableStyleId>
              </a:tblPr>
              <a:tblGrid>
                <a:gridCol w="1028700">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tblGrid>
              <a:tr h="370840">
                <a:tc>
                  <a:txBody>
                    <a:bodyPr/>
                    <a:lstStyle/>
                    <a:p>
                      <a:pPr algn="ctr"/>
                      <a:r>
                        <a:rPr lang="en-US" sz="1600" b="1" dirty="0" smtClean="0"/>
                        <a:t>Day (Season)</a:t>
                      </a:r>
                      <a:endParaRPr lang="en-US" sz="1600" b="1" dirty="0"/>
                    </a:p>
                  </a:txBody>
                  <a:tcPr/>
                </a:tc>
                <a:tc>
                  <a:txBody>
                    <a:bodyPr/>
                    <a:lstStyle/>
                    <a:p>
                      <a:pPr algn="ctr"/>
                      <a:r>
                        <a:rPr lang="en-US" sz="1600" b="1" dirty="0" smtClean="0"/>
                        <a:t>Mean Index</a:t>
                      </a:r>
                      <a:endParaRPr lang="en-US" sz="1600" b="1" dirty="0"/>
                    </a:p>
                  </a:txBody>
                  <a:tcPr anchor="ctr"/>
                </a:tc>
                <a:extLst>
                  <a:ext uri="{0D108BD9-81ED-4DB2-BD59-A6C34878D82A}">
                    <a16:rowId xmlns:a16="http://schemas.microsoft.com/office/drawing/2014/main" xmlns="" val="10000"/>
                  </a:ext>
                </a:extLst>
              </a:tr>
              <a:tr h="370840">
                <a:tc>
                  <a:txBody>
                    <a:bodyPr/>
                    <a:lstStyle/>
                    <a:p>
                      <a:pPr algn="ctr"/>
                      <a:r>
                        <a:rPr lang="en-US" sz="1600" b="1" dirty="0" smtClean="0"/>
                        <a:t>Mon</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0.64</a:t>
                      </a:r>
                    </a:p>
                  </a:txBody>
                  <a:tcPr marL="0" marR="0" marT="0" marB="0" anchor="ctr"/>
                </a:tc>
                <a:extLst>
                  <a:ext uri="{0D108BD9-81ED-4DB2-BD59-A6C34878D82A}">
                    <a16:rowId xmlns:a16="http://schemas.microsoft.com/office/drawing/2014/main" xmlns="" val="10001"/>
                  </a:ext>
                </a:extLst>
              </a:tr>
              <a:tr h="370840">
                <a:tc>
                  <a:txBody>
                    <a:bodyPr/>
                    <a:lstStyle/>
                    <a:p>
                      <a:pPr algn="ctr"/>
                      <a:r>
                        <a:rPr lang="en-US" sz="1600" b="1" dirty="0" smtClean="0"/>
                        <a:t>Tue</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0.78</a:t>
                      </a:r>
                    </a:p>
                  </a:txBody>
                  <a:tcPr marL="0" marR="0" marT="0" marB="0" anchor="ctr"/>
                </a:tc>
                <a:extLst>
                  <a:ext uri="{0D108BD9-81ED-4DB2-BD59-A6C34878D82A}">
                    <a16:rowId xmlns:a16="http://schemas.microsoft.com/office/drawing/2014/main" xmlns="" val="10002"/>
                  </a:ext>
                </a:extLst>
              </a:tr>
              <a:tr h="370840">
                <a:tc>
                  <a:txBody>
                    <a:bodyPr/>
                    <a:lstStyle/>
                    <a:p>
                      <a:pPr algn="ctr"/>
                      <a:r>
                        <a:rPr lang="en-US" sz="1600" b="1" dirty="0" smtClean="0"/>
                        <a:t>Wed</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0.93</a:t>
                      </a:r>
                    </a:p>
                  </a:txBody>
                  <a:tcPr marL="0" marR="0" marT="0" marB="0" anchor="ctr"/>
                </a:tc>
                <a:extLst>
                  <a:ext uri="{0D108BD9-81ED-4DB2-BD59-A6C34878D82A}">
                    <a16:rowId xmlns:a16="http://schemas.microsoft.com/office/drawing/2014/main" xmlns="" val="10003"/>
                  </a:ext>
                </a:extLst>
              </a:tr>
              <a:tr h="370840">
                <a:tc>
                  <a:txBody>
                    <a:bodyPr/>
                    <a:lstStyle/>
                    <a:p>
                      <a:pPr algn="ctr"/>
                      <a:r>
                        <a:rPr lang="en-US" sz="1600" b="1" dirty="0" smtClean="0"/>
                        <a:t>Thu</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1.06</a:t>
                      </a:r>
                    </a:p>
                  </a:txBody>
                  <a:tcPr marL="0" marR="0" marT="0" marB="0" anchor="ctr"/>
                </a:tc>
                <a:extLst>
                  <a:ext uri="{0D108BD9-81ED-4DB2-BD59-A6C34878D82A}">
                    <a16:rowId xmlns:a16="http://schemas.microsoft.com/office/drawing/2014/main" xmlns="" val="10004"/>
                  </a:ext>
                </a:extLst>
              </a:tr>
              <a:tr h="370840">
                <a:tc>
                  <a:txBody>
                    <a:bodyPr/>
                    <a:lstStyle/>
                    <a:p>
                      <a:pPr algn="ctr"/>
                      <a:r>
                        <a:rPr lang="en-US" sz="1600" b="1" dirty="0" smtClean="0"/>
                        <a:t>Fri</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1.15</a:t>
                      </a:r>
                    </a:p>
                  </a:txBody>
                  <a:tcPr marL="0" marR="0" marT="0" marB="0" anchor="ctr"/>
                </a:tc>
                <a:extLst>
                  <a:ext uri="{0D108BD9-81ED-4DB2-BD59-A6C34878D82A}">
                    <a16:rowId xmlns:a16="http://schemas.microsoft.com/office/drawing/2014/main" xmlns="" val="10005"/>
                  </a:ext>
                </a:extLst>
              </a:tr>
              <a:tr h="370840">
                <a:tc>
                  <a:txBody>
                    <a:bodyPr/>
                    <a:lstStyle/>
                    <a:p>
                      <a:pPr algn="ctr"/>
                      <a:r>
                        <a:rPr lang="en-US" sz="1600" b="1" dirty="0" smtClean="0"/>
                        <a:t>Sat</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1.26</a:t>
                      </a:r>
                    </a:p>
                  </a:txBody>
                  <a:tcPr marL="0" marR="0" marT="0" marB="0" anchor="ctr"/>
                </a:tc>
                <a:extLst>
                  <a:ext uri="{0D108BD9-81ED-4DB2-BD59-A6C34878D82A}">
                    <a16:rowId xmlns:a16="http://schemas.microsoft.com/office/drawing/2014/main" xmlns="" val="10006"/>
                  </a:ext>
                </a:extLst>
              </a:tr>
              <a:tr h="370840">
                <a:tc>
                  <a:txBody>
                    <a:bodyPr/>
                    <a:lstStyle/>
                    <a:p>
                      <a:pPr algn="ctr"/>
                      <a:r>
                        <a:rPr lang="en-US" sz="1600" b="1" dirty="0" smtClean="0"/>
                        <a:t>Sun</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1.16</a:t>
                      </a:r>
                    </a:p>
                  </a:txBody>
                  <a:tcPr marL="0" marR="0" marT="0" marB="0" anchor="ctr"/>
                </a:tc>
                <a:extLst>
                  <a:ext uri="{0D108BD9-81ED-4DB2-BD59-A6C34878D82A}">
                    <a16:rowId xmlns:a16="http://schemas.microsoft.com/office/drawing/2014/main" xmlns="" val="10007"/>
                  </a:ext>
                </a:extLst>
              </a:tr>
            </a:tbl>
          </a:graphicData>
        </a:graphic>
      </p:graphicFrame>
      <p:sp>
        <p:nvSpPr>
          <p:cNvPr id="6" name="Footer Placeholder 3"/>
          <p:cNvSpPr>
            <a:spLocks noGrp="1"/>
          </p:cNvSpPr>
          <p:nvPr>
            <p:ph type="ftr" sz="quarter" idx="11"/>
          </p:nvPr>
        </p:nvSpPr>
        <p:spPr>
          <a:xfrm>
            <a:off x="7239000"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7" name="Rectangle 6"/>
          <p:cNvSpPr/>
          <p:nvPr/>
        </p:nvSpPr>
        <p:spPr>
          <a:xfrm>
            <a:off x="6852312" y="3886201"/>
            <a:ext cx="2209799"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Index of 1.0 might mean a certain number, amount or quantity of Resources required to run the restaurant</a:t>
            </a:r>
            <a:endParaRPr lang="en-US" dirty="0"/>
          </a:p>
        </p:txBody>
      </p:sp>
    </p:spTree>
    <p:extLst>
      <p:ext uri="{BB962C8B-B14F-4D97-AF65-F5344CB8AC3E}">
        <p14:creationId xmlns:p14="http://schemas.microsoft.com/office/powerpoint/2010/main" val="1275277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19159596"/>
              </p:ext>
            </p:extLst>
          </p:nvPr>
        </p:nvGraphicFramePr>
        <p:xfrm>
          <a:off x="0" y="1116992"/>
          <a:ext cx="2281187" cy="5582920"/>
        </p:xfrm>
        <a:graphic>
          <a:graphicData uri="http://schemas.openxmlformats.org/drawingml/2006/table">
            <a:tbl>
              <a:tblPr firstRow="1" bandRow="1">
                <a:tableStyleId>{5940675A-B579-460E-94D1-54222C63F5DA}</a:tableStyleId>
              </a:tblPr>
              <a:tblGrid>
                <a:gridCol w="794084">
                  <a:extLst>
                    <a:ext uri="{9D8B030D-6E8A-4147-A177-3AD203B41FA5}">
                      <a16:colId xmlns:a16="http://schemas.microsoft.com/office/drawing/2014/main" xmlns="" val="20000"/>
                    </a:ext>
                  </a:extLst>
                </a:gridCol>
                <a:gridCol w="1487103">
                  <a:extLst>
                    <a:ext uri="{9D8B030D-6E8A-4147-A177-3AD203B41FA5}">
                      <a16:colId xmlns:a16="http://schemas.microsoft.com/office/drawing/2014/main" xmlns="" val="20001"/>
                    </a:ext>
                  </a:extLst>
                </a:gridCol>
              </a:tblGrid>
              <a:tr h="370840">
                <a:tc>
                  <a:txBody>
                    <a:bodyPr/>
                    <a:lstStyle/>
                    <a:p>
                      <a:pPr algn="ctr"/>
                      <a:r>
                        <a:rPr lang="en-US" sz="1600" b="1" dirty="0" smtClean="0"/>
                        <a:t>Day</a:t>
                      </a:r>
                      <a:endParaRPr lang="en-US" sz="1600" b="1" dirty="0"/>
                    </a:p>
                  </a:txBody>
                  <a:tcPr marL="0" marR="0" marT="0" marB="0" anchor="ctr"/>
                </a:tc>
                <a:tc>
                  <a:txBody>
                    <a:bodyPr/>
                    <a:lstStyle/>
                    <a:p>
                      <a:pPr algn="ctr"/>
                      <a:r>
                        <a:rPr lang="en-US" sz="1600" b="1" dirty="0" smtClean="0"/>
                        <a:t>Customers</a:t>
                      </a:r>
                      <a:endParaRPr lang="en-US" sz="1600" b="1" dirty="0"/>
                    </a:p>
                  </a:txBody>
                  <a:tcPr marL="0" marR="0" marT="0" marB="0" anchor="ctr"/>
                </a:tc>
                <a:extLst>
                  <a:ext uri="{0D108BD9-81ED-4DB2-BD59-A6C34878D82A}">
                    <a16:rowId xmlns:a16="http://schemas.microsoft.com/office/drawing/2014/main" xmlns="" val="10000"/>
                  </a:ext>
                </a:extLst>
              </a:tr>
              <a:tr h="274320">
                <a:tc>
                  <a:txBody>
                    <a:bodyPr/>
                    <a:lstStyle/>
                    <a:p>
                      <a:pPr algn="ctr"/>
                      <a:endParaRPr lang="en-US" sz="1600" b="1" dirty="0"/>
                    </a:p>
                  </a:txBody>
                  <a:tcPr marL="0" marR="0" marT="0" marB="0" anchor="ctr"/>
                </a:tc>
                <a:tc>
                  <a:txBody>
                    <a:bodyPr/>
                    <a:lstStyle/>
                    <a:p>
                      <a:pPr algn="ctr"/>
                      <a:r>
                        <a:rPr lang="en-US" sz="1600" b="1" dirty="0" smtClean="0"/>
                        <a:t>(a)</a:t>
                      </a:r>
                      <a:endParaRPr lang="en-US" sz="1600" b="1" dirty="0"/>
                    </a:p>
                  </a:txBody>
                  <a:tcPr marL="0" marR="0" marT="0" marB="0" anchor="ctr"/>
                </a:tc>
                <a:extLst>
                  <a:ext uri="{0D108BD9-81ED-4DB2-BD59-A6C34878D82A}">
                    <a16:rowId xmlns:a16="http://schemas.microsoft.com/office/drawing/2014/main" xmlns="" val="10001"/>
                  </a:ext>
                </a:extLst>
              </a:tr>
              <a:tr h="274320">
                <a:tc>
                  <a:txBody>
                    <a:bodyPr/>
                    <a:lstStyle/>
                    <a:p>
                      <a:pPr algn="ctr"/>
                      <a:r>
                        <a:rPr lang="en-US" sz="1600" b="1" dirty="0" smtClean="0"/>
                        <a:t>Tue</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67</a:t>
                      </a:r>
                    </a:p>
                  </a:txBody>
                  <a:tcPr marL="0" marR="0" marT="0" marB="0" anchor="b"/>
                </a:tc>
                <a:extLst>
                  <a:ext uri="{0D108BD9-81ED-4DB2-BD59-A6C34878D82A}">
                    <a16:rowId xmlns:a16="http://schemas.microsoft.com/office/drawing/2014/main" xmlns="" val="10003"/>
                  </a:ext>
                </a:extLst>
              </a:tr>
              <a:tr h="274320">
                <a:tc>
                  <a:txBody>
                    <a:bodyPr/>
                    <a:lstStyle/>
                    <a:p>
                      <a:pPr algn="ctr"/>
                      <a:r>
                        <a:rPr lang="en-US" sz="1600" b="1" dirty="0" smtClean="0"/>
                        <a:t>Wed</a:t>
                      </a:r>
                      <a:endParaRPr lang="en-US" sz="1600" b="1" dirty="0"/>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75</a:t>
                      </a:r>
                    </a:p>
                  </a:txBody>
                  <a:tcPr marL="0" marR="0" marT="0" marB="0" anchor="b"/>
                </a:tc>
                <a:extLst>
                  <a:ext uri="{0D108BD9-81ED-4DB2-BD59-A6C34878D82A}">
                    <a16:rowId xmlns:a16="http://schemas.microsoft.com/office/drawing/2014/main" xmlns="" val="10004"/>
                  </a:ext>
                </a:extLst>
              </a:tr>
              <a:tr h="274320">
                <a:tc>
                  <a:txBody>
                    <a:bodyPr/>
                    <a:lstStyle/>
                    <a:p>
                      <a:pPr algn="ctr"/>
                      <a:r>
                        <a:rPr lang="en-US" sz="1600" b="1" dirty="0" smtClean="0"/>
                        <a:t>Thu</a:t>
                      </a:r>
                      <a:endParaRPr lang="en-US" sz="1600" b="1" dirty="0"/>
                    </a:p>
                  </a:txBody>
                  <a:tcPr marL="0" marR="0" marT="0" marB="0" anchor="ctr">
                    <a:lnB w="28575" cap="flat" cmpd="sng" algn="ctr">
                      <a:solidFill>
                        <a:srgbClr val="FF00FF"/>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82</a:t>
                      </a:r>
                    </a:p>
                  </a:txBody>
                  <a:tcPr marL="0" marR="0" marT="0" marB="0" anchor="b">
                    <a:lnB w="28575" cap="flat" cmpd="sng" algn="ctr">
                      <a:solidFill>
                        <a:srgbClr val="FF00FF"/>
                      </a:solidFill>
                      <a:prstDash val="solid"/>
                      <a:round/>
                      <a:headEnd type="none" w="med" len="med"/>
                      <a:tailEnd type="none" w="med" len="med"/>
                    </a:lnB>
                  </a:tcPr>
                </a:tc>
                <a:extLst>
                  <a:ext uri="{0D108BD9-81ED-4DB2-BD59-A6C34878D82A}">
                    <a16:rowId xmlns:a16="http://schemas.microsoft.com/office/drawing/2014/main" xmlns="" val="10005"/>
                  </a:ext>
                </a:extLst>
              </a:tr>
              <a:tr h="274320">
                <a:tc>
                  <a:txBody>
                    <a:bodyPr/>
                    <a:lstStyle/>
                    <a:p>
                      <a:pPr algn="ctr"/>
                      <a:r>
                        <a:rPr lang="en-US" sz="1600" b="1" dirty="0" smtClean="0">
                          <a:solidFill>
                            <a:srgbClr val="0000FF"/>
                          </a:solidFill>
                        </a:rPr>
                        <a:t>Fri</a:t>
                      </a:r>
                      <a:endParaRPr lang="en-US" sz="1600" b="1" dirty="0">
                        <a:solidFill>
                          <a:srgbClr val="0000FF"/>
                        </a:solidFill>
                      </a:endParaRPr>
                    </a:p>
                  </a:txBody>
                  <a:tcPr marL="0" marR="0" marT="0" marB="0" anchor="ctr">
                    <a:lnR w="12700" cap="flat" cmpd="sng" algn="ctr">
                      <a:solidFill>
                        <a:schemeClr val="tx1"/>
                      </a:solidFill>
                      <a:prstDash val="solid"/>
                      <a:round/>
                      <a:headEnd type="none" w="med" len="med"/>
                      <a:tailEnd type="none" w="med" len="med"/>
                    </a:lnR>
                    <a:lnT w="28575" cap="flat" cmpd="sng" algn="ctr">
                      <a:solidFill>
                        <a:srgbClr val="FF00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FF"/>
                          </a:solidFill>
                          <a:effectLst/>
                          <a:latin typeface="Calibri" panose="020F0502020204030204" pitchFamily="34" charset="0"/>
                        </a:rPr>
                        <a:t>90</a:t>
                      </a:r>
                    </a:p>
                  </a:txBody>
                  <a:tcPr marL="0" marR="0" marT="0" marB="0" anchor="b">
                    <a:lnL w="12700" cap="flat" cmpd="sng" algn="ctr">
                      <a:solidFill>
                        <a:schemeClr val="tx1"/>
                      </a:solidFill>
                      <a:prstDash val="solid"/>
                      <a:round/>
                      <a:headEnd type="none" w="med" len="med"/>
                      <a:tailEnd type="none" w="med" len="med"/>
                    </a:lnL>
                    <a:lnT w="28575" cap="flat" cmpd="sng" algn="ctr">
                      <a:solidFill>
                        <a:srgbClr val="FF00FF"/>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74320">
                <a:tc>
                  <a:txBody>
                    <a:bodyPr/>
                    <a:lstStyle/>
                    <a:p>
                      <a:pPr algn="ctr"/>
                      <a:r>
                        <a:rPr lang="en-US" sz="1600" b="1" dirty="0" smtClean="0"/>
                        <a:t>Sat</a:t>
                      </a:r>
                      <a:endParaRPr lang="en-US" sz="1600" b="1" dirty="0"/>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98</a:t>
                      </a: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74320">
                <a:tc>
                  <a:txBody>
                    <a:bodyPr/>
                    <a:lstStyle/>
                    <a:p>
                      <a:pPr algn="ctr"/>
                      <a:r>
                        <a:rPr lang="en-US" sz="1600" b="1" dirty="0" smtClean="0"/>
                        <a:t>Sun</a:t>
                      </a:r>
                      <a:endParaRPr lang="en-US" sz="1600" b="1" dirty="0"/>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90</a:t>
                      </a: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74320">
                <a:tc>
                  <a:txBody>
                    <a:bodyPr/>
                    <a:lstStyle/>
                    <a:p>
                      <a:pPr algn="ctr"/>
                      <a:r>
                        <a:rPr lang="en-US" sz="1600" b="1" dirty="0" smtClean="0"/>
                        <a:t>Tue</a:t>
                      </a:r>
                      <a:endParaRPr lang="en-US" sz="1600" b="1" dirty="0"/>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60</a:t>
                      </a: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0"/>
                  </a:ext>
                </a:extLst>
              </a:tr>
              <a:tr h="274320">
                <a:tc>
                  <a:txBody>
                    <a:bodyPr/>
                    <a:lstStyle/>
                    <a:p>
                      <a:pPr algn="ctr"/>
                      <a:r>
                        <a:rPr lang="en-US" sz="1600" b="1" dirty="0" smtClean="0"/>
                        <a:t>Wed</a:t>
                      </a:r>
                      <a:endParaRPr lang="en-US" sz="1600" b="1" dirty="0"/>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73</a:t>
                      </a: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r h="274320">
                <a:tc>
                  <a:txBody>
                    <a:bodyPr/>
                    <a:lstStyle/>
                    <a:p>
                      <a:pPr algn="ctr"/>
                      <a:r>
                        <a:rPr lang="en-US" sz="1600" b="1" dirty="0" smtClean="0"/>
                        <a:t>Thu</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85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2"/>
                  </a:ext>
                </a:extLst>
              </a:tr>
              <a:tr h="274320">
                <a:tc>
                  <a:txBody>
                    <a:bodyPr/>
                    <a:lstStyle/>
                    <a:p>
                      <a:pPr algn="ctr"/>
                      <a:r>
                        <a:rPr lang="en-US" sz="1600" b="1" dirty="0" smtClean="0"/>
                        <a:t>Fri</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r h="274320">
                <a:tc>
                  <a:txBody>
                    <a:bodyPr/>
                    <a:lstStyle/>
                    <a:p>
                      <a:pPr algn="ctr"/>
                      <a:r>
                        <a:rPr lang="en-US" sz="1600" b="1" dirty="0" smtClean="0"/>
                        <a:t>Sat</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4"/>
                  </a:ext>
                </a:extLst>
              </a:tr>
              <a:tr h="274320">
                <a:tc>
                  <a:txBody>
                    <a:bodyPr/>
                    <a:lstStyle/>
                    <a:p>
                      <a:pPr algn="ctr"/>
                      <a:r>
                        <a:rPr lang="en-US" sz="1600" b="1" dirty="0" smtClean="0"/>
                        <a:t>Sun</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5"/>
                  </a:ext>
                </a:extLst>
              </a:tr>
              <a:tr h="274320">
                <a:tc>
                  <a:txBody>
                    <a:bodyPr/>
                    <a:lstStyle/>
                    <a:p>
                      <a:pPr algn="ctr"/>
                      <a:r>
                        <a:rPr lang="en-US" sz="1600" b="1" dirty="0" smtClean="0"/>
                        <a:t>Tue</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274320">
                <a:tc>
                  <a:txBody>
                    <a:bodyPr/>
                    <a:lstStyle/>
                    <a:p>
                      <a:pPr algn="ctr"/>
                      <a:r>
                        <a:rPr lang="en-US" sz="1600" b="1" dirty="0" smtClean="0"/>
                        <a:t>Wed</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274320">
                <a:tc>
                  <a:txBody>
                    <a:bodyPr/>
                    <a:lstStyle/>
                    <a:p>
                      <a:pPr algn="ctr"/>
                      <a:r>
                        <a:rPr lang="en-US" sz="1600" b="1" dirty="0" smtClean="0"/>
                        <a:t>Thu</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87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274320">
                <a:tc>
                  <a:txBody>
                    <a:bodyPr/>
                    <a:lstStyle/>
                    <a:p>
                      <a:pPr algn="ctr"/>
                      <a:r>
                        <a:rPr lang="en-US" sz="1600" b="1" dirty="0" smtClean="0"/>
                        <a:t>Fri</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274320">
                <a:tc>
                  <a:txBody>
                    <a:bodyPr/>
                    <a:lstStyle/>
                    <a:p>
                      <a:pPr algn="ctr"/>
                      <a:r>
                        <a:rPr lang="en-US" sz="1600" b="1" dirty="0" smtClean="0"/>
                        <a:t>Sat</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274320">
                <a:tc>
                  <a:txBody>
                    <a:bodyPr/>
                    <a:lstStyle/>
                    <a:p>
                      <a:pPr algn="ctr"/>
                      <a:r>
                        <a:rPr lang="en-US" sz="1600" b="1" dirty="0" smtClean="0"/>
                        <a:t>Sun</a:t>
                      </a:r>
                      <a:endParaRPr lang="en-US" sz="16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bl>
          </a:graphicData>
        </a:graphic>
      </p:graphicFrame>
      <p:sp>
        <p:nvSpPr>
          <p:cNvPr id="2" name="Title 1"/>
          <p:cNvSpPr>
            <a:spLocks noGrp="1"/>
          </p:cNvSpPr>
          <p:nvPr>
            <p:ph type="title"/>
          </p:nvPr>
        </p:nvSpPr>
        <p:spPr>
          <a:xfrm>
            <a:off x="0" y="-67034"/>
            <a:ext cx="5486400" cy="548640"/>
          </a:xfrm>
        </p:spPr>
        <p:txBody>
          <a:bodyPr>
            <a:normAutofit/>
          </a:bodyPr>
          <a:lstStyle/>
          <a:p>
            <a:pPr algn="l"/>
            <a:r>
              <a:rPr lang="en-US" sz="2800" b="1" dirty="0" smtClean="0">
                <a:solidFill>
                  <a:srgbClr val="FF0000"/>
                </a:solidFill>
              </a:rPr>
              <a:t>CMA – Seasonal </a:t>
            </a:r>
            <a:r>
              <a:rPr lang="en-US" sz="2800" b="1" dirty="0">
                <a:solidFill>
                  <a:srgbClr val="FF0000"/>
                </a:solidFill>
              </a:rPr>
              <a:t>Indices … </a:t>
            </a:r>
            <a:r>
              <a:rPr lang="en-US" sz="2800" b="1" dirty="0" smtClean="0">
                <a:solidFill>
                  <a:srgbClr val="FF0000"/>
                </a:solidFill>
              </a:rPr>
              <a:t>3/3</a:t>
            </a:r>
            <a:endParaRPr lang="en-US" sz="2800" b="1" dirty="0">
              <a:solidFill>
                <a:srgbClr val="FF0000"/>
              </a:solidFill>
            </a:endParaRPr>
          </a:p>
        </p:txBody>
      </p:sp>
      <p:sp>
        <p:nvSpPr>
          <p:cNvPr id="3" name="Slide Number Placeholder 2"/>
          <p:cNvSpPr>
            <a:spLocks noGrp="1"/>
          </p:cNvSpPr>
          <p:nvPr>
            <p:ph type="sldNum" sz="quarter" idx="12"/>
          </p:nvPr>
        </p:nvSpPr>
        <p:spPr>
          <a:xfrm>
            <a:off x="8778240" y="6487189"/>
            <a:ext cx="365760" cy="365125"/>
          </a:xfrm>
        </p:spPr>
        <p:txBody>
          <a:bodyPr/>
          <a:lstStyle/>
          <a:p>
            <a:pPr algn="l"/>
            <a:fld id="{B6F15528-21DE-4FAA-801E-634DDDAF4B2B}" type="slidenum">
              <a:rPr lang="en-US" b="1" smtClean="0">
                <a:solidFill>
                  <a:prstClr val="black"/>
                </a:solidFill>
              </a:rPr>
              <a:pPr algn="l"/>
              <a:t>24</a:t>
            </a:fld>
            <a:endParaRPr lang="en-US" b="1" dirty="0">
              <a:solidFill>
                <a:prstClr val="black"/>
              </a:solidFill>
            </a:endParaRPr>
          </a:p>
        </p:txBody>
      </p:sp>
      <p:sp>
        <p:nvSpPr>
          <p:cNvPr id="6" name="Footer Placeholder 3"/>
          <p:cNvSpPr>
            <a:spLocks noGrp="1"/>
          </p:cNvSpPr>
          <p:nvPr>
            <p:ph type="ftr" sz="quarter" idx="11"/>
          </p:nvPr>
        </p:nvSpPr>
        <p:spPr>
          <a:xfrm>
            <a:off x="7239000"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5" name="TextBox 4"/>
          <p:cNvSpPr txBox="1"/>
          <p:nvPr/>
        </p:nvSpPr>
        <p:spPr>
          <a:xfrm>
            <a:off x="0" y="457200"/>
            <a:ext cx="9144000" cy="646331"/>
          </a:xfrm>
          <a:prstGeom prst="rect">
            <a:avLst/>
          </a:prstGeom>
          <a:noFill/>
        </p:spPr>
        <p:txBody>
          <a:bodyPr wrap="square" rtlCol="0">
            <a:spAutoFit/>
          </a:bodyPr>
          <a:lstStyle/>
          <a:p>
            <a:r>
              <a:rPr lang="en-US" dirty="0" smtClean="0"/>
              <a:t>In the previous example, if the restaurant is closed on Monday, then k would become even (=6) and seasonal indices would be worked out as follows: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46273185"/>
              </p:ext>
            </p:extLst>
          </p:nvPr>
        </p:nvGraphicFramePr>
        <p:xfrm>
          <a:off x="2286000" y="1269823"/>
          <a:ext cx="1487103" cy="5308600"/>
        </p:xfrm>
        <a:graphic>
          <a:graphicData uri="http://schemas.openxmlformats.org/drawingml/2006/table">
            <a:tbl>
              <a:tblPr firstRow="1" bandRow="1">
                <a:tableStyleId>{5940675A-B579-460E-94D1-54222C63F5DA}</a:tableStyleId>
              </a:tblPr>
              <a:tblGrid>
                <a:gridCol w="1487103">
                  <a:extLst>
                    <a:ext uri="{9D8B030D-6E8A-4147-A177-3AD203B41FA5}">
                      <a16:colId xmlns:a16="http://schemas.microsoft.com/office/drawing/2014/main" xmlns="" val="20002"/>
                    </a:ext>
                  </a:extLst>
                </a:gridCol>
              </a:tblGrid>
              <a:tr h="370840">
                <a:tc>
                  <a:txBody>
                    <a:bodyPr/>
                    <a:lstStyle/>
                    <a:p>
                      <a:pPr algn="ctr"/>
                      <a:r>
                        <a:rPr lang="en-US" sz="1600" b="1" dirty="0" smtClean="0">
                          <a:solidFill>
                            <a:srgbClr val="FF0000"/>
                          </a:solidFill>
                        </a:rPr>
                        <a:t>CMA </a:t>
                      </a:r>
                      <a:r>
                        <a:rPr lang="en-US" sz="1600" b="1" baseline="0" dirty="0" smtClean="0">
                          <a:solidFill>
                            <a:srgbClr val="FF0000"/>
                          </a:solidFill>
                        </a:rPr>
                        <a:t>(k=6)</a:t>
                      </a:r>
                      <a:endParaRPr lang="en-US" sz="1600" b="1" dirty="0">
                        <a:solidFill>
                          <a:srgbClr val="FF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0"/>
                  </a:ext>
                </a:extLst>
              </a:tr>
              <a:tr h="274320">
                <a:tc>
                  <a:txBody>
                    <a:bodyPr/>
                    <a:lstStyle/>
                    <a:p>
                      <a:pPr algn="ctr"/>
                      <a:r>
                        <a:rPr lang="en-US" sz="1600" b="1" dirty="0" smtClean="0">
                          <a:solidFill>
                            <a:srgbClr val="FF0000"/>
                          </a:solidFill>
                        </a:rPr>
                        <a:t>(c)</a:t>
                      </a:r>
                      <a:endParaRPr lang="en-US" sz="1600" b="1" dirty="0">
                        <a:solidFill>
                          <a:srgbClr val="FF0000"/>
                        </a:solidFil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1"/>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28575" cap="flat" cmpd="sng" algn="ctr">
                      <a:solidFill>
                        <a:srgbClr val="FF00FF"/>
                      </a:solidFill>
                      <a:prstDash val="solid"/>
                      <a:round/>
                      <a:headEnd type="none" w="med" len="med"/>
                      <a:tailEnd type="none" w="med" len="med"/>
                    </a:lnB>
                  </a:tcPr>
                </a:tc>
                <a:extLst>
                  <a:ext uri="{0D108BD9-81ED-4DB2-BD59-A6C34878D82A}">
                    <a16:rowId xmlns:a16="http://schemas.microsoft.com/office/drawing/2014/main" xmlns="" val="10004"/>
                  </a:ext>
                </a:extLst>
              </a:tr>
              <a:tr h="274320">
                <a:tc>
                  <a:txBody>
                    <a:bodyPr/>
                    <a:lstStyle/>
                    <a:p>
                      <a:pPr algn="ctr" fontAlgn="b"/>
                      <a:r>
                        <a:rPr lang="en-US" sz="1600" b="1" i="0" u="none" strike="noStrike" dirty="0">
                          <a:solidFill>
                            <a:srgbClr val="000000"/>
                          </a:solidFill>
                          <a:effectLst/>
                          <a:latin typeface="Calibri" panose="020F0502020204030204" pitchFamily="34" charset="0"/>
                        </a:rPr>
                        <a:t>79.57</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FF00FF"/>
                      </a:solidFill>
                      <a:prstDash val="solid"/>
                      <a:round/>
                      <a:headEnd type="none" w="med" len="med"/>
                      <a:tailEnd type="none" w="med" len="med"/>
                    </a:lnT>
                    <a:lnB w="28575" cap="flat" cmpd="sng" algn="ctr">
                      <a:solidFill>
                        <a:srgbClr val="FF00FF"/>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274320">
                <a:tc>
                  <a:txBody>
                    <a:bodyPr/>
                    <a:lstStyle/>
                    <a:p>
                      <a:pPr algn="ctr" fontAlgn="b"/>
                      <a:r>
                        <a:rPr lang="en-US" sz="1600" b="1" i="0" u="none" strike="noStrike" dirty="0">
                          <a:solidFill>
                            <a:srgbClr val="000000"/>
                          </a:solidFill>
                          <a:effectLst/>
                          <a:latin typeface="Calibri" panose="020F0502020204030204" pitchFamily="34" charset="0"/>
                        </a:rPr>
                        <a:t>79.14</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rgbClr val="FF00FF"/>
                      </a:solidFill>
                      <a:prstDash val="solid"/>
                      <a:round/>
                      <a:headEnd type="none" w="med" len="med"/>
                      <a:tailEnd type="none" w="med" len="med"/>
                    </a:lnT>
                    <a:noFill/>
                  </a:tcPr>
                </a:tc>
                <a:extLst>
                  <a:ext uri="{0D108BD9-81ED-4DB2-BD59-A6C34878D82A}">
                    <a16:rowId xmlns:a16="http://schemas.microsoft.com/office/drawing/2014/main" xmlns="" val="10006"/>
                  </a:ext>
                </a:extLst>
              </a:tr>
              <a:tr h="274320">
                <a:tc>
                  <a:txBody>
                    <a:bodyPr/>
                    <a:lstStyle/>
                    <a:p>
                      <a:pPr algn="ctr" fontAlgn="b"/>
                      <a:r>
                        <a:rPr lang="en-US" sz="1600" b="1" i="0" u="none" strike="noStrike" dirty="0">
                          <a:solidFill>
                            <a:srgbClr val="000000"/>
                          </a:solidFill>
                          <a:effectLst/>
                          <a:latin typeface="Calibri" panose="020F0502020204030204" pitchFamily="34" charset="0"/>
                        </a:rPr>
                        <a:t>78.14</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274320">
                <a:tc>
                  <a:txBody>
                    <a:bodyPr/>
                    <a:lstStyle/>
                    <a:p>
                      <a:pPr algn="ctr" fontAlgn="b"/>
                      <a:r>
                        <a:rPr lang="en-US" sz="1600" b="1" i="0" u="none" strike="noStrike" dirty="0">
                          <a:solidFill>
                            <a:srgbClr val="000000"/>
                          </a:solidFill>
                          <a:effectLst/>
                          <a:latin typeface="Calibri" panose="020F0502020204030204" pitchFamily="34" charset="0"/>
                        </a:rPr>
                        <a:t>77.86</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xmlns="" val="10008"/>
                  </a:ext>
                </a:extLst>
              </a:tr>
              <a:tr h="274320">
                <a:tc>
                  <a:txBody>
                    <a:bodyPr/>
                    <a:lstStyle/>
                    <a:p>
                      <a:pPr algn="ctr" fontAlgn="b"/>
                      <a:r>
                        <a:rPr lang="en-US" sz="1600" b="1" i="0" u="none" strike="noStrike" dirty="0">
                          <a:solidFill>
                            <a:srgbClr val="000000"/>
                          </a:solidFill>
                          <a:effectLst/>
                          <a:latin typeface="Calibri" panose="020F0502020204030204" pitchFamily="34" charset="0"/>
                        </a:rPr>
                        <a:t>78.57</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solidFill>
                      <a:schemeClr val="accent5">
                        <a:lumMod val="20000"/>
                        <a:lumOff val="80000"/>
                      </a:schemeClr>
                    </a:solidFill>
                  </a:tcPr>
                </a:tc>
                <a:extLst>
                  <a:ext uri="{0D108BD9-81ED-4DB2-BD59-A6C34878D82A}">
                    <a16:rowId xmlns:a16="http://schemas.microsoft.com/office/drawing/2014/main" xmlns="" val="10010"/>
                  </a:ext>
                </a:extLst>
              </a:tr>
              <a:tr h="274320">
                <a:tc>
                  <a:txBody>
                    <a:bodyPr/>
                    <a:lstStyle/>
                    <a:p>
                      <a:pPr algn="ctr" fontAlgn="b"/>
                      <a:r>
                        <a:rPr lang="en-US" sz="1600" b="1" i="0" u="none" strike="noStrike" dirty="0">
                          <a:solidFill>
                            <a:srgbClr val="000000"/>
                          </a:solidFill>
                          <a:effectLst/>
                          <a:latin typeface="Calibri" panose="020F0502020204030204" pitchFamily="34" charset="0"/>
                        </a:rPr>
                        <a:t>78.86</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r h="274320">
                <a:tc>
                  <a:txBody>
                    <a:bodyPr/>
                    <a:lstStyle/>
                    <a:p>
                      <a:pPr algn="ctr" fontAlgn="b"/>
                      <a:r>
                        <a:rPr lang="en-US" sz="1600" b="1" i="0" u="none" strike="noStrike" dirty="0">
                          <a:solidFill>
                            <a:srgbClr val="000000"/>
                          </a:solidFill>
                          <a:effectLst/>
                          <a:latin typeface="Calibri" panose="020F0502020204030204" pitchFamily="34" charset="0"/>
                        </a:rPr>
                        <a:t>79.29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2"/>
                  </a:ext>
                </a:extLst>
              </a:tr>
              <a:tr h="274320">
                <a:tc>
                  <a:txBody>
                    <a:bodyPr/>
                    <a:lstStyle/>
                    <a:p>
                      <a:pPr algn="ctr" fontAlgn="b"/>
                      <a:r>
                        <a:rPr lang="en-US" sz="1600" b="1" i="0" u="none" strike="noStrike" dirty="0">
                          <a:solidFill>
                            <a:srgbClr val="000000"/>
                          </a:solidFill>
                          <a:effectLst/>
                          <a:latin typeface="Calibri" panose="020F0502020204030204" pitchFamily="34" charset="0"/>
                        </a:rPr>
                        <a:t>79.00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r h="274320">
                <a:tc>
                  <a:txBody>
                    <a:bodyPr/>
                    <a:lstStyle/>
                    <a:p>
                      <a:pPr algn="ctr" fontAlgn="b"/>
                      <a:r>
                        <a:rPr lang="en-US" sz="1600" b="1" i="0" u="none" strike="noStrike" dirty="0">
                          <a:solidFill>
                            <a:srgbClr val="000000"/>
                          </a:solidFill>
                          <a:effectLst/>
                          <a:latin typeface="Calibri" panose="020F0502020204030204" pitchFamily="34" charset="0"/>
                        </a:rPr>
                        <a:t>79.57</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4"/>
                  </a:ext>
                </a:extLst>
              </a:tr>
              <a:tr h="274320">
                <a:tc>
                  <a:txBody>
                    <a:bodyPr/>
                    <a:lstStyle/>
                    <a:p>
                      <a:pPr algn="ctr" fontAlgn="b"/>
                      <a:r>
                        <a:rPr lang="en-US" sz="1600" b="1" i="0" u="none" strike="noStrike" dirty="0">
                          <a:solidFill>
                            <a:srgbClr val="000000"/>
                          </a:solidFill>
                          <a:effectLst/>
                          <a:latin typeface="Calibri" panose="020F0502020204030204" pitchFamily="34" charset="0"/>
                        </a:rPr>
                        <a:t>80.00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5"/>
                  </a:ext>
                </a:extLst>
              </a:tr>
              <a:tr h="274320">
                <a:tc>
                  <a:txBody>
                    <a:bodyPr/>
                    <a:lstStyle/>
                    <a:p>
                      <a:pPr algn="ctr" fontAlgn="b"/>
                      <a:r>
                        <a:rPr lang="en-US" sz="1600" b="1" i="0" u="none" strike="noStrike" dirty="0">
                          <a:solidFill>
                            <a:srgbClr val="000000"/>
                          </a:solidFill>
                          <a:effectLst/>
                          <a:latin typeface="Calibri" panose="020F0502020204030204" pitchFamily="34" charset="0"/>
                        </a:rPr>
                        <a:t>80.86</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274320">
                <a:tc>
                  <a:txBody>
                    <a:bodyPr/>
                    <a:lstStyle/>
                    <a:p>
                      <a:pPr algn="ctr" fontAlgn="b"/>
                      <a:r>
                        <a:rPr lang="en-US" sz="1600" b="1" i="0" u="none" strike="noStrike" dirty="0">
                          <a:solidFill>
                            <a:srgbClr val="000000"/>
                          </a:solidFill>
                          <a:effectLst/>
                          <a:latin typeface="Calibri" panose="020F0502020204030204" pitchFamily="34" charset="0"/>
                        </a:rPr>
                        <a:t>81.29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274320">
                <a:tc>
                  <a:txBody>
                    <a:bodyPr/>
                    <a:lstStyle/>
                    <a:p>
                      <a:pPr algn="ctr" fontAlgn="b"/>
                      <a:r>
                        <a:rPr lang="en-US" sz="1600" b="1" i="0" u="none" strike="noStrike" dirty="0">
                          <a:solidFill>
                            <a:srgbClr val="000000"/>
                          </a:solidFill>
                          <a:effectLst/>
                          <a:latin typeface="Calibri" panose="020F0502020204030204" pitchFamily="34" charset="0"/>
                        </a:rPr>
                        <a:t>81.14</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2787134"/>
              </p:ext>
            </p:extLst>
          </p:nvPr>
        </p:nvGraphicFramePr>
        <p:xfrm>
          <a:off x="3780298" y="1109032"/>
          <a:ext cx="2974206" cy="5582920"/>
        </p:xfrm>
        <a:graphic>
          <a:graphicData uri="http://schemas.openxmlformats.org/drawingml/2006/table">
            <a:tbl>
              <a:tblPr firstRow="1" bandRow="1">
                <a:tableStyleId>{5940675A-B579-460E-94D1-54222C63F5DA}</a:tableStyleId>
              </a:tblPr>
              <a:tblGrid>
                <a:gridCol w="1487103">
                  <a:extLst>
                    <a:ext uri="{9D8B030D-6E8A-4147-A177-3AD203B41FA5}">
                      <a16:colId xmlns:a16="http://schemas.microsoft.com/office/drawing/2014/main" xmlns="" val="20002"/>
                    </a:ext>
                  </a:extLst>
                </a:gridCol>
                <a:gridCol w="1487103">
                  <a:extLst>
                    <a:ext uri="{9D8B030D-6E8A-4147-A177-3AD203B41FA5}">
                      <a16:colId xmlns:a16="http://schemas.microsoft.com/office/drawing/2014/main" xmlns="" val="20003"/>
                    </a:ext>
                  </a:extLst>
                </a:gridCol>
              </a:tblGrid>
              <a:tr h="370840">
                <a:tc>
                  <a:txBody>
                    <a:bodyPr/>
                    <a:lstStyle/>
                    <a:p>
                      <a:pPr algn="ctr"/>
                      <a:r>
                        <a:rPr lang="en-US" sz="1600" b="1" dirty="0" smtClean="0">
                          <a:solidFill>
                            <a:srgbClr val="FF0000"/>
                          </a:solidFill>
                        </a:rPr>
                        <a:t>CMA </a:t>
                      </a:r>
                      <a:r>
                        <a:rPr lang="en-US" sz="1600" b="1" baseline="0" dirty="0" smtClean="0">
                          <a:solidFill>
                            <a:srgbClr val="FF0000"/>
                          </a:solidFill>
                        </a:rPr>
                        <a:t>(k=2)</a:t>
                      </a:r>
                      <a:endParaRPr lang="en-US" sz="1600" b="1" dirty="0">
                        <a:solidFill>
                          <a:srgbClr val="FF0000"/>
                        </a:solidFill>
                      </a:endParaRPr>
                    </a:p>
                  </a:txBody>
                  <a:tcPr marL="0" marR="0" marT="0" marB="0" anchor="ctr"/>
                </a:tc>
                <a:tc>
                  <a:txBody>
                    <a:bodyPr/>
                    <a:lstStyle/>
                    <a:p>
                      <a:pPr algn="ctr"/>
                      <a:r>
                        <a:rPr lang="en-US" sz="1600" b="1" dirty="0" smtClean="0">
                          <a:solidFill>
                            <a:srgbClr val="FF0000"/>
                          </a:solidFill>
                        </a:rPr>
                        <a:t>Daily Index</a:t>
                      </a:r>
                      <a:endParaRPr lang="en-US" sz="1600" b="1" dirty="0">
                        <a:solidFill>
                          <a:srgbClr val="FF0000"/>
                        </a:solidFill>
                      </a:endParaRPr>
                    </a:p>
                  </a:txBody>
                  <a:tcPr marL="0" marR="0" marT="0" marB="0" anchor="ctr"/>
                </a:tc>
                <a:extLst>
                  <a:ext uri="{0D108BD9-81ED-4DB2-BD59-A6C34878D82A}">
                    <a16:rowId xmlns:a16="http://schemas.microsoft.com/office/drawing/2014/main" xmlns="" val="10000"/>
                  </a:ext>
                </a:extLst>
              </a:tr>
              <a:tr h="274320">
                <a:tc>
                  <a:txBody>
                    <a:bodyPr/>
                    <a:lstStyle/>
                    <a:p>
                      <a:pPr algn="ctr"/>
                      <a:r>
                        <a:rPr lang="en-US" sz="1600" b="1" dirty="0" smtClean="0">
                          <a:solidFill>
                            <a:srgbClr val="FF0000"/>
                          </a:solidFill>
                        </a:rPr>
                        <a:t>(d)</a:t>
                      </a:r>
                      <a:endParaRPr lang="en-US" sz="1600" b="1" dirty="0">
                        <a:solidFill>
                          <a:srgbClr val="FF0000"/>
                        </a:solidFill>
                      </a:endParaRPr>
                    </a:p>
                  </a:txBody>
                  <a:tcPr marL="0" marR="0" marT="0" marB="0" anchor="ctr"/>
                </a:tc>
                <a:tc>
                  <a:txBody>
                    <a:bodyPr/>
                    <a:lstStyle/>
                    <a:p>
                      <a:pPr algn="ctr"/>
                      <a:r>
                        <a:rPr lang="en-US" sz="1600" b="1" dirty="0" err="1" smtClean="0">
                          <a:solidFill>
                            <a:srgbClr val="FF0000"/>
                          </a:solidFill>
                        </a:rPr>
                        <a:t>a÷d</a:t>
                      </a:r>
                      <a:endParaRPr lang="en-US" sz="1600" b="1" dirty="0">
                        <a:solidFill>
                          <a:srgbClr val="FF0000"/>
                        </a:solidFill>
                      </a:endParaRPr>
                    </a:p>
                  </a:txBody>
                  <a:tcPr marL="0" marR="0" marT="0" marB="0" anchor="ctr"/>
                </a:tc>
                <a:extLst>
                  <a:ext uri="{0D108BD9-81ED-4DB2-BD59-A6C34878D82A}">
                    <a16:rowId xmlns:a16="http://schemas.microsoft.com/office/drawing/2014/main" xmlns="" val="10001"/>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3"/>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4"/>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5"/>
                  </a:ext>
                </a:extLst>
              </a:tr>
              <a:tr h="274320">
                <a:tc>
                  <a:txBody>
                    <a:bodyPr/>
                    <a:lstStyle/>
                    <a:p>
                      <a:pPr algn="ctr" fontAlgn="b"/>
                      <a:r>
                        <a:rPr lang="en-US" sz="1600" b="1" i="0" u="none" strike="noStrike" dirty="0">
                          <a:solidFill>
                            <a:srgbClr val="0000FF"/>
                          </a:solidFill>
                          <a:effectLst/>
                          <a:latin typeface="Calibri" panose="020F0502020204030204" pitchFamily="34" charset="0"/>
                        </a:rPr>
                        <a:t>83.08</a:t>
                      </a:r>
                    </a:p>
                  </a:txBody>
                  <a:tcPr marL="0" marR="0" marT="0" marB="0" anchor="b">
                    <a:solidFill>
                      <a:schemeClr val="accent6">
                        <a:lumMod val="20000"/>
                        <a:lumOff val="80000"/>
                      </a:schemeClr>
                    </a:solidFill>
                  </a:tcPr>
                </a:tc>
                <a:tc>
                  <a:txBody>
                    <a:bodyPr/>
                    <a:lstStyle/>
                    <a:p>
                      <a:pPr algn="ctr" fontAlgn="b"/>
                      <a:r>
                        <a:rPr lang="en-US" sz="1600" b="1" i="0" u="none" strike="noStrike" dirty="0">
                          <a:solidFill>
                            <a:srgbClr val="0000FF"/>
                          </a:solidFill>
                          <a:effectLst/>
                          <a:latin typeface="Calibri" panose="020F0502020204030204" pitchFamily="34" charset="0"/>
                        </a:rPr>
                        <a:t>1.08</a:t>
                      </a:r>
                    </a:p>
                  </a:txBody>
                  <a:tcPr marL="0" marR="0" marT="0" marB="0" anchor="b"/>
                </a:tc>
                <a:extLst>
                  <a:ext uri="{0D108BD9-81ED-4DB2-BD59-A6C34878D82A}">
                    <a16:rowId xmlns:a16="http://schemas.microsoft.com/office/drawing/2014/main" xmlns="" val="10006"/>
                  </a:ext>
                </a:extLst>
              </a:tr>
              <a:tr h="274320">
                <a:tc>
                  <a:txBody>
                    <a:bodyPr/>
                    <a:lstStyle/>
                    <a:p>
                      <a:pPr algn="ctr" fontAlgn="b"/>
                      <a:r>
                        <a:rPr lang="en-US" sz="1600" b="1" i="0" u="none" strike="noStrike" dirty="0">
                          <a:solidFill>
                            <a:srgbClr val="000000"/>
                          </a:solidFill>
                          <a:effectLst/>
                          <a:latin typeface="Calibri" panose="020F0502020204030204" pitchFamily="34" charset="0"/>
                        </a:rPr>
                        <a:t>82.33</a:t>
                      </a: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1.19</a:t>
                      </a:r>
                    </a:p>
                  </a:txBody>
                  <a:tcPr marL="0" marR="0" marT="0" marB="0" anchor="b"/>
                </a:tc>
                <a:extLst>
                  <a:ext uri="{0D108BD9-81ED-4DB2-BD59-A6C34878D82A}">
                    <a16:rowId xmlns:a16="http://schemas.microsoft.com/office/drawing/2014/main" xmlns="" val="10007"/>
                  </a:ext>
                </a:extLst>
              </a:tr>
              <a:tr h="274320">
                <a:tc>
                  <a:txBody>
                    <a:bodyPr/>
                    <a:lstStyle/>
                    <a:p>
                      <a:pPr algn="ctr" fontAlgn="b"/>
                      <a:r>
                        <a:rPr lang="en-US" sz="1600" b="1" i="0" u="none" strike="noStrike" dirty="0">
                          <a:solidFill>
                            <a:srgbClr val="000000"/>
                          </a:solidFill>
                          <a:effectLst/>
                          <a:latin typeface="Calibri" panose="020F0502020204030204" pitchFamily="34" charset="0"/>
                        </a:rPr>
                        <a:t>82.42</a:t>
                      </a:r>
                    </a:p>
                  </a:txBody>
                  <a:tcPr marL="0" marR="0" marT="0" marB="0" anchor="b"/>
                </a:tc>
                <a:tc>
                  <a:txBody>
                    <a:bodyPr/>
                    <a:lstStyle/>
                    <a:p>
                      <a:pPr algn="ctr" fontAlgn="b"/>
                      <a:r>
                        <a:rPr lang="en-US" sz="1600" b="1" i="0" u="none" strike="noStrike">
                          <a:solidFill>
                            <a:srgbClr val="000000"/>
                          </a:solidFill>
                          <a:effectLst/>
                          <a:latin typeface="Calibri" panose="020F0502020204030204" pitchFamily="34" charset="0"/>
                        </a:rPr>
                        <a:t>1.09</a:t>
                      </a:r>
                    </a:p>
                  </a:txBody>
                  <a:tcPr marL="0" marR="0" marT="0" marB="0" anchor="b"/>
                </a:tc>
                <a:extLst>
                  <a:ext uri="{0D108BD9-81ED-4DB2-BD59-A6C34878D82A}">
                    <a16:rowId xmlns:a16="http://schemas.microsoft.com/office/drawing/2014/main" xmlns="" val="10008"/>
                  </a:ext>
                </a:extLst>
              </a:tr>
              <a:tr h="274320">
                <a:tc>
                  <a:txBody>
                    <a:bodyPr/>
                    <a:lstStyle/>
                    <a:p>
                      <a:pPr algn="ctr" fontAlgn="b"/>
                      <a:r>
                        <a:rPr lang="en-US" sz="1600" b="1" i="0" u="none" strike="noStrike" dirty="0">
                          <a:solidFill>
                            <a:srgbClr val="000000"/>
                          </a:solidFill>
                          <a:effectLst/>
                          <a:latin typeface="Calibri" panose="020F0502020204030204" pitchFamily="34" charset="0"/>
                        </a:rPr>
                        <a:t>82.83</a:t>
                      </a:r>
                    </a:p>
                  </a:txBody>
                  <a:tcPr marL="0" marR="0" marT="0" marB="0" anchor="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0.72</a:t>
                      </a:r>
                    </a:p>
                  </a:txBody>
                  <a:tcPr marL="0" marR="0" marT="0" marB="0" anchor="b">
                    <a:solidFill>
                      <a:schemeClr val="accent5">
                        <a:lumMod val="20000"/>
                        <a:lumOff val="80000"/>
                      </a:schemeClr>
                    </a:solidFill>
                  </a:tcPr>
                </a:tc>
                <a:extLst>
                  <a:ext uri="{0D108BD9-81ED-4DB2-BD59-A6C34878D82A}">
                    <a16:rowId xmlns:a16="http://schemas.microsoft.com/office/drawing/2014/main" xmlns="" val="10010"/>
                  </a:ext>
                </a:extLst>
              </a:tr>
              <a:tr h="274320">
                <a:tc>
                  <a:txBody>
                    <a:bodyPr/>
                    <a:lstStyle/>
                    <a:p>
                      <a:pPr algn="ctr" fontAlgn="b"/>
                      <a:r>
                        <a:rPr lang="en-US" sz="1600" b="1" i="0" u="none" strike="noStrike" dirty="0">
                          <a:solidFill>
                            <a:srgbClr val="000000"/>
                          </a:solidFill>
                          <a:effectLst/>
                          <a:latin typeface="Calibri" panose="020F0502020204030204" pitchFamily="34" charset="0"/>
                        </a:rPr>
                        <a:t>83.17</a:t>
                      </a:r>
                    </a:p>
                  </a:txBody>
                  <a:tcPr marL="0" marR="0" marT="0"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0.88</a:t>
                      </a:r>
                    </a:p>
                  </a:txBody>
                  <a:tcPr marL="0" marR="0" marT="0" marB="0" anchor="b">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1"/>
                  </a:ext>
                </a:extLst>
              </a:tr>
              <a:tr h="274320">
                <a:tc>
                  <a:txBody>
                    <a:bodyPr/>
                    <a:lstStyle/>
                    <a:p>
                      <a:pPr algn="ctr" fontAlgn="b"/>
                      <a:r>
                        <a:rPr lang="en-US" sz="1600" b="1" i="0" u="none" strike="noStrike" dirty="0">
                          <a:solidFill>
                            <a:srgbClr val="000000"/>
                          </a:solidFill>
                          <a:effectLst/>
                          <a:latin typeface="Calibri" panose="020F0502020204030204" pitchFamily="34" charset="0"/>
                        </a:rPr>
                        <a:t>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1.02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2"/>
                  </a:ext>
                </a:extLst>
              </a:tr>
              <a:tr h="274320">
                <a:tc>
                  <a:txBody>
                    <a:bodyPr/>
                    <a:lstStyle/>
                    <a:p>
                      <a:pPr algn="ctr" fontAlgn="b"/>
                      <a:r>
                        <a:rPr lang="en-US" sz="1600" b="1" i="0" u="none" strike="noStrike" dirty="0">
                          <a:solidFill>
                            <a:srgbClr val="000000"/>
                          </a:solidFill>
                          <a:effectLst/>
                          <a:latin typeface="Calibri" panose="020F0502020204030204" pitchFamily="34" charset="0"/>
                        </a:rPr>
                        <a:t>84.17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1.09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3"/>
                  </a:ext>
                </a:extLst>
              </a:tr>
              <a:tr h="274320">
                <a:tc>
                  <a:txBody>
                    <a:bodyPr/>
                    <a:lstStyle/>
                    <a:p>
                      <a:pPr algn="ctr" fontAlgn="b"/>
                      <a:r>
                        <a:rPr lang="en-US" sz="1600" b="1" i="0" u="none" strike="noStrike" dirty="0">
                          <a:solidFill>
                            <a:srgbClr val="000000"/>
                          </a:solidFill>
                          <a:effectLst/>
                          <a:latin typeface="Calibri" panose="020F0502020204030204" pitchFamily="34" charset="0"/>
                        </a:rPr>
                        <a:t>84.75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1.18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4"/>
                  </a:ext>
                </a:extLst>
              </a:tr>
              <a:tr h="274320">
                <a:tc>
                  <a:txBody>
                    <a:bodyPr/>
                    <a:lstStyle/>
                    <a:p>
                      <a:pPr algn="ctr" fontAlgn="b"/>
                      <a:r>
                        <a:rPr lang="en-US" sz="1600" b="1" i="0" u="none" strike="noStrike" dirty="0">
                          <a:solidFill>
                            <a:srgbClr val="000000"/>
                          </a:solidFill>
                          <a:effectLst/>
                          <a:latin typeface="Calibri" panose="020F0502020204030204" pitchFamily="34" charset="0"/>
                        </a:rPr>
                        <a:t>85.17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b"/>
                      <a:r>
                        <a:rPr lang="en-US" sz="1600" b="1" i="0" u="none" strike="noStrike">
                          <a:solidFill>
                            <a:srgbClr val="000000"/>
                          </a:solidFill>
                          <a:effectLst/>
                          <a:latin typeface="Calibri" panose="020F0502020204030204" pitchFamily="34" charset="0"/>
                        </a:rPr>
                        <a:t>1.09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15"/>
                  </a:ext>
                </a:extLst>
              </a:tr>
              <a:tr h="274320">
                <a:tc>
                  <a:txBody>
                    <a:bodyPr/>
                    <a:lstStyle/>
                    <a:p>
                      <a:pPr algn="ctr" fontAlgn="b"/>
                      <a:r>
                        <a:rPr lang="en-US" sz="1600" b="1" i="0" u="none" strike="noStrike" dirty="0">
                          <a:solidFill>
                            <a:srgbClr val="000000"/>
                          </a:solidFill>
                          <a:effectLst/>
                          <a:latin typeface="Calibri" panose="020F0502020204030204" pitchFamily="34" charset="0"/>
                        </a:rPr>
                        <a:t>85.67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0.75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274320">
                <a:tc>
                  <a:txBody>
                    <a:bodyPr/>
                    <a:lstStyle/>
                    <a:p>
                      <a:pPr algn="ctr" fontAlgn="b"/>
                      <a:r>
                        <a:rPr lang="en-US" sz="1600" b="1" i="0" u="none" strike="noStrike" dirty="0">
                          <a:solidFill>
                            <a:srgbClr val="000000"/>
                          </a:solidFill>
                          <a:effectLst/>
                          <a:latin typeface="Calibri" panose="020F0502020204030204" pitchFamily="34" charset="0"/>
                        </a:rPr>
                        <a:t>86.25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panose="020F0502020204030204" pitchFamily="34" charset="0"/>
                        </a:rPr>
                        <a:t>0.88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274320">
                <a:tc>
                  <a:txBody>
                    <a:bodyPr/>
                    <a:lstStyle/>
                    <a:p>
                      <a:pPr algn="ctr" fontAlgn="b"/>
                      <a:r>
                        <a:rPr lang="en-US" sz="1600" b="1" i="0" u="none" strike="noStrike" dirty="0">
                          <a:solidFill>
                            <a:srgbClr val="000000"/>
                          </a:solidFill>
                          <a:effectLst/>
                          <a:latin typeface="Calibri" panose="020F0502020204030204" pitchFamily="34" charset="0"/>
                        </a:rPr>
                        <a:t>86.42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1.01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1"/>
                  </a:ext>
                </a:extLst>
              </a:tr>
              <a:tr h="274320">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81127479"/>
              </p:ext>
            </p:extLst>
          </p:nvPr>
        </p:nvGraphicFramePr>
        <p:xfrm>
          <a:off x="6883271" y="1676577"/>
          <a:ext cx="2057400" cy="2804160"/>
        </p:xfrm>
        <a:graphic>
          <a:graphicData uri="http://schemas.openxmlformats.org/drawingml/2006/table">
            <a:tbl>
              <a:tblPr firstRow="1" bandRow="1">
                <a:tableStyleId>{5940675A-B579-460E-94D1-54222C63F5DA}</a:tableStyleId>
              </a:tblPr>
              <a:tblGrid>
                <a:gridCol w="1028700">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tblGrid>
              <a:tr h="370840">
                <a:tc>
                  <a:txBody>
                    <a:bodyPr/>
                    <a:lstStyle/>
                    <a:p>
                      <a:pPr algn="ctr"/>
                      <a:r>
                        <a:rPr lang="en-US" sz="1600" b="1" dirty="0" smtClean="0"/>
                        <a:t>Day (Season)</a:t>
                      </a:r>
                      <a:endParaRPr lang="en-US" sz="1600" b="1" dirty="0"/>
                    </a:p>
                  </a:txBody>
                  <a:tcPr/>
                </a:tc>
                <a:tc>
                  <a:txBody>
                    <a:bodyPr/>
                    <a:lstStyle/>
                    <a:p>
                      <a:pPr algn="ctr"/>
                      <a:r>
                        <a:rPr lang="en-US" sz="1600" b="1" dirty="0" smtClean="0"/>
                        <a:t>Mean Index</a:t>
                      </a:r>
                      <a:endParaRPr lang="en-US" sz="1600" b="1" dirty="0"/>
                    </a:p>
                  </a:txBody>
                  <a:tcPr anchor="ctr"/>
                </a:tc>
                <a:extLst>
                  <a:ext uri="{0D108BD9-81ED-4DB2-BD59-A6C34878D82A}">
                    <a16:rowId xmlns:a16="http://schemas.microsoft.com/office/drawing/2014/main" xmlns="" val="10000"/>
                  </a:ext>
                </a:extLst>
              </a:tr>
              <a:tr h="370840">
                <a:tc>
                  <a:txBody>
                    <a:bodyPr/>
                    <a:lstStyle/>
                    <a:p>
                      <a:pPr algn="ctr"/>
                      <a:r>
                        <a:rPr lang="en-US" sz="1600" b="1" dirty="0" smtClean="0"/>
                        <a:t>Tue</a:t>
                      </a:r>
                      <a:endParaRPr lang="en-US" sz="1600" b="1" dirty="0"/>
                    </a:p>
                  </a:txBody>
                  <a:tcPr marL="0" marR="0" marT="0" marB="0" anchor="ctr"/>
                </a:tc>
                <a:tc>
                  <a:txBody>
                    <a:bodyPr/>
                    <a:lstStyle/>
                    <a:p>
                      <a:pPr algn="ctr" fontAlgn="b"/>
                      <a:r>
                        <a:rPr lang="en-US" sz="1600" b="1" i="0" u="none" strike="noStrike" dirty="0" smtClean="0">
                          <a:solidFill>
                            <a:srgbClr val="000000"/>
                          </a:solidFill>
                          <a:effectLst/>
                          <a:latin typeface="Calibri" panose="020F0502020204030204" pitchFamily="34" charset="0"/>
                        </a:rPr>
                        <a:t>0.74</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2"/>
                  </a:ext>
                </a:extLst>
              </a:tr>
              <a:tr h="370840">
                <a:tc>
                  <a:txBody>
                    <a:bodyPr/>
                    <a:lstStyle/>
                    <a:p>
                      <a:pPr algn="ctr"/>
                      <a:r>
                        <a:rPr lang="en-US" sz="1600" b="1" dirty="0" smtClean="0"/>
                        <a:t>Wed</a:t>
                      </a:r>
                      <a:endParaRPr lang="en-US" sz="1600" b="1" dirty="0"/>
                    </a:p>
                  </a:txBody>
                  <a:tcPr marL="0" marR="0" marT="0" marB="0" anchor="ctr"/>
                </a:tc>
                <a:tc>
                  <a:txBody>
                    <a:bodyPr/>
                    <a:lstStyle/>
                    <a:p>
                      <a:pPr algn="ctr" fontAlgn="b"/>
                      <a:r>
                        <a:rPr lang="en-US" sz="1600" b="1" i="0" u="none" strike="noStrike" dirty="0" smtClean="0">
                          <a:solidFill>
                            <a:srgbClr val="000000"/>
                          </a:solidFill>
                          <a:effectLst/>
                          <a:latin typeface="Calibri" panose="020F0502020204030204" pitchFamily="34" charset="0"/>
                        </a:rPr>
                        <a:t>0.88</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3"/>
                  </a:ext>
                </a:extLst>
              </a:tr>
              <a:tr h="370840">
                <a:tc>
                  <a:txBody>
                    <a:bodyPr/>
                    <a:lstStyle/>
                    <a:p>
                      <a:pPr algn="ctr"/>
                      <a:r>
                        <a:rPr lang="en-US" sz="1600" b="1" dirty="0" smtClean="0"/>
                        <a:t>Thu</a:t>
                      </a:r>
                      <a:endParaRPr lang="en-US" sz="1600" b="1" dirty="0"/>
                    </a:p>
                  </a:txBody>
                  <a:tcPr marL="0" marR="0" marT="0" marB="0" anchor="ctr"/>
                </a:tc>
                <a:tc>
                  <a:txBody>
                    <a:bodyPr/>
                    <a:lstStyle/>
                    <a:p>
                      <a:pPr algn="ctr" fontAlgn="b"/>
                      <a:r>
                        <a:rPr lang="en-US" sz="1600" b="1" i="0" u="none" strike="noStrike" dirty="0" smtClean="0">
                          <a:solidFill>
                            <a:srgbClr val="000000"/>
                          </a:solidFill>
                          <a:effectLst/>
                          <a:latin typeface="Calibri" panose="020F0502020204030204" pitchFamily="34" charset="0"/>
                        </a:rPr>
                        <a:t>1.01</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4"/>
                  </a:ext>
                </a:extLst>
              </a:tr>
              <a:tr h="370840">
                <a:tc>
                  <a:txBody>
                    <a:bodyPr/>
                    <a:lstStyle/>
                    <a:p>
                      <a:pPr algn="ctr"/>
                      <a:r>
                        <a:rPr lang="en-US" sz="1600" b="1" dirty="0" smtClean="0"/>
                        <a:t>Fri</a:t>
                      </a:r>
                      <a:endParaRPr lang="en-US" sz="1600" b="1" dirty="0"/>
                    </a:p>
                  </a:txBody>
                  <a:tcPr marL="0" marR="0" marT="0" marB="0" anchor="ctr"/>
                </a:tc>
                <a:tc>
                  <a:txBody>
                    <a:bodyPr/>
                    <a:lstStyle/>
                    <a:p>
                      <a:pPr algn="ctr" fontAlgn="b"/>
                      <a:r>
                        <a:rPr lang="en-US" sz="1600" b="1" i="0" u="none" strike="noStrike" dirty="0" smtClean="0">
                          <a:solidFill>
                            <a:srgbClr val="000000"/>
                          </a:solidFill>
                          <a:effectLst/>
                          <a:latin typeface="Calibri" panose="020F0502020204030204" pitchFamily="34" charset="0"/>
                        </a:rPr>
                        <a:t>1.09</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5"/>
                  </a:ext>
                </a:extLst>
              </a:tr>
              <a:tr h="370840">
                <a:tc>
                  <a:txBody>
                    <a:bodyPr/>
                    <a:lstStyle/>
                    <a:p>
                      <a:pPr algn="ctr"/>
                      <a:r>
                        <a:rPr lang="en-US" sz="1600" b="1" dirty="0" smtClean="0"/>
                        <a:t>Sat</a:t>
                      </a:r>
                      <a:endParaRPr lang="en-US" sz="1600" b="1" dirty="0"/>
                    </a:p>
                  </a:txBody>
                  <a:tcPr marL="0" marR="0" marT="0" marB="0" anchor="ctr"/>
                </a:tc>
                <a:tc>
                  <a:txBody>
                    <a:bodyPr/>
                    <a:lstStyle/>
                    <a:p>
                      <a:pPr algn="ctr" fontAlgn="b"/>
                      <a:r>
                        <a:rPr lang="en-US" sz="1600" b="1" i="0" u="none" strike="noStrike" dirty="0" smtClean="0">
                          <a:solidFill>
                            <a:srgbClr val="000000"/>
                          </a:solidFill>
                          <a:effectLst/>
                          <a:latin typeface="Calibri" panose="020F0502020204030204" pitchFamily="34" charset="0"/>
                        </a:rPr>
                        <a:t>1.19</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6"/>
                  </a:ext>
                </a:extLst>
              </a:tr>
              <a:tr h="370840">
                <a:tc>
                  <a:txBody>
                    <a:bodyPr/>
                    <a:lstStyle/>
                    <a:p>
                      <a:pPr algn="ctr"/>
                      <a:r>
                        <a:rPr lang="en-US" sz="1600" b="1" dirty="0" smtClean="0"/>
                        <a:t>Sun</a:t>
                      </a:r>
                      <a:endParaRPr lang="en-US" sz="1600" b="1" dirty="0"/>
                    </a:p>
                  </a:txBody>
                  <a:tcPr marL="0" marR="0" marT="0" marB="0" anchor="ctr"/>
                </a:tc>
                <a:tc>
                  <a:txBody>
                    <a:bodyPr/>
                    <a:lstStyle/>
                    <a:p>
                      <a:pPr algn="ctr" fontAlgn="b"/>
                      <a:r>
                        <a:rPr lang="en-US" sz="1600" b="1" i="0" u="none" strike="noStrike" dirty="0" smtClean="0">
                          <a:solidFill>
                            <a:srgbClr val="000000"/>
                          </a:solidFill>
                          <a:effectLst/>
                          <a:latin typeface="Calibri" panose="020F0502020204030204" pitchFamily="34" charset="0"/>
                        </a:rPr>
                        <a:t>1.09</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7"/>
                  </a:ext>
                </a:extLst>
              </a:tr>
            </a:tbl>
          </a:graphicData>
        </a:graphic>
      </p:graphicFrame>
      <p:sp>
        <p:nvSpPr>
          <p:cNvPr id="4" name="Isosceles Triangle 3"/>
          <p:cNvSpPr/>
          <p:nvPr/>
        </p:nvSpPr>
        <p:spPr>
          <a:xfrm rot="5400000">
            <a:off x="3695151" y="2542760"/>
            <a:ext cx="548640" cy="365760"/>
          </a:xfrm>
          <a:prstGeom prst="triangle">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99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Exponential Moving </a:t>
            </a:r>
            <a:r>
              <a:rPr lang="en-US" sz="2800" b="1" dirty="0">
                <a:solidFill>
                  <a:srgbClr val="FF0000"/>
                </a:solidFill>
              </a:rPr>
              <a:t>Average </a:t>
            </a:r>
            <a:r>
              <a:rPr lang="en-US" sz="2800" b="1" dirty="0" smtClean="0">
                <a:solidFill>
                  <a:srgbClr val="FF0000"/>
                </a:solidFill>
              </a:rPr>
              <a:t>(EMA</a:t>
            </a:r>
            <a:r>
              <a:rPr lang="en-US" sz="2800" b="1" dirty="0">
                <a:solidFill>
                  <a:srgbClr val="FF0000"/>
                </a:solidFill>
              </a:rPr>
              <a:t>)</a:t>
            </a:r>
          </a:p>
        </p:txBody>
      </p:sp>
      <p:sp>
        <p:nvSpPr>
          <p:cNvPr id="8" name="Content Placeholder 7"/>
          <p:cNvSpPr>
            <a:spLocks noGrp="1"/>
          </p:cNvSpPr>
          <p:nvPr>
            <p:ph idx="1"/>
          </p:nvPr>
        </p:nvSpPr>
        <p:spPr>
          <a:xfrm>
            <a:off x="228600" y="775500"/>
            <a:ext cx="8686800" cy="6082500"/>
          </a:xfrm>
        </p:spPr>
        <p:txBody>
          <a:bodyPr>
            <a:noAutofit/>
          </a:bodyPr>
          <a:lstStyle/>
          <a:p>
            <a:pPr>
              <a:spcBef>
                <a:spcPts val="1200"/>
              </a:spcBef>
            </a:pPr>
            <a:r>
              <a:rPr lang="en-US" sz="2400" dirty="0" smtClean="0"/>
              <a:t>EMA forecasts the value of next event based on:</a:t>
            </a:r>
          </a:p>
          <a:p>
            <a:pPr marL="682625" indent="-334963">
              <a:spcBef>
                <a:spcPts val="600"/>
              </a:spcBef>
              <a:buAutoNum type="alphaLcPeriod"/>
            </a:pPr>
            <a:r>
              <a:rPr lang="en-US" sz="2400" dirty="0" smtClean="0"/>
              <a:t>Actual Value of the previous item</a:t>
            </a:r>
          </a:p>
          <a:p>
            <a:pPr marL="682625" indent="-334963">
              <a:spcBef>
                <a:spcPts val="600"/>
              </a:spcBef>
              <a:buAutoNum type="alphaLcPeriod"/>
            </a:pPr>
            <a:r>
              <a:rPr lang="en-US" sz="2400" dirty="0" smtClean="0"/>
              <a:t>Forecasted Value of the previous item</a:t>
            </a:r>
          </a:p>
          <a:p>
            <a:pPr marL="682625" indent="-334963">
              <a:spcBef>
                <a:spcPts val="600"/>
              </a:spcBef>
              <a:buAutoNum type="alphaLcPeriod"/>
            </a:pPr>
            <a:r>
              <a:rPr lang="en-US" sz="2400" dirty="0" smtClean="0"/>
              <a:t>Weight assigned</a:t>
            </a:r>
          </a:p>
          <a:p>
            <a:pPr>
              <a:spcBef>
                <a:spcPts val="1200"/>
              </a:spcBef>
            </a:pPr>
            <a:r>
              <a:rPr lang="en-US" sz="2400" dirty="0" smtClean="0"/>
              <a:t>EMA weigh </a:t>
            </a:r>
            <a:r>
              <a:rPr lang="en-US" sz="2400" dirty="0"/>
              <a:t>past observations using exponentially decreasing </a:t>
            </a:r>
            <a:r>
              <a:rPr lang="en-US" sz="2400" dirty="0" smtClean="0"/>
              <a:t>weights as </a:t>
            </a:r>
            <a:r>
              <a:rPr lang="en-US" sz="2400" dirty="0"/>
              <a:t>the </a:t>
            </a:r>
            <a:r>
              <a:rPr lang="en-US" sz="2400" dirty="0" smtClean="0"/>
              <a:t>observations </a:t>
            </a:r>
            <a:r>
              <a:rPr lang="en-US" sz="2400" dirty="0"/>
              <a:t>get </a:t>
            </a:r>
            <a:r>
              <a:rPr lang="en-US" sz="2400" dirty="0" smtClean="0"/>
              <a:t>older; recent </a:t>
            </a:r>
            <a:r>
              <a:rPr lang="en-US" sz="2400" dirty="0"/>
              <a:t>observations are given relatively more weight </a:t>
            </a:r>
            <a:r>
              <a:rPr lang="en-US" sz="2400" dirty="0" smtClean="0"/>
              <a:t>than </a:t>
            </a:r>
            <a:r>
              <a:rPr lang="en-US" sz="2400" dirty="0"/>
              <a:t>the older </a:t>
            </a:r>
            <a:r>
              <a:rPr lang="en-US" sz="2400" dirty="0" smtClean="0"/>
              <a:t>observations</a:t>
            </a:r>
            <a:endParaRPr lang="en-US" sz="2400" dirty="0"/>
          </a:p>
          <a:p>
            <a:pPr>
              <a:spcBef>
                <a:spcPts val="1200"/>
              </a:spcBef>
            </a:pPr>
            <a:r>
              <a:rPr lang="en-US" altLang="en-US" sz="2400" dirty="0" smtClean="0"/>
              <a:t>The amount of weight applied to the past observations, or the degree of smoothing required, is determined by the “smoothing constant”</a:t>
            </a:r>
          </a:p>
          <a:p>
            <a:pPr>
              <a:spcBef>
                <a:spcPts val="1200"/>
              </a:spcBef>
            </a:pPr>
            <a:r>
              <a:rPr lang="en-US" sz="2400" dirty="0" smtClean="0"/>
              <a:t>EMA </a:t>
            </a:r>
            <a:r>
              <a:rPr lang="en-US" sz="2400" dirty="0"/>
              <a:t>is in contrast to the </a:t>
            </a:r>
            <a:r>
              <a:rPr lang="en-US" sz="2400" dirty="0" smtClean="0"/>
              <a:t>SMA.  In SMA, the </a:t>
            </a:r>
            <a:r>
              <a:rPr lang="en-US" sz="2400" dirty="0"/>
              <a:t>same weights (=1/n) are </a:t>
            </a:r>
            <a:r>
              <a:rPr lang="en-US" sz="2400" dirty="0" smtClean="0"/>
              <a:t>assigned </a:t>
            </a:r>
            <a:r>
              <a:rPr lang="en-US" sz="2400" dirty="0"/>
              <a:t>to the </a:t>
            </a:r>
            <a:r>
              <a:rPr lang="en-US" sz="2400" dirty="0" smtClean="0"/>
              <a:t>observations.  </a:t>
            </a:r>
            <a:r>
              <a:rPr lang="en-US" sz="2400" dirty="0"/>
              <a:t>In </a:t>
            </a:r>
            <a:r>
              <a:rPr lang="en-US" sz="2400" dirty="0" smtClean="0"/>
              <a:t>EMA, </a:t>
            </a:r>
            <a:r>
              <a:rPr lang="en-US" sz="2400" dirty="0"/>
              <a:t>there are one or more smoothing parameters to be determined (or estimated) and these choices determine the weights assigned to the observations</a:t>
            </a:r>
          </a:p>
          <a:p>
            <a:pPr>
              <a:spcBef>
                <a:spcPts val="1200"/>
              </a:spcBef>
            </a:pPr>
            <a:endParaRPr lang="en-US" altLang="en-US" sz="2400" dirty="0" smtClean="0"/>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25</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47134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a:solidFill>
                  <a:srgbClr val="FF0000"/>
                </a:solidFill>
              </a:rPr>
              <a:t>EMA Equation … </a:t>
            </a:r>
            <a:r>
              <a:rPr lang="en-US" sz="2800" b="1" dirty="0" smtClean="0">
                <a:solidFill>
                  <a:srgbClr val="FF0000"/>
                </a:solidFill>
              </a:rPr>
              <a:t>1/4</a:t>
            </a:r>
            <a:endParaRPr lang="en-US" sz="2800" b="1" dirty="0">
              <a:solidFill>
                <a:srgbClr val="FF0000"/>
              </a:solidFill>
            </a:endParaRPr>
          </a:p>
        </p:txBody>
      </p:sp>
      <p:sp>
        <p:nvSpPr>
          <p:cNvPr id="8" name="Content Placeholder 7"/>
          <p:cNvSpPr>
            <a:spLocks noGrp="1"/>
          </p:cNvSpPr>
          <p:nvPr>
            <p:ph idx="1"/>
          </p:nvPr>
        </p:nvSpPr>
        <p:spPr>
          <a:xfrm>
            <a:off x="228600" y="762000"/>
            <a:ext cx="8686800" cy="2263531"/>
          </a:xfrm>
        </p:spPr>
        <p:txBody>
          <a:bodyPr>
            <a:noAutofit/>
          </a:bodyPr>
          <a:lstStyle/>
          <a:p>
            <a:pPr marL="231775" indent="-231775"/>
            <a:r>
              <a:rPr lang="en-US" sz="2000" dirty="0" smtClean="0"/>
              <a:t>The exponential </a:t>
            </a:r>
            <a:r>
              <a:rPr lang="en-US" sz="2000" dirty="0"/>
              <a:t>smoothing equation </a:t>
            </a:r>
            <a:r>
              <a:rPr lang="en-US" sz="2000" dirty="0" smtClean="0"/>
              <a:t>is:</a:t>
            </a:r>
          </a:p>
          <a:p>
            <a:pPr marL="1828800" indent="0">
              <a:buNone/>
            </a:pPr>
            <a:r>
              <a:rPr lang="en-US" sz="2000" b="1" i="1" dirty="0" smtClean="0"/>
              <a:t>F</a:t>
            </a:r>
            <a:r>
              <a:rPr lang="en-US" sz="2000" b="1" i="1" baseline="-25000" dirty="0" smtClean="0"/>
              <a:t>n+1</a:t>
            </a:r>
            <a:r>
              <a:rPr lang="en-US" sz="2000" b="1" i="1" dirty="0" smtClean="0"/>
              <a:t> </a:t>
            </a:r>
            <a:r>
              <a:rPr lang="en-US" sz="2000" b="1" i="1" dirty="0"/>
              <a:t>= </a:t>
            </a:r>
            <a:r>
              <a:rPr lang="en-US" sz="2000" b="1" dirty="0">
                <a:sym typeface="Symbol"/>
              </a:rPr>
              <a:t></a:t>
            </a:r>
            <a:r>
              <a:rPr lang="en-US" sz="2000" b="1" i="1" dirty="0">
                <a:sym typeface="Symbol"/>
              </a:rPr>
              <a:t> y</a:t>
            </a:r>
            <a:r>
              <a:rPr lang="en-US" sz="2000" b="1" i="1" baseline="-25000" dirty="0">
                <a:sym typeface="Symbol"/>
              </a:rPr>
              <a:t>n</a:t>
            </a:r>
            <a:r>
              <a:rPr lang="en-US" sz="2000" b="1" i="1" dirty="0">
                <a:sym typeface="Symbol"/>
              </a:rPr>
              <a:t> + (</a:t>
            </a:r>
            <a:r>
              <a:rPr lang="en-US" sz="2000" b="1" i="1" dirty="0" smtClean="0">
                <a:sym typeface="Symbol"/>
              </a:rPr>
              <a:t>1- </a:t>
            </a:r>
            <a:r>
              <a:rPr lang="en-US" sz="2000" b="1" dirty="0">
                <a:sym typeface="Symbol"/>
              </a:rPr>
              <a:t></a:t>
            </a:r>
            <a:r>
              <a:rPr lang="en-US" sz="2000" b="1" i="1" dirty="0">
                <a:sym typeface="Symbol"/>
              </a:rPr>
              <a:t>)</a:t>
            </a:r>
            <a:r>
              <a:rPr lang="en-US" sz="2000" b="1" i="1" dirty="0" err="1">
                <a:sym typeface="Symbol"/>
              </a:rPr>
              <a:t>F</a:t>
            </a:r>
            <a:r>
              <a:rPr lang="en-US" sz="2000" b="1" i="1" baseline="-25000" dirty="0" err="1">
                <a:sym typeface="Symbol"/>
              </a:rPr>
              <a:t>n</a:t>
            </a:r>
            <a:endParaRPr lang="en-US" sz="2000" b="1" i="1" baseline="-25000" dirty="0"/>
          </a:p>
          <a:p>
            <a:pPr marL="968375" indent="0">
              <a:buNone/>
            </a:pPr>
            <a:r>
              <a:rPr lang="en-US" sz="2000" dirty="0" smtClean="0"/>
              <a:t>where </a:t>
            </a:r>
            <a:r>
              <a:rPr lang="en-US" sz="2000" b="1" i="1" dirty="0" smtClean="0"/>
              <a:t>F</a:t>
            </a:r>
            <a:r>
              <a:rPr lang="en-US" sz="2000" b="1" i="1" baseline="-25000" dirty="0" smtClean="0"/>
              <a:t>n+1</a:t>
            </a:r>
            <a:r>
              <a:rPr lang="en-US" sz="2000" dirty="0"/>
              <a:t> </a:t>
            </a:r>
            <a:r>
              <a:rPr lang="en-US" sz="2000" dirty="0" smtClean="0"/>
              <a:t>= Forecast for the next unit (to be estimated)</a:t>
            </a:r>
            <a:r>
              <a:rPr lang="en-US" sz="2000" b="1" dirty="0">
                <a:sym typeface="Symbol"/>
              </a:rPr>
              <a:t> </a:t>
            </a:r>
            <a:endParaRPr lang="en-US" sz="2000" b="1" dirty="0" smtClean="0">
              <a:sym typeface="Symbol"/>
            </a:endParaRPr>
          </a:p>
          <a:p>
            <a:pPr marL="968375" indent="0">
              <a:buNone/>
            </a:pPr>
            <a:r>
              <a:rPr lang="en-US" sz="2000" b="1" dirty="0">
                <a:sym typeface="Symbol"/>
              </a:rPr>
              <a:t>	</a:t>
            </a:r>
            <a:r>
              <a:rPr lang="en-US" sz="2000" b="1" dirty="0" smtClean="0">
                <a:sym typeface="Symbol"/>
              </a:rPr>
              <a:t> </a:t>
            </a:r>
            <a:r>
              <a:rPr lang="en-US" sz="2000" dirty="0" smtClean="0"/>
              <a:t>= Smoothing constant, such 0 &lt;</a:t>
            </a:r>
            <a:r>
              <a:rPr lang="en-US" sz="2000" b="1" dirty="0" smtClean="0">
                <a:sym typeface="Symbol"/>
              </a:rPr>
              <a:t>  </a:t>
            </a:r>
            <a:r>
              <a:rPr lang="en-US" sz="2000" dirty="0" smtClean="0"/>
              <a:t>≤ 1</a:t>
            </a:r>
          </a:p>
          <a:p>
            <a:pPr marL="1828800" indent="0">
              <a:buNone/>
            </a:pPr>
            <a:r>
              <a:rPr lang="en-US" sz="2000" b="1" i="1" dirty="0" err="1" smtClean="0"/>
              <a:t>y</a:t>
            </a:r>
            <a:r>
              <a:rPr lang="en-US" sz="2000" b="1" i="1" baseline="-25000" dirty="0" err="1" smtClean="0"/>
              <a:t>n</a:t>
            </a:r>
            <a:r>
              <a:rPr lang="en-US" sz="2000" i="1" baseline="-25000" dirty="0" smtClean="0"/>
              <a:t>  </a:t>
            </a:r>
            <a:r>
              <a:rPr lang="en-US" sz="2000" dirty="0" smtClean="0"/>
              <a:t>= Actual value of the most recent unit</a:t>
            </a:r>
          </a:p>
          <a:p>
            <a:pPr marL="1828800" indent="0">
              <a:buNone/>
            </a:pPr>
            <a:r>
              <a:rPr lang="en-US" sz="2000" b="1" i="1" dirty="0" err="1" smtClean="0"/>
              <a:t>F</a:t>
            </a:r>
            <a:r>
              <a:rPr lang="en-US" sz="2000" b="1" i="1" baseline="-25000" dirty="0" err="1" smtClean="0"/>
              <a:t>n</a:t>
            </a:r>
            <a:r>
              <a:rPr lang="en-US" sz="2000" dirty="0" smtClean="0"/>
              <a:t> </a:t>
            </a:r>
            <a:r>
              <a:rPr lang="en-US" sz="2000" dirty="0"/>
              <a:t>= </a:t>
            </a:r>
            <a:r>
              <a:rPr lang="en-US" sz="2000" dirty="0" smtClean="0"/>
              <a:t>Forecasted value of the most recent unit</a:t>
            </a: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26</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16" name="Content Placeholder 7"/>
          <p:cNvSpPr txBox="1">
            <a:spLocks/>
          </p:cNvSpPr>
          <p:nvPr/>
        </p:nvSpPr>
        <p:spPr>
          <a:xfrm>
            <a:off x="10529" y="3017520"/>
            <a:ext cx="9144000" cy="1188720"/>
          </a:xfrm>
          <a:prstGeom prst="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spcBef>
                <a:spcPts val="600"/>
              </a:spcBef>
            </a:pPr>
            <a:r>
              <a:rPr lang="en-US" altLang="en-US" sz="2000" b="1" u="sng" dirty="0" smtClean="0"/>
              <a:t>Large</a:t>
            </a:r>
            <a:r>
              <a:rPr lang="en-US" altLang="en-US" sz="2000" u="sng" dirty="0" smtClean="0"/>
              <a:t> </a:t>
            </a:r>
            <a:r>
              <a:rPr lang="en-US" sz="2000" b="1" u="sng" dirty="0" smtClean="0">
                <a:sym typeface="Symbol"/>
              </a:rPr>
              <a:t> </a:t>
            </a:r>
            <a:r>
              <a:rPr lang="en-US" sz="2000" u="sng" dirty="0" smtClean="0">
                <a:sym typeface="Symbol"/>
              </a:rPr>
              <a:t>(say 0.9, 0.8, 0.7, 0.6 </a:t>
            </a:r>
            <a:r>
              <a:rPr lang="en-US" sz="2000" u="sng" dirty="0" err="1" smtClean="0">
                <a:sym typeface="Symbol"/>
              </a:rPr>
              <a:t>etc</a:t>
            </a:r>
            <a:r>
              <a:rPr lang="en-US" sz="2000" u="sng" dirty="0" smtClean="0">
                <a:sym typeface="Symbol"/>
              </a:rPr>
              <a:t>)</a:t>
            </a:r>
            <a:r>
              <a:rPr lang="en-US" sz="2000" b="1" dirty="0" smtClean="0">
                <a:sym typeface="Symbol"/>
              </a:rPr>
              <a:t> </a:t>
            </a:r>
            <a:r>
              <a:rPr lang="en-US" sz="2000" dirty="0" smtClean="0">
                <a:sym typeface="Symbol"/>
              </a:rPr>
              <a:t>would mean: </a:t>
            </a:r>
          </a:p>
          <a:p>
            <a:pPr marL="234950" indent="0">
              <a:spcBef>
                <a:spcPts val="600"/>
              </a:spcBef>
              <a:buNone/>
            </a:pPr>
            <a:r>
              <a:rPr lang="en-US" sz="2000" dirty="0" smtClean="0">
                <a:sym typeface="Symbol"/>
              </a:rPr>
              <a:t>MORE consideration to the previous ACTUAL DATA</a:t>
            </a:r>
          </a:p>
          <a:p>
            <a:pPr marL="234950" indent="0">
              <a:spcBef>
                <a:spcPts val="600"/>
              </a:spcBef>
              <a:spcAft>
                <a:spcPts val="1200"/>
              </a:spcAft>
              <a:buNone/>
            </a:pPr>
            <a:r>
              <a:rPr lang="en-US" sz="2000" dirty="0" smtClean="0">
                <a:sym typeface="Symbol"/>
              </a:rPr>
              <a:t>LESS consideration to previous FORECASTED DATA because of inaccurate forecasts</a:t>
            </a:r>
            <a:endParaRPr lang="en-US" altLang="en-US" sz="2000" dirty="0" smtClean="0"/>
          </a:p>
        </p:txBody>
      </p:sp>
      <p:sp>
        <p:nvSpPr>
          <p:cNvPr id="9" name="Content Placeholder 7"/>
          <p:cNvSpPr txBox="1">
            <a:spLocks/>
          </p:cNvSpPr>
          <p:nvPr/>
        </p:nvSpPr>
        <p:spPr>
          <a:xfrm>
            <a:off x="9144" y="4206240"/>
            <a:ext cx="9144000" cy="1188720"/>
          </a:xfrm>
          <a:prstGeom prst="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spcBef>
                <a:spcPts val="600"/>
              </a:spcBef>
            </a:pPr>
            <a:r>
              <a:rPr lang="en-US" altLang="en-US" sz="2000" b="1" u="sng" dirty="0" smtClean="0"/>
              <a:t>Small </a:t>
            </a:r>
            <a:r>
              <a:rPr lang="en-US" sz="2000" b="1" u="sng" dirty="0" smtClean="0">
                <a:sym typeface="Symbol"/>
              </a:rPr>
              <a:t> </a:t>
            </a:r>
            <a:r>
              <a:rPr lang="en-US" sz="2000" u="sng" dirty="0" smtClean="0">
                <a:sym typeface="Symbol"/>
              </a:rPr>
              <a:t>(say 0.1, 0.2, 0.3, 0.4 </a:t>
            </a:r>
            <a:r>
              <a:rPr lang="en-US" sz="2000" u="sng" dirty="0" err="1">
                <a:sym typeface="Symbol"/>
              </a:rPr>
              <a:t>etc</a:t>
            </a:r>
            <a:r>
              <a:rPr lang="en-US" sz="2000" u="sng" dirty="0">
                <a:sym typeface="Symbol"/>
              </a:rPr>
              <a:t>)</a:t>
            </a:r>
            <a:r>
              <a:rPr lang="en-US" sz="2000" b="1" dirty="0" smtClean="0">
                <a:sym typeface="Symbol"/>
              </a:rPr>
              <a:t> </a:t>
            </a:r>
            <a:r>
              <a:rPr lang="en-US" sz="2000" dirty="0" smtClean="0">
                <a:sym typeface="Symbol"/>
              </a:rPr>
              <a:t>would mean: </a:t>
            </a:r>
          </a:p>
          <a:p>
            <a:pPr marL="234950" indent="0">
              <a:spcBef>
                <a:spcPts val="600"/>
              </a:spcBef>
              <a:buNone/>
            </a:pPr>
            <a:r>
              <a:rPr lang="en-US" sz="2000" dirty="0" smtClean="0">
                <a:sym typeface="Symbol"/>
              </a:rPr>
              <a:t>LESS consideration </a:t>
            </a:r>
            <a:r>
              <a:rPr lang="en-US" sz="2000" dirty="0">
                <a:sym typeface="Symbol"/>
              </a:rPr>
              <a:t>to the previous ACTUAL </a:t>
            </a:r>
            <a:r>
              <a:rPr lang="en-US" sz="2000" dirty="0" smtClean="0">
                <a:sym typeface="Symbol"/>
              </a:rPr>
              <a:t>DATA;</a:t>
            </a:r>
          </a:p>
          <a:p>
            <a:pPr marL="234950" indent="0">
              <a:spcBef>
                <a:spcPts val="600"/>
              </a:spcBef>
              <a:buNone/>
            </a:pPr>
            <a:r>
              <a:rPr lang="en-US" sz="2000" dirty="0" smtClean="0">
                <a:sym typeface="Symbol"/>
              </a:rPr>
              <a:t>MORE consideration to previous FORECASTED DATA because of accurate forecasts</a:t>
            </a:r>
          </a:p>
          <a:p>
            <a:pPr marL="234950" indent="0">
              <a:spcBef>
                <a:spcPts val="600"/>
              </a:spcBef>
              <a:buNone/>
            </a:pPr>
            <a:endParaRPr lang="en-US" sz="2000" dirty="0" smtClean="0">
              <a:sym typeface="Symbol"/>
            </a:endParaRPr>
          </a:p>
        </p:txBody>
      </p:sp>
      <p:sp>
        <p:nvSpPr>
          <p:cNvPr id="10" name="Content Placeholder 7"/>
          <p:cNvSpPr txBox="1">
            <a:spLocks/>
          </p:cNvSpPr>
          <p:nvPr/>
        </p:nvSpPr>
        <p:spPr>
          <a:xfrm>
            <a:off x="9144" y="5394960"/>
            <a:ext cx="9144000" cy="1188720"/>
          </a:xfrm>
          <a:prstGeom prst="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spcBef>
                <a:spcPts val="1200"/>
              </a:spcBef>
            </a:pPr>
            <a:r>
              <a:rPr lang="en-US" sz="2000" b="1" u="sng" dirty="0" smtClean="0">
                <a:sym typeface="Symbol"/>
              </a:rPr>
              <a:t> = 0.5 </a:t>
            </a:r>
            <a:r>
              <a:rPr lang="en-US" sz="2000" dirty="0" smtClean="0">
                <a:sym typeface="Symbol"/>
              </a:rPr>
              <a:t>would </a:t>
            </a:r>
            <a:r>
              <a:rPr lang="en-US" sz="2000" dirty="0">
                <a:sym typeface="Symbol"/>
              </a:rPr>
              <a:t>mean: </a:t>
            </a:r>
          </a:p>
          <a:p>
            <a:pPr marL="234950" indent="0">
              <a:spcBef>
                <a:spcPts val="600"/>
              </a:spcBef>
              <a:buNone/>
            </a:pPr>
            <a:r>
              <a:rPr lang="en-US" sz="2000" dirty="0" smtClean="0">
                <a:sym typeface="Symbol"/>
              </a:rPr>
              <a:t>EQUAL consideration </a:t>
            </a:r>
            <a:r>
              <a:rPr lang="en-US" sz="2000" dirty="0">
                <a:sym typeface="Symbol"/>
              </a:rPr>
              <a:t>to the previous ACTUAL </a:t>
            </a:r>
            <a:r>
              <a:rPr lang="en-US" sz="2000" dirty="0" smtClean="0">
                <a:sym typeface="Symbol"/>
              </a:rPr>
              <a:t>DATA and the </a:t>
            </a:r>
            <a:r>
              <a:rPr lang="en-US" sz="2000" dirty="0">
                <a:sym typeface="Symbol"/>
              </a:rPr>
              <a:t>previous FORECASTED </a:t>
            </a:r>
            <a:r>
              <a:rPr lang="en-US" sz="2000" dirty="0" smtClean="0">
                <a:sym typeface="Symbol"/>
              </a:rPr>
              <a:t>DATA, </a:t>
            </a:r>
            <a:r>
              <a:rPr lang="en-US" sz="2000" i="1" dirty="0" smtClean="0">
                <a:sym typeface="Symbol"/>
              </a:rPr>
              <a:t>because both  and (1- ) would be 0.5 in this case</a:t>
            </a:r>
            <a:endParaRPr lang="en-US" sz="2000" i="1" dirty="0">
              <a:sym typeface="Symbol"/>
            </a:endParaRPr>
          </a:p>
          <a:p>
            <a:pPr marL="234950" indent="0">
              <a:spcBef>
                <a:spcPts val="600"/>
              </a:spcBef>
              <a:buNone/>
            </a:pPr>
            <a:endParaRPr lang="en-US" sz="2000" dirty="0" smtClean="0">
              <a:sym typeface="Symbol"/>
            </a:endParaRPr>
          </a:p>
        </p:txBody>
      </p:sp>
    </p:spTree>
    <p:extLst>
      <p:ext uri="{BB962C8B-B14F-4D97-AF65-F5344CB8AC3E}">
        <p14:creationId xmlns:p14="http://schemas.microsoft.com/office/powerpoint/2010/main" val="385327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bg/>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bg/>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6" grpId="0" uiExpand="1" build="p" animBg="1"/>
      <p:bldP spid="9" grpId="0" uiExpand="1" build="p" animBg="1"/>
      <p:bldP spid="10"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a:solidFill>
                  <a:srgbClr val="FF0000"/>
                </a:solidFill>
              </a:rPr>
              <a:t>EMA Equation … </a:t>
            </a:r>
            <a:r>
              <a:rPr lang="en-US" sz="2800" b="1" dirty="0" smtClean="0">
                <a:solidFill>
                  <a:srgbClr val="FF0000"/>
                </a:solidFill>
              </a:rPr>
              <a:t>2/4</a:t>
            </a:r>
            <a:endParaRPr lang="en-US" sz="2800" b="1" dirty="0">
              <a:solidFill>
                <a:srgbClr val="FF0000"/>
              </a:solidFill>
            </a:endParaRPr>
          </a:p>
        </p:txBody>
      </p:sp>
      <p:sp>
        <p:nvSpPr>
          <p:cNvPr id="3" name="Slide Number Placeholder 2"/>
          <p:cNvSpPr>
            <a:spLocks noGrp="1"/>
          </p:cNvSpPr>
          <p:nvPr>
            <p:ph type="sldNum" sz="quarter" idx="12"/>
          </p:nvPr>
        </p:nvSpPr>
        <p:spPr>
          <a:xfrm>
            <a:off x="8642964" y="6492875"/>
            <a:ext cx="487181" cy="365125"/>
          </a:xfrm>
        </p:spPr>
        <p:txBody>
          <a:bodyPr/>
          <a:lstStyle/>
          <a:p>
            <a:fld id="{B6F15528-21DE-4FAA-801E-634DDDAF4B2B}" type="slidenum">
              <a:rPr lang="en-US" b="1" smtClean="0">
                <a:solidFill>
                  <a:prstClr val="black"/>
                </a:solidFill>
              </a:rPr>
              <a:pPr/>
              <a:t>27</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val="3521810201"/>
              </p:ext>
            </p:extLst>
          </p:nvPr>
        </p:nvGraphicFramePr>
        <p:xfrm>
          <a:off x="67808" y="832512"/>
          <a:ext cx="1828800" cy="536448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tblGrid>
              <a:tr h="0">
                <a:tc>
                  <a:txBody>
                    <a:bodyPr/>
                    <a:lstStyle/>
                    <a:p>
                      <a:pPr algn="ctr"/>
                      <a:r>
                        <a:rPr lang="en-US" sz="1600" b="1" i="1" dirty="0" smtClean="0">
                          <a:sym typeface="Symbol"/>
                        </a:rPr>
                        <a:t>y</a:t>
                      </a:r>
                      <a:r>
                        <a:rPr lang="en-US" sz="1600" b="1" i="1" baseline="-25000" dirty="0" smtClean="0">
                          <a:sym typeface="Symbol"/>
                        </a:rPr>
                        <a:t>n</a:t>
                      </a:r>
                      <a:r>
                        <a:rPr lang="en-US" sz="1600" dirty="0" smtClean="0"/>
                        <a:t> </a:t>
                      </a:r>
                      <a:endParaRPr lang="en-US" sz="1600"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1" dirty="0" err="1" smtClean="0"/>
                        <a:t>F</a:t>
                      </a:r>
                      <a:r>
                        <a:rPr lang="en-US" sz="1600" b="1" i="1" baseline="-25000" dirty="0" err="1" smtClean="0">
                          <a:sym typeface="Symbol"/>
                        </a:rPr>
                        <a:t>n</a:t>
                      </a:r>
                      <a:r>
                        <a:rPr lang="en-US" sz="1600" b="1" i="1" baseline="-25000" dirty="0" smtClean="0"/>
                        <a:t> </a:t>
                      </a:r>
                      <a:endParaRPr lang="en-US" sz="1600" dirty="0"/>
                    </a:p>
                  </a:txBody>
                  <a:tcPr>
                    <a:noFill/>
                  </a:tcPr>
                </a:tc>
                <a:extLst>
                  <a:ext uri="{0D108BD9-81ED-4DB2-BD59-A6C34878D82A}">
                    <a16:rowId xmlns:a16="http://schemas.microsoft.com/office/drawing/2014/main" xmlns="" val="10000"/>
                  </a:ext>
                </a:extLst>
              </a:tr>
              <a:tr h="457200">
                <a:tc>
                  <a:txBody>
                    <a:bodyPr/>
                    <a:lstStyle/>
                    <a:p>
                      <a:pPr algn="l" fontAlgn="b"/>
                      <a:r>
                        <a:rPr lang="en-US" sz="1600" b="0" i="1" u="none" strike="noStrike" dirty="0" smtClean="0">
                          <a:solidFill>
                            <a:schemeClr val="tx1"/>
                          </a:solidFill>
                          <a:effectLst/>
                          <a:latin typeface="Calibri"/>
                        </a:rPr>
                        <a:t>y</a:t>
                      </a:r>
                      <a:r>
                        <a:rPr lang="en-US" sz="1600" b="0" i="1" u="none" strike="noStrike" baseline="-25000" dirty="0" smtClean="0">
                          <a:solidFill>
                            <a:schemeClr val="tx1"/>
                          </a:solidFill>
                          <a:effectLst/>
                          <a:latin typeface="Calibri"/>
                        </a:rPr>
                        <a:t>1 </a:t>
                      </a:r>
                      <a:r>
                        <a:rPr lang="en-US" sz="1600" b="0" i="0" u="none" strike="noStrike" dirty="0" smtClean="0">
                          <a:solidFill>
                            <a:schemeClr val="tx1"/>
                          </a:solidFill>
                          <a:effectLst/>
                          <a:latin typeface="Calibri"/>
                        </a:rPr>
                        <a:t>=</a:t>
                      </a:r>
                      <a:endParaRPr lang="en-US" sz="1600" b="0" i="0" u="none" strike="noStrike" dirty="0">
                        <a:solidFill>
                          <a:schemeClr val="tx1"/>
                        </a:solidFill>
                        <a:effectLst/>
                        <a:latin typeface="Calibri"/>
                      </a:endParaRPr>
                    </a:p>
                  </a:txBody>
                  <a:tcPr marR="9525" marT="9144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dirty="0" smtClean="0">
                          <a:solidFill>
                            <a:schemeClr val="tx1"/>
                          </a:solidFill>
                          <a:effectLst/>
                          <a:latin typeface="+mn-lt"/>
                        </a:rPr>
                        <a:t>F</a:t>
                      </a:r>
                      <a:r>
                        <a:rPr lang="en-US" sz="1600" b="0" i="1" u="none" strike="noStrike" baseline="-25000" dirty="0" smtClean="0">
                          <a:solidFill>
                            <a:schemeClr val="tx1"/>
                          </a:solidFill>
                          <a:effectLst/>
                          <a:latin typeface="+mn-lt"/>
                        </a:rPr>
                        <a:t>1</a:t>
                      </a:r>
                      <a:r>
                        <a:rPr lang="en-US" sz="1600" b="0" i="0" u="none" strike="noStrike" dirty="0" smtClean="0">
                          <a:solidFill>
                            <a:schemeClr val="tx1"/>
                          </a:solidFill>
                          <a:effectLst/>
                          <a:latin typeface="+mn-lt"/>
                        </a:rPr>
                        <a:t>=</a:t>
                      </a:r>
                    </a:p>
                  </a:txBody>
                  <a:tcPr marR="9525" marT="91440" marB="0">
                    <a:noFill/>
                  </a:tcPr>
                </a:tc>
                <a:extLst>
                  <a:ext uri="{0D108BD9-81ED-4DB2-BD59-A6C34878D82A}">
                    <a16:rowId xmlns:a16="http://schemas.microsoft.com/office/drawing/2014/main" xmlns="" val="10001"/>
                  </a:ext>
                </a:extLst>
              </a:tr>
              <a:tr h="457200">
                <a:tc>
                  <a:txBody>
                    <a:bodyPr/>
                    <a:lstStyle/>
                    <a:p>
                      <a:pPr algn="l" fontAlgn="b"/>
                      <a:r>
                        <a:rPr lang="en-US" sz="1600" b="0" i="1" u="none" strike="noStrike" dirty="0" smtClean="0">
                          <a:solidFill>
                            <a:schemeClr val="tx1"/>
                          </a:solidFill>
                          <a:effectLst/>
                          <a:latin typeface="Calibri"/>
                        </a:rPr>
                        <a:t>y</a:t>
                      </a:r>
                      <a:r>
                        <a:rPr lang="en-US" sz="1600" b="0" i="1" u="none" strike="noStrike" baseline="-25000" dirty="0" smtClean="0">
                          <a:solidFill>
                            <a:schemeClr val="tx1"/>
                          </a:solidFill>
                          <a:effectLst/>
                          <a:latin typeface="Calibri"/>
                        </a:rPr>
                        <a:t>2 </a:t>
                      </a:r>
                      <a:r>
                        <a:rPr lang="en-US" sz="1600" b="0" i="0" u="none" strike="noStrike" kern="1200" dirty="0" smtClean="0">
                          <a:solidFill>
                            <a:schemeClr val="tx1"/>
                          </a:solidFill>
                          <a:effectLst/>
                          <a:latin typeface="+mn-lt"/>
                          <a:ea typeface="+mn-ea"/>
                          <a:cs typeface="+mn-cs"/>
                        </a:rPr>
                        <a:t>=</a:t>
                      </a:r>
                      <a:endParaRPr lang="en-US" sz="1600" b="0" i="0" u="none" strike="noStrike" kern="1200" dirty="0">
                        <a:solidFill>
                          <a:schemeClr val="tx1"/>
                        </a:solidFill>
                        <a:effectLst/>
                        <a:latin typeface="+mn-lt"/>
                        <a:ea typeface="+mn-ea"/>
                        <a:cs typeface="+mn-cs"/>
                      </a:endParaRPr>
                    </a:p>
                  </a:txBody>
                  <a:tcPr marR="9525" marT="9144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dirty="0" smtClean="0">
                          <a:solidFill>
                            <a:schemeClr val="tx1"/>
                          </a:solidFill>
                          <a:effectLst/>
                          <a:latin typeface="+mn-lt"/>
                        </a:rPr>
                        <a:t>F</a:t>
                      </a:r>
                      <a:r>
                        <a:rPr lang="en-US" sz="1600" b="0" i="1" u="none" strike="noStrike" baseline="-25000" dirty="0" smtClean="0">
                          <a:solidFill>
                            <a:schemeClr val="tx1"/>
                          </a:solidFill>
                          <a:effectLst/>
                          <a:latin typeface="+mn-lt"/>
                        </a:rPr>
                        <a:t>2 </a:t>
                      </a:r>
                      <a:r>
                        <a:rPr lang="en-US" sz="1600" b="0" i="0" u="none" strike="noStrike" dirty="0" smtClean="0">
                          <a:solidFill>
                            <a:schemeClr val="tx1"/>
                          </a:solidFill>
                          <a:effectLst/>
                          <a:latin typeface="+mn-lt"/>
                        </a:rPr>
                        <a:t>=</a:t>
                      </a:r>
                    </a:p>
                  </a:txBody>
                  <a:tcPr marR="9525" marT="91440" marB="0">
                    <a:noFill/>
                  </a:tcPr>
                </a:tc>
                <a:extLst>
                  <a:ext uri="{0D108BD9-81ED-4DB2-BD59-A6C34878D82A}">
                    <a16:rowId xmlns:a16="http://schemas.microsoft.com/office/drawing/2014/main" xmlns="" val="10002"/>
                  </a:ext>
                </a:extLst>
              </a:tr>
              <a:tr h="457200">
                <a:tc>
                  <a:txBody>
                    <a:bodyPr/>
                    <a:lstStyle/>
                    <a:p>
                      <a:pPr algn="l" fontAlgn="b"/>
                      <a:r>
                        <a:rPr lang="en-US" sz="1600" b="0" i="1" u="none" strike="noStrike" dirty="0" smtClean="0">
                          <a:solidFill>
                            <a:schemeClr val="tx1"/>
                          </a:solidFill>
                          <a:effectLst/>
                          <a:latin typeface="Calibri"/>
                        </a:rPr>
                        <a:t>y</a:t>
                      </a:r>
                      <a:r>
                        <a:rPr lang="en-US" sz="1600" b="0" i="1" u="none" strike="noStrike" baseline="-25000" dirty="0" smtClean="0">
                          <a:solidFill>
                            <a:schemeClr val="tx1"/>
                          </a:solidFill>
                          <a:effectLst/>
                          <a:latin typeface="Calibri"/>
                        </a:rPr>
                        <a:t>3 </a:t>
                      </a:r>
                      <a:r>
                        <a:rPr lang="en-US" sz="1600" b="0" i="0" u="none" strike="noStrike" kern="1200" dirty="0" smtClean="0">
                          <a:solidFill>
                            <a:schemeClr val="tx1"/>
                          </a:solidFill>
                          <a:effectLst/>
                          <a:latin typeface="+mn-lt"/>
                          <a:ea typeface="+mn-ea"/>
                          <a:cs typeface="+mn-cs"/>
                        </a:rPr>
                        <a:t>=</a:t>
                      </a:r>
                      <a:endParaRPr lang="en-US" sz="1600" b="0" i="0" u="none" strike="noStrike" kern="1200" dirty="0">
                        <a:solidFill>
                          <a:schemeClr val="tx1"/>
                        </a:solidFill>
                        <a:effectLst/>
                        <a:latin typeface="+mn-lt"/>
                        <a:ea typeface="+mn-ea"/>
                        <a:cs typeface="+mn-cs"/>
                      </a:endParaRPr>
                    </a:p>
                  </a:txBody>
                  <a:tcPr marR="9525" marT="9144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dirty="0" smtClean="0">
                          <a:solidFill>
                            <a:schemeClr val="tx1"/>
                          </a:solidFill>
                          <a:effectLst/>
                          <a:latin typeface="+mn-lt"/>
                        </a:rPr>
                        <a:t>F</a:t>
                      </a:r>
                      <a:r>
                        <a:rPr lang="en-US" sz="1600" b="0" i="1" u="none" strike="noStrike" baseline="-25000" dirty="0" smtClean="0">
                          <a:solidFill>
                            <a:schemeClr val="tx1"/>
                          </a:solidFill>
                          <a:effectLst/>
                          <a:latin typeface="+mn-lt"/>
                        </a:rPr>
                        <a:t>3 </a:t>
                      </a:r>
                      <a:r>
                        <a:rPr lang="en-US" sz="1600" b="0" i="0" u="none" strike="noStrike" dirty="0" smtClean="0">
                          <a:solidFill>
                            <a:schemeClr val="tx1"/>
                          </a:solidFill>
                          <a:effectLst/>
                          <a:latin typeface="+mn-lt"/>
                        </a:rPr>
                        <a:t>=</a:t>
                      </a:r>
                    </a:p>
                  </a:txBody>
                  <a:tcPr marR="9525" marT="91440" marB="0">
                    <a:noFill/>
                  </a:tcPr>
                </a:tc>
                <a:extLst>
                  <a:ext uri="{0D108BD9-81ED-4DB2-BD59-A6C34878D82A}">
                    <a16:rowId xmlns:a16="http://schemas.microsoft.com/office/drawing/2014/main" xmlns="" val="10003"/>
                  </a:ext>
                </a:extLst>
              </a:tr>
              <a:tr h="457200">
                <a:tc>
                  <a:txBody>
                    <a:bodyPr/>
                    <a:lstStyle/>
                    <a:p>
                      <a:pPr algn="l" fontAlgn="b"/>
                      <a:r>
                        <a:rPr lang="en-US" sz="1600" b="0" i="1" u="none" strike="noStrike" dirty="0" smtClean="0">
                          <a:solidFill>
                            <a:schemeClr val="tx1"/>
                          </a:solidFill>
                          <a:effectLst/>
                          <a:latin typeface="Calibri"/>
                        </a:rPr>
                        <a:t>y</a:t>
                      </a:r>
                      <a:r>
                        <a:rPr lang="en-US" sz="1600" b="0" i="1" u="none" strike="noStrike" baseline="-25000" dirty="0" smtClean="0">
                          <a:solidFill>
                            <a:schemeClr val="tx1"/>
                          </a:solidFill>
                          <a:effectLst/>
                          <a:latin typeface="Calibri"/>
                        </a:rPr>
                        <a:t>4 </a:t>
                      </a:r>
                      <a:r>
                        <a:rPr lang="en-US" sz="1600" b="0" i="0" u="none" strike="noStrike" kern="1200" dirty="0" smtClean="0">
                          <a:solidFill>
                            <a:schemeClr val="tx1"/>
                          </a:solidFill>
                          <a:effectLst/>
                          <a:latin typeface="+mn-lt"/>
                          <a:ea typeface="+mn-ea"/>
                          <a:cs typeface="+mn-cs"/>
                        </a:rPr>
                        <a:t>=</a:t>
                      </a:r>
                      <a:endParaRPr lang="en-US" sz="1600" b="0" i="0" u="none" strike="noStrike" kern="1200" dirty="0">
                        <a:solidFill>
                          <a:schemeClr val="tx1"/>
                        </a:solidFill>
                        <a:effectLst/>
                        <a:latin typeface="+mn-lt"/>
                        <a:ea typeface="+mn-ea"/>
                        <a:cs typeface="+mn-cs"/>
                      </a:endParaRPr>
                    </a:p>
                  </a:txBody>
                  <a:tcPr marR="9525" marT="9144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dirty="0" smtClean="0">
                          <a:solidFill>
                            <a:schemeClr val="tx1"/>
                          </a:solidFill>
                          <a:effectLst/>
                          <a:latin typeface="+mn-lt"/>
                        </a:rPr>
                        <a:t>F</a:t>
                      </a:r>
                      <a:r>
                        <a:rPr lang="en-US" sz="1600" b="0" i="1" u="none" strike="noStrike" baseline="-25000" dirty="0" smtClean="0">
                          <a:solidFill>
                            <a:schemeClr val="tx1"/>
                          </a:solidFill>
                          <a:effectLst/>
                          <a:latin typeface="+mn-lt"/>
                        </a:rPr>
                        <a:t>4 </a:t>
                      </a:r>
                      <a:r>
                        <a:rPr lang="en-US" sz="1600" b="0" i="0" u="none" strike="noStrike" dirty="0" smtClean="0">
                          <a:solidFill>
                            <a:schemeClr val="tx1"/>
                          </a:solidFill>
                          <a:effectLst/>
                          <a:latin typeface="+mn-lt"/>
                        </a:rPr>
                        <a:t>=</a:t>
                      </a:r>
                    </a:p>
                  </a:txBody>
                  <a:tcPr marR="9525" marT="91440" marB="0">
                    <a:noFill/>
                  </a:tcPr>
                </a:tc>
                <a:extLst>
                  <a:ext uri="{0D108BD9-81ED-4DB2-BD59-A6C34878D82A}">
                    <a16:rowId xmlns:a16="http://schemas.microsoft.com/office/drawing/2014/main" xmlns="" val="10004"/>
                  </a:ext>
                </a:extLst>
              </a:tr>
              <a:tr h="457200">
                <a:tc>
                  <a:txBody>
                    <a:bodyPr/>
                    <a:lstStyle/>
                    <a:p>
                      <a:pPr algn="l" fontAlgn="b"/>
                      <a:r>
                        <a:rPr lang="en-US" sz="1600" b="0" i="1" u="none" strike="noStrike" dirty="0" smtClean="0">
                          <a:solidFill>
                            <a:schemeClr val="tx1"/>
                          </a:solidFill>
                          <a:effectLst/>
                          <a:latin typeface="Calibri"/>
                        </a:rPr>
                        <a:t>y</a:t>
                      </a:r>
                      <a:r>
                        <a:rPr lang="en-US" sz="1600" b="0" i="1" u="none" strike="noStrike" baseline="-25000" dirty="0" smtClean="0">
                          <a:solidFill>
                            <a:schemeClr val="tx1"/>
                          </a:solidFill>
                          <a:effectLst/>
                          <a:latin typeface="Calibri"/>
                        </a:rPr>
                        <a:t>5 </a:t>
                      </a:r>
                      <a:r>
                        <a:rPr lang="en-US" sz="1600" b="0" i="0" u="none" strike="noStrike" kern="1200" dirty="0" smtClean="0">
                          <a:solidFill>
                            <a:schemeClr val="tx1"/>
                          </a:solidFill>
                          <a:effectLst/>
                          <a:latin typeface="+mn-lt"/>
                          <a:ea typeface="+mn-ea"/>
                          <a:cs typeface="+mn-cs"/>
                        </a:rPr>
                        <a:t>=</a:t>
                      </a:r>
                      <a:endParaRPr lang="en-US" sz="1600" b="0" i="0" u="none" strike="noStrike" kern="1200" dirty="0">
                        <a:solidFill>
                          <a:schemeClr val="tx1"/>
                        </a:solidFill>
                        <a:effectLst/>
                        <a:latin typeface="+mn-lt"/>
                        <a:ea typeface="+mn-ea"/>
                        <a:cs typeface="+mn-cs"/>
                      </a:endParaRPr>
                    </a:p>
                  </a:txBody>
                  <a:tcPr marR="9525" marT="9144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dirty="0" smtClean="0">
                          <a:solidFill>
                            <a:schemeClr val="tx1"/>
                          </a:solidFill>
                          <a:effectLst/>
                          <a:latin typeface="+mn-lt"/>
                        </a:rPr>
                        <a:t>F</a:t>
                      </a:r>
                      <a:r>
                        <a:rPr lang="en-US" sz="1600" b="0" i="1" u="none" strike="noStrike" baseline="-25000" dirty="0" smtClean="0">
                          <a:solidFill>
                            <a:schemeClr val="tx1"/>
                          </a:solidFill>
                          <a:effectLst/>
                          <a:latin typeface="+mn-lt"/>
                        </a:rPr>
                        <a:t>5 </a:t>
                      </a:r>
                      <a:r>
                        <a:rPr lang="en-US" sz="1600" b="0" i="0" u="none" strike="noStrike" dirty="0" smtClean="0">
                          <a:solidFill>
                            <a:schemeClr val="tx1"/>
                          </a:solidFill>
                          <a:effectLst/>
                          <a:latin typeface="+mn-lt"/>
                        </a:rPr>
                        <a:t>=</a:t>
                      </a:r>
                    </a:p>
                  </a:txBody>
                  <a:tcPr marR="9525" marT="91440" marB="0">
                    <a:noFill/>
                  </a:tcPr>
                </a:tc>
                <a:extLst>
                  <a:ext uri="{0D108BD9-81ED-4DB2-BD59-A6C34878D82A}">
                    <a16:rowId xmlns:a16="http://schemas.microsoft.com/office/drawing/2014/main" xmlns="" val="10005"/>
                  </a:ext>
                </a:extLst>
              </a:tr>
              <a:tr h="457200">
                <a:tc>
                  <a:txBody>
                    <a:bodyPr/>
                    <a:lstStyle/>
                    <a:p>
                      <a:pPr marL="0" algn="l" defTabSz="914400" rtl="0" eaLnBrk="1" fontAlgn="b" latinLnBrk="0" hangingPunct="1"/>
                      <a:endParaRPr lang="en-US" sz="1600" b="0" i="0" u="none" strike="noStrike" kern="1200" dirty="0">
                        <a:solidFill>
                          <a:schemeClr val="tx1"/>
                        </a:solidFill>
                        <a:effectLst/>
                        <a:latin typeface="+mn-lt"/>
                        <a:ea typeface="+mn-ea"/>
                        <a:cs typeface="+mn-cs"/>
                      </a:endParaRPr>
                    </a:p>
                  </a:txBody>
                  <a:tcPr marR="9525" marT="9144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dirty="0" smtClean="0">
                          <a:solidFill>
                            <a:schemeClr val="tx1"/>
                          </a:solidFill>
                          <a:effectLst/>
                          <a:latin typeface="+mn-lt"/>
                        </a:rPr>
                        <a:t>F</a:t>
                      </a:r>
                      <a:r>
                        <a:rPr lang="en-US" sz="1600" b="0" i="1" u="none" strike="noStrike" baseline="-25000" dirty="0" smtClean="0">
                          <a:solidFill>
                            <a:schemeClr val="tx1"/>
                          </a:solidFill>
                          <a:effectLst/>
                          <a:latin typeface="+mn-lt"/>
                        </a:rPr>
                        <a:t>6 </a:t>
                      </a:r>
                      <a:r>
                        <a:rPr lang="en-US" sz="1600" b="0" i="0" u="none" strike="noStrike" dirty="0" smtClean="0">
                          <a:solidFill>
                            <a:schemeClr val="tx1"/>
                          </a:solidFill>
                          <a:effectLst/>
                          <a:latin typeface="+mn-lt"/>
                        </a:rPr>
                        <a:t>=</a:t>
                      </a:r>
                    </a:p>
                  </a:txBody>
                  <a:tcPr marR="9525" marT="91440" marB="0">
                    <a:noFill/>
                  </a:tcPr>
                </a:tc>
                <a:extLst>
                  <a:ext uri="{0D108BD9-81ED-4DB2-BD59-A6C34878D82A}">
                    <a16:rowId xmlns:a16="http://schemas.microsoft.com/office/drawing/2014/main" xmlns="" val="10006"/>
                  </a:ext>
                </a:extLst>
              </a:tr>
              <a:tr h="457200">
                <a:tc>
                  <a:txBody>
                    <a:bodyPr/>
                    <a:lstStyle/>
                    <a:p>
                      <a:pPr algn="ctr" fontAlgn="b"/>
                      <a:endParaRPr lang="en-US" sz="1600" b="0" i="0" u="none" strike="noStrike" dirty="0">
                        <a:solidFill>
                          <a:srgbClr val="000000"/>
                        </a:solidFill>
                        <a:effectLst/>
                        <a:latin typeface="Calibri"/>
                      </a:endParaRPr>
                    </a:p>
                  </a:txBody>
                  <a:tcPr marR="9525" marT="91440" marB="0">
                    <a:noFill/>
                  </a:tcPr>
                </a:tc>
                <a:tc>
                  <a:txBody>
                    <a:bodyPr/>
                    <a:lstStyle/>
                    <a:p>
                      <a:endParaRPr lang="en-US" dirty="0"/>
                    </a:p>
                  </a:txBody>
                  <a:tcPr marR="9525" marT="91440" marB="0">
                    <a:noFill/>
                  </a:tcPr>
                </a:tc>
                <a:extLst>
                  <a:ext uri="{0D108BD9-81ED-4DB2-BD59-A6C34878D82A}">
                    <a16:rowId xmlns:a16="http://schemas.microsoft.com/office/drawing/2014/main" xmlns="" val="10007"/>
                  </a:ext>
                </a:extLst>
              </a:tr>
              <a:tr h="457200">
                <a:tc>
                  <a:txBody>
                    <a:bodyPr/>
                    <a:lstStyle/>
                    <a:p>
                      <a:pPr algn="ctr" fontAlgn="b"/>
                      <a:endParaRPr lang="en-US" sz="1600" b="0" i="0" u="none" strike="noStrike" dirty="0">
                        <a:solidFill>
                          <a:srgbClr val="000000"/>
                        </a:solidFill>
                        <a:effectLst/>
                        <a:latin typeface="Calibri"/>
                      </a:endParaRPr>
                    </a:p>
                  </a:txBody>
                  <a:tcPr marR="9525" marT="91440" marB="0">
                    <a:noFill/>
                  </a:tcPr>
                </a:tc>
                <a:tc>
                  <a:txBody>
                    <a:bodyPr/>
                    <a:lstStyle/>
                    <a:p>
                      <a:endParaRPr lang="en-US" dirty="0"/>
                    </a:p>
                  </a:txBody>
                  <a:tcPr marR="9525" marT="91440" marB="0">
                    <a:noFill/>
                  </a:tcPr>
                </a:tc>
                <a:extLst>
                  <a:ext uri="{0D108BD9-81ED-4DB2-BD59-A6C34878D82A}">
                    <a16:rowId xmlns:a16="http://schemas.microsoft.com/office/drawing/2014/main" xmlns="" val="10008"/>
                  </a:ext>
                </a:extLst>
              </a:tr>
              <a:tr h="457200">
                <a:tc>
                  <a:txBody>
                    <a:bodyPr/>
                    <a:lstStyle/>
                    <a:p>
                      <a:pPr algn="ctr" fontAlgn="b"/>
                      <a:endParaRPr lang="en-US" sz="1600" b="0" i="0" u="none" strike="noStrike" dirty="0">
                        <a:solidFill>
                          <a:srgbClr val="000000"/>
                        </a:solidFill>
                        <a:effectLst/>
                        <a:latin typeface="Calibri"/>
                      </a:endParaRPr>
                    </a:p>
                  </a:txBody>
                  <a:tcPr marR="9525" marT="91440" marB="0">
                    <a:noFill/>
                  </a:tcPr>
                </a:tc>
                <a:tc>
                  <a:txBody>
                    <a:bodyPr/>
                    <a:lstStyle/>
                    <a:p>
                      <a:endParaRPr lang="en-US" dirty="0"/>
                    </a:p>
                  </a:txBody>
                  <a:tcPr marR="9525" marT="91440" marB="0">
                    <a:noFill/>
                  </a:tcPr>
                </a:tc>
                <a:extLst>
                  <a:ext uri="{0D108BD9-81ED-4DB2-BD59-A6C34878D82A}">
                    <a16:rowId xmlns:a16="http://schemas.microsoft.com/office/drawing/2014/main" xmlns="" val="10009"/>
                  </a:ext>
                </a:extLst>
              </a:tr>
              <a:tr h="4572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1" u="none" strike="noStrike" dirty="0" smtClean="0">
                          <a:solidFill>
                            <a:schemeClr val="tx1"/>
                          </a:solidFill>
                          <a:effectLst/>
                          <a:latin typeface="+mn-lt"/>
                        </a:rPr>
                        <a:t>y</a:t>
                      </a:r>
                      <a:r>
                        <a:rPr lang="en-US" sz="1600" b="0" i="1" u="none" strike="noStrike" baseline="-25000" dirty="0" smtClean="0">
                          <a:solidFill>
                            <a:schemeClr val="tx1"/>
                          </a:solidFill>
                          <a:effectLst/>
                          <a:latin typeface="+mn-lt"/>
                        </a:rPr>
                        <a:t>n </a:t>
                      </a:r>
                      <a:r>
                        <a:rPr lang="en-US" sz="1600" b="0" i="0" u="none" strike="noStrike" kern="1200" dirty="0" smtClean="0">
                          <a:solidFill>
                            <a:schemeClr val="tx1"/>
                          </a:solidFill>
                          <a:effectLst/>
                          <a:latin typeface="+mn-lt"/>
                          <a:ea typeface="+mn-ea"/>
                          <a:cs typeface="+mn-cs"/>
                        </a:rPr>
                        <a:t>= </a:t>
                      </a:r>
                    </a:p>
                  </a:txBody>
                  <a:tcPr marR="9525" marT="91440" marB="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1" u="none" strike="noStrike" dirty="0" err="1" smtClean="0">
                          <a:solidFill>
                            <a:schemeClr val="tx1"/>
                          </a:solidFill>
                          <a:effectLst/>
                          <a:latin typeface="+mn-lt"/>
                        </a:rPr>
                        <a:t>F</a:t>
                      </a:r>
                      <a:r>
                        <a:rPr lang="en-US" sz="1800" b="0" i="1" u="none" strike="noStrike" baseline="-25000" dirty="0" err="1" smtClean="0">
                          <a:solidFill>
                            <a:schemeClr val="tx1"/>
                          </a:solidFill>
                          <a:effectLst/>
                          <a:latin typeface="+mn-lt"/>
                        </a:rPr>
                        <a:t>n</a:t>
                      </a:r>
                      <a:r>
                        <a:rPr lang="en-US" sz="1800" b="0" i="1" u="none" strike="noStrike" baseline="-25000" dirty="0" smtClean="0">
                          <a:solidFill>
                            <a:schemeClr val="tx1"/>
                          </a:solidFill>
                          <a:effectLst/>
                          <a:latin typeface="+mn-lt"/>
                        </a:rPr>
                        <a:t> </a:t>
                      </a:r>
                      <a:r>
                        <a:rPr lang="en-US" sz="1800" b="0" i="0" u="none" strike="noStrike" dirty="0" smtClean="0">
                          <a:solidFill>
                            <a:schemeClr val="tx1"/>
                          </a:solidFill>
                          <a:effectLst/>
                          <a:latin typeface="+mn-lt"/>
                        </a:rPr>
                        <a:t>=</a:t>
                      </a:r>
                    </a:p>
                  </a:txBody>
                  <a:tcPr marR="9525" marT="91440" marB="0">
                    <a:noFill/>
                  </a:tcPr>
                </a:tc>
                <a:extLst>
                  <a:ext uri="{0D108BD9-81ED-4DB2-BD59-A6C34878D82A}">
                    <a16:rowId xmlns:a16="http://schemas.microsoft.com/office/drawing/2014/main" xmlns="" val="10010"/>
                  </a:ext>
                </a:extLst>
              </a:tr>
              <a:tr h="457200">
                <a:tc>
                  <a:txBody>
                    <a:bodyPr/>
                    <a:lstStyle/>
                    <a:p>
                      <a:pPr algn="ctr" fontAlgn="b"/>
                      <a:endParaRPr lang="en-US" sz="1600" b="1" i="0" u="none" strike="noStrike" dirty="0">
                        <a:solidFill>
                          <a:srgbClr val="000000"/>
                        </a:solidFill>
                        <a:effectLst/>
                        <a:latin typeface="Calibri"/>
                      </a:endParaRPr>
                    </a:p>
                  </a:txBody>
                  <a:tcPr marR="9525" marT="91440" marB="0">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1" u="none" strike="noStrike" dirty="0" smtClean="0">
                          <a:solidFill>
                            <a:schemeClr val="tx1"/>
                          </a:solidFill>
                          <a:effectLst/>
                          <a:latin typeface="+mn-lt"/>
                        </a:rPr>
                        <a:t>F</a:t>
                      </a:r>
                      <a:r>
                        <a:rPr lang="en-US" sz="1600" b="0" i="1" u="none" strike="noStrike" baseline="-25000" dirty="0" smtClean="0">
                          <a:solidFill>
                            <a:schemeClr val="tx1"/>
                          </a:solidFill>
                          <a:effectLst/>
                          <a:latin typeface="+mn-lt"/>
                        </a:rPr>
                        <a:t>n+1 </a:t>
                      </a:r>
                      <a:r>
                        <a:rPr lang="en-US" sz="1600" b="0" i="0" u="none" strike="noStrike" dirty="0" smtClean="0">
                          <a:solidFill>
                            <a:schemeClr val="tx1"/>
                          </a:solidFill>
                          <a:effectLst/>
                          <a:latin typeface="+mn-lt"/>
                        </a:rPr>
                        <a:t>=</a:t>
                      </a:r>
                    </a:p>
                  </a:txBody>
                  <a:tcPr marR="9525" marT="91440" marB="0">
                    <a:noFill/>
                  </a:tcPr>
                </a:tc>
                <a:extLst>
                  <a:ext uri="{0D108BD9-81ED-4DB2-BD59-A6C34878D82A}">
                    <a16:rowId xmlns:a16="http://schemas.microsoft.com/office/drawing/2014/main" xmlns="" val="10011"/>
                  </a:ext>
                </a:extLst>
              </a:tr>
            </a:tbl>
          </a:graphicData>
        </a:graphic>
      </p:graphicFrame>
      <p:sp>
        <p:nvSpPr>
          <p:cNvPr id="12" name="Right Brace 11"/>
          <p:cNvSpPr/>
          <p:nvPr/>
        </p:nvSpPr>
        <p:spPr>
          <a:xfrm rot="5400000">
            <a:off x="951165" y="880129"/>
            <a:ext cx="365760" cy="1325880"/>
          </a:xfrm>
          <a:prstGeom prst="rightBrace">
            <a:avLst>
              <a:gd name="adj1" fmla="val 23583"/>
              <a:gd name="adj2" fmla="val 16796"/>
            </a:avLst>
          </a:prstGeom>
          <a:ln w="9525">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 name="TextBox 15"/>
          <p:cNvSpPr txBox="1"/>
          <p:nvPr/>
        </p:nvSpPr>
        <p:spPr>
          <a:xfrm>
            <a:off x="781081" y="1203516"/>
            <a:ext cx="346570" cy="307777"/>
          </a:xfrm>
          <a:prstGeom prst="rect">
            <a:avLst/>
          </a:prstGeom>
          <a:noFill/>
        </p:spPr>
        <p:txBody>
          <a:bodyPr wrap="none" rtlCol="0">
            <a:spAutoFit/>
          </a:bodyPr>
          <a:lstStyle/>
          <a:p>
            <a:r>
              <a:rPr lang="en-US" sz="1400" dirty="0" smtClean="0">
                <a:solidFill>
                  <a:srgbClr val="0000FF"/>
                </a:solidFill>
                <a:sym typeface="Symbol"/>
              </a:rPr>
              <a:t>←</a:t>
            </a:r>
            <a:endParaRPr lang="en-US" sz="1400" dirty="0">
              <a:solidFill>
                <a:srgbClr val="0000FF"/>
              </a:solidFill>
            </a:endParaRPr>
          </a:p>
        </p:txBody>
      </p:sp>
      <p:sp>
        <p:nvSpPr>
          <p:cNvPr id="33" name="Footer Placeholder 3"/>
          <p:cNvSpPr>
            <a:spLocks noGrp="1"/>
          </p:cNvSpPr>
          <p:nvPr>
            <p:ph type="ftr" sz="quarter" idx="11"/>
          </p:nvPr>
        </p:nvSpPr>
        <p:spPr>
          <a:xfrm>
            <a:off x="-107036" y="6566525"/>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5" name="TextBox 4"/>
          <p:cNvSpPr txBox="1"/>
          <p:nvPr/>
        </p:nvSpPr>
        <p:spPr>
          <a:xfrm>
            <a:off x="1300970" y="1190159"/>
            <a:ext cx="535724" cy="369332"/>
          </a:xfrm>
          <a:prstGeom prst="rect">
            <a:avLst/>
          </a:prstGeom>
          <a:noFill/>
        </p:spPr>
        <p:txBody>
          <a:bodyPr wrap="none" rtlCol="0">
            <a:spAutoFit/>
          </a:bodyPr>
          <a:lstStyle/>
          <a:p>
            <a:r>
              <a:rPr lang="en-US" dirty="0" smtClean="0"/>
              <a:t>200</a:t>
            </a:r>
            <a:endParaRPr lang="en-US" dirty="0"/>
          </a:p>
        </p:txBody>
      </p:sp>
      <p:sp>
        <p:nvSpPr>
          <p:cNvPr id="42" name="TextBox 41"/>
          <p:cNvSpPr txBox="1"/>
          <p:nvPr/>
        </p:nvSpPr>
        <p:spPr>
          <a:xfrm>
            <a:off x="436257" y="1191346"/>
            <a:ext cx="535724" cy="369332"/>
          </a:xfrm>
          <a:prstGeom prst="rect">
            <a:avLst/>
          </a:prstGeom>
          <a:noFill/>
        </p:spPr>
        <p:txBody>
          <a:bodyPr wrap="none" rtlCol="0">
            <a:spAutoFit/>
          </a:bodyPr>
          <a:lstStyle/>
          <a:p>
            <a:r>
              <a:rPr lang="en-US" dirty="0" smtClean="0"/>
              <a:t>275</a:t>
            </a:r>
            <a:endParaRPr lang="en-US" dirty="0"/>
          </a:p>
        </p:txBody>
      </p:sp>
      <p:sp>
        <p:nvSpPr>
          <p:cNvPr id="43" name="TextBox 42"/>
          <p:cNvSpPr txBox="1"/>
          <p:nvPr/>
        </p:nvSpPr>
        <p:spPr>
          <a:xfrm>
            <a:off x="1326370" y="1661246"/>
            <a:ext cx="535724" cy="369332"/>
          </a:xfrm>
          <a:prstGeom prst="rect">
            <a:avLst/>
          </a:prstGeom>
          <a:noFill/>
        </p:spPr>
        <p:txBody>
          <a:bodyPr wrap="none" rtlCol="0">
            <a:spAutoFit/>
          </a:bodyPr>
          <a:lstStyle/>
          <a:p>
            <a:r>
              <a:rPr lang="en-US" dirty="0" smtClean="0"/>
              <a:t>260</a:t>
            </a:r>
            <a:endParaRPr lang="en-US" dirty="0"/>
          </a:p>
        </p:txBody>
      </p:sp>
      <p:sp>
        <p:nvSpPr>
          <p:cNvPr id="45" name="TextBox 44"/>
          <p:cNvSpPr txBox="1"/>
          <p:nvPr/>
        </p:nvSpPr>
        <p:spPr>
          <a:xfrm>
            <a:off x="1712194" y="1672133"/>
            <a:ext cx="346570" cy="307777"/>
          </a:xfrm>
          <a:prstGeom prst="rect">
            <a:avLst/>
          </a:prstGeom>
          <a:noFill/>
        </p:spPr>
        <p:txBody>
          <a:bodyPr wrap="none" rtlCol="0">
            <a:spAutoFit/>
          </a:bodyPr>
          <a:lstStyle/>
          <a:p>
            <a:r>
              <a:rPr lang="en-US" sz="1400" dirty="0" smtClean="0">
                <a:solidFill>
                  <a:srgbClr val="0000FF"/>
                </a:solidFill>
                <a:sym typeface="Symbol"/>
              </a:rPr>
              <a:t>←</a:t>
            </a:r>
            <a:endParaRPr lang="en-US" sz="1400" dirty="0">
              <a:solidFill>
                <a:srgbClr val="0000FF"/>
              </a:solidFill>
            </a:endParaRPr>
          </a:p>
        </p:txBody>
      </p:sp>
      <p:sp>
        <p:nvSpPr>
          <p:cNvPr id="47" name="TextBox 46"/>
          <p:cNvSpPr txBox="1"/>
          <p:nvPr/>
        </p:nvSpPr>
        <p:spPr>
          <a:xfrm>
            <a:off x="437181" y="1637529"/>
            <a:ext cx="535724" cy="369332"/>
          </a:xfrm>
          <a:prstGeom prst="rect">
            <a:avLst/>
          </a:prstGeom>
          <a:noFill/>
        </p:spPr>
        <p:txBody>
          <a:bodyPr wrap="none" rtlCol="0">
            <a:spAutoFit/>
          </a:bodyPr>
          <a:lstStyle/>
          <a:p>
            <a:r>
              <a:rPr lang="en-US" dirty="0" smtClean="0"/>
              <a:t>270</a:t>
            </a:r>
            <a:endParaRPr lang="en-US" dirty="0"/>
          </a:p>
        </p:txBody>
      </p:sp>
      <p:sp>
        <p:nvSpPr>
          <p:cNvPr id="8" name="TextBox 7"/>
          <p:cNvSpPr txBox="1"/>
          <p:nvPr/>
        </p:nvSpPr>
        <p:spPr>
          <a:xfrm>
            <a:off x="1890634" y="1648101"/>
            <a:ext cx="1863991" cy="369332"/>
          </a:xfrm>
          <a:prstGeom prst="rect">
            <a:avLst/>
          </a:prstGeom>
          <a:noFill/>
        </p:spPr>
        <p:txBody>
          <a:bodyPr wrap="square" rtlCol="0">
            <a:spAutoFit/>
          </a:bodyPr>
          <a:lstStyle/>
          <a:p>
            <a:pPr marL="2168525" indent="-2168525">
              <a:buNone/>
            </a:pPr>
            <a:r>
              <a:rPr lang="en-US" i="1" dirty="0">
                <a:solidFill>
                  <a:srgbClr val="0000FF"/>
                </a:solidFill>
              </a:rPr>
              <a:t>F</a:t>
            </a:r>
            <a:r>
              <a:rPr lang="en-US" i="1" baseline="-25000" dirty="0">
                <a:solidFill>
                  <a:srgbClr val="0000FF"/>
                </a:solidFill>
              </a:rPr>
              <a:t>2</a:t>
            </a:r>
            <a:r>
              <a:rPr lang="en-US" i="1" dirty="0">
                <a:solidFill>
                  <a:srgbClr val="0000FF"/>
                </a:solidFill>
              </a:rPr>
              <a:t> </a:t>
            </a:r>
            <a:r>
              <a:rPr lang="en-US" dirty="0">
                <a:solidFill>
                  <a:srgbClr val="0000FF"/>
                </a:solidFill>
              </a:rPr>
              <a:t>=</a:t>
            </a:r>
            <a:r>
              <a:rPr lang="en-US" i="1" dirty="0">
                <a:solidFill>
                  <a:srgbClr val="0000FF"/>
                </a:solidFill>
              </a:rPr>
              <a:t> </a:t>
            </a:r>
            <a:r>
              <a:rPr lang="en-US" dirty="0">
                <a:solidFill>
                  <a:srgbClr val="0000FF"/>
                </a:solidFill>
                <a:sym typeface="Symbol"/>
              </a:rPr>
              <a:t></a:t>
            </a:r>
            <a:r>
              <a:rPr lang="en-US" i="1" dirty="0" smtClean="0">
                <a:solidFill>
                  <a:srgbClr val="0000FF"/>
                </a:solidFill>
                <a:sym typeface="Symbol"/>
              </a:rPr>
              <a:t>y</a:t>
            </a:r>
            <a:r>
              <a:rPr lang="en-US" i="1" baseline="-25000" dirty="0" smtClean="0">
                <a:solidFill>
                  <a:srgbClr val="0000FF"/>
                </a:solidFill>
                <a:sym typeface="Symbol"/>
              </a:rPr>
              <a:t>1 </a:t>
            </a:r>
            <a:r>
              <a:rPr lang="en-US" i="1" dirty="0">
                <a:solidFill>
                  <a:srgbClr val="0000FF"/>
                </a:solidFill>
                <a:sym typeface="Symbol"/>
              </a:rPr>
              <a:t>+ </a:t>
            </a:r>
            <a:r>
              <a:rPr lang="en-US" i="1">
                <a:solidFill>
                  <a:srgbClr val="0000FF"/>
                </a:solidFill>
                <a:sym typeface="Symbol"/>
              </a:rPr>
              <a:t>(</a:t>
            </a:r>
            <a:r>
              <a:rPr lang="en-US" i="1" smtClean="0">
                <a:solidFill>
                  <a:srgbClr val="0000FF"/>
                </a:solidFill>
                <a:sym typeface="Symbol"/>
              </a:rPr>
              <a:t>1- </a:t>
            </a:r>
            <a:r>
              <a:rPr lang="en-US" dirty="0">
                <a:solidFill>
                  <a:srgbClr val="0000FF"/>
                </a:solidFill>
                <a:sym typeface="Symbol"/>
              </a:rPr>
              <a:t></a:t>
            </a:r>
            <a:r>
              <a:rPr lang="en-US" i="1" dirty="0">
                <a:solidFill>
                  <a:srgbClr val="0000FF"/>
                </a:solidFill>
                <a:sym typeface="Symbol"/>
              </a:rPr>
              <a:t>)</a:t>
            </a:r>
            <a:r>
              <a:rPr lang="en-US" i="1" dirty="0" smtClean="0">
                <a:solidFill>
                  <a:srgbClr val="0000FF"/>
                </a:solidFill>
                <a:sym typeface="Symbol"/>
              </a:rPr>
              <a:t>F</a:t>
            </a:r>
            <a:r>
              <a:rPr lang="en-US" i="1" baseline="-25000" dirty="0" smtClean="0">
                <a:solidFill>
                  <a:srgbClr val="0000FF"/>
                </a:solidFill>
                <a:sym typeface="Symbol"/>
              </a:rPr>
              <a:t>1 </a:t>
            </a:r>
            <a:endParaRPr lang="en-US" dirty="0">
              <a:solidFill>
                <a:srgbClr val="0000FF"/>
              </a:solidFill>
            </a:endParaRPr>
          </a:p>
        </p:txBody>
      </p:sp>
      <p:sp>
        <p:nvSpPr>
          <p:cNvPr id="59" name="Right Brace 58"/>
          <p:cNvSpPr/>
          <p:nvPr/>
        </p:nvSpPr>
        <p:spPr>
          <a:xfrm rot="5400000">
            <a:off x="948526" y="1350712"/>
            <a:ext cx="365760" cy="1325880"/>
          </a:xfrm>
          <a:prstGeom prst="rightBrace">
            <a:avLst>
              <a:gd name="adj1" fmla="val 23583"/>
              <a:gd name="adj2" fmla="val 16796"/>
            </a:avLst>
          </a:prstGeom>
          <a:ln w="9525">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0" name="TextBox 59"/>
          <p:cNvSpPr txBox="1"/>
          <p:nvPr/>
        </p:nvSpPr>
        <p:spPr>
          <a:xfrm>
            <a:off x="1323731" y="2131829"/>
            <a:ext cx="535724" cy="369332"/>
          </a:xfrm>
          <a:prstGeom prst="rect">
            <a:avLst/>
          </a:prstGeom>
          <a:noFill/>
        </p:spPr>
        <p:txBody>
          <a:bodyPr wrap="none" rtlCol="0">
            <a:spAutoFit/>
          </a:bodyPr>
          <a:lstStyle/>
          <a:p>
            <a:r>
              <a:rPr lang="en-US" dirty="0" smtClean="0"/>
              <a:t>268</a:t>
            </a:r>
            <a:endParaRPr lang="en-US" dirty="0"/>
          </a:p>
        </p:txBody>
      </p:sp>
      <p:sp>
        <p:nvSpPr>
          <p:cNvPr id="61" name="TextBox 60"/>
          <p:cNvSpPr txBox="1"/>
          <p:nvPr/>
        </p:nvSpPr>
        <p:spPr>
          <a:xfrm>
            <a:off x="1709555" y="2142716"/>
            <a:ext cx="346570" cy="307777"/>
          </a:xfrm>
          <a:prstGeom prst="rect">
            <a:avLst/>
          </a:prstGeom>
          <a:noFill/>
        </p:spPr>
        <p:txBody>
          <a:bodyPr wrap="none" rtlCol="0">
            <a:spAutoFit/>
          </a:bodyPr>
          <a:lstStyle/>
          <a:p>
            <a:r>
              <a:rPr lang="en-US" sz="1400" dirty="0" smtClean="0">
                <a:solidFill>
                  <a:srgbClr val="0000FF"/>
                </a:solidFill>
                <a:sym typeface="Symbol"/>
              </a:rPr>
              <a:t>←</a:t>
            </a:r>
            <a:endParaRPr lang="en-US" sz="1400" dirty="0">
              <a:solidFill>
                <a:srgbClr val="0000FF"/>
              </a:solidFill>
            </a:endParaRPr>
          </a:p>
        </p:txBody>
      </p:sp>
      <p:sp>
        <p:nvSpPr>
          <p:cNvPr id="62" name="TextBox 61"/>
          <p:cNvSpPr txBox="1"/>
          <p:nvPr/>
        </p:nvSpPr>
        <p:spPr>
          <a:xfrm>
            <a:off x="434542" y="2108112"/>
            <a:ext cx="535724" cy="369332"/>
          </a:xfrm>
          <a:prstGeom prst="rect">
            <a:avLst/>
          </a:prstGeom>
          <a:noFill/>
        </p:spPr>
        <p:txBody>
          <a:bodyPr wrap="none" rtlCol="0">
            <a:spAutoFit/>
          </a:bodyPr>
          <a:lstStyle/>
          <a:p>
            <a:r>
              <a:rPr lang="en-US" dirty="0" smtClean="0"/>
              <a:t>248</a:t>
            </a:r>
            <a:endParaRPr lang="en-US" dirty="0"/>
          </a:p>
        </p:txBody>
      </p:sp>
      <p:sp>
        <p:nvSpPr>
          <p:cNvPr id="63" name="TextBox 62"/>
          <p:cNvSpPr txBox="1"/>
          <p:nvPr/>
        </p:nvSpPr>
        <p:spPr>
          <a:xfrm>
            <a:off x="1887996" y="2118684"/>
            <a:ext cx="1866629" cy="369332"/>
          </a:xfrm>
          <a:prstGeom prst="rect">
            <a:avLst/>
          </a:prstGeom>
          <a:noFill/>
        </p:spPr>
        <p:txBody>
          <a:bodyPr wrap="square" rtlCol="0">
            <a:spAutoFit/>
          </a:bodyPr>
          <a:lstStyle/>
          <a:p>
            <a:pPr marL="2168525" indent="-2168525">
              <a:buNone/>
            </a:pPr>
            <a:r>
              <a:rPr lang="en-US" i="1" dirty="0" smtClean="0">
                <a:solidFill>
                  <a:srgbClr val="0000FF"/>
                </a:solidFill>
              </a:rPr>
              <a:t>F</a:t>
            </a:r>
            <a:r>
              <a:rPr lang="en-US" i="1" baseline="-25000" dirty="0" smtClean="0">
                <a:solidFill>
                  <a:srgbClr val="0000FF"/>
                </a:solidFill>
              </a:rPr>
              <a:t>3</a:t>
            </a:r>
            <a:r>
              <a:rPr lang="en-US" i="1" dirty="0" smtClean="0">
                <a:solidFill>
                  <a:srgbClr val="0000FF"/>
                </a:solidFill>
              </a:rPr>
              <a:t> </a:t>
            </a:r>
            <a:r>
              <a:rPr lang="en-US" dirty="0" smtClean="0">
                <a:solidFill>
                  <a:srgbClr val="0000FF"/>
                </a:solidFill>
              </a:rPr>
              <a:t>=</a:t>
            </a:r>
            <a:r>
              <a:rPr lang="en-US" i="1" dirty="0" smtClean="0">
                <a:solidFill>
                  <a:srgbClr val="0000FF"/>
                </a:solidFill>
              </a:rPr>
              <a:t> </a:t>
            </a:r>
            <a:r>
              <a:rPr lang="en-US" dirty="0">
                <a:solidFill>
                  <a:srgbClr val="0000FF"/>
                </a:solidFill>
                <a:sym typeface="Symbol"/>
              </a:rPr>
              <a:t></a:t>
            </a:r>
            <a:r>
              <a:rPr lang="en-US" i="1" dirty="0">
                <a:solidFill>
                  <a:srgbClr val="0000FF"/>
                </a:solidFill>
                <a:sym typeface="Symbol"/>
              </a:rPr>
              <a:t>y</a:t>
            </a:r>
            <a:r>
              <a:rPr lang="en-US" i="1" baseline="-25000" dirty="0">
                <a:solidFill>
                  <a:srgbClr val="0000FF"/>
                </a:solidFill>
                <a:sym typeface="Symbol"/>
              </a:rPr>
              <a:t>2 </a:t>
            </a:r>
            <a:r>
              <a:rPr lang="en-US" i="1" dirty="0">
                <a:solidFill>
                  <a:srgbClr val="0000FF"/>
                </a:solidFill>
                <a:sym typeface="Symbol"/>
              </a:rPr>
              <a:t>+ (</a:t>
            </a:r>
            <a:r>
              <a:rPr lang="en-US" i="1" dirty="0" smtClean="0">
                <a:solidFill>
                  <a:srgbClr val="0000FF"/>
                </a:solidFill>
                <a:sym typeface="Symbol"/>
              </a:rPr>
              <a:t>1- </a:t>
            </a:r>
            <a:r>
              <a:rPr lang="en-US" dirty="0">
                <a:solidFill>
                  <a:srgbClr val="0000FF"/>
                </a:solidFill>
                <a:sym typeface="Symbol"/>
              </a:rPr>
              <a:t></a:t>
            </a:r>
            <a:r>
              <a:rPr lang="en-US" i="1" dirty="0">
                <a:solidFill>
                  <a:srgbClr val="0000FF"/>
                </a:solidFill>
                <a:sym typeface="Symbol"/>
              </a:rPr>
              <a:t>)</a:t>
            </a:r>
            <a:r>
              <a:rPr lang="en-US" i="1" dirty="0" smtClean="0">
                <a:solidFill>
                  <a:srgbClr val="0000FF"/>
                </a:solidFill>
                <a:sym typeface="Symbol"/>
              </a:rPr>
              <a:t>F</a:t>
            </a:r>
            <a:r>
              <a:rPr lang="en-US" i="1" baseline="-25000" dirty="0" smtClean="0">
                <a:solidFill>
                  <a:srgbClr val="0000FF"/>
                </a:solidFill>
                <a:sym typeface="Symbol"/>
              </a:rPr>
              <a:t>2</a:t>
            </a:r>
            <a:endParaRPr lang="en-US" dirty="0">
              <a:solidFill>
                <a:srgbClr val="0000FF"/>
              </a:solidFill>
            </a:endParaRPr>
          </a:p>
        </p:txBody>
      </p:sp>
      <p:sp>
        <p:nvSpPr>
          <p:cNvPr id="64" name="TextBox 63"/>
          <p:cNvSpPr txBox="1"/>
          <p:nvPr/>
        </p:nvSpPr>
        <p:spPr>
          <a:xfrm>
            <a:off x="3566427" y="1667214"/>
            <a:ext cx="2048959" cy="338554"/>
          </a:xfrm>
          <a:prstGeom prst="rect">
            <a:avLst/>
          </a:prstGeom>
          <a:noFill/>
        </p:spPr>
        <p:txBody>
          <a:bodyPr wrap="none" rtlCol="0">
            <a:spAutoFit/>
          </a:bodyPr>
          <a:lstStyle/>
          <a:p>
            <a:pPr marL="2168525" indent="-2168525">
              <a:buNone/>
            </a:pPr>
            <a:r>
              <a:rPr lang="en-US" sz="1600" dirty="0" smtClean="0">
                <a:solidFill>
                  <a:srgbClr val="0000FF"/>
                </a:solidFill>
              </a:rPr>
              <a:t>=</a:t>
            </a:r>
            <a:r>
              <a:rPr lang="en-US" sz="1600" i="1" dirty="0" smtClean="0">
                <a:solidFill>
                  <a:srgbClr val="0000FF"/>
                </a:solidFill>
              </a:rPr>
              <a:t> </a:t>
            </a:r>
            <a:r>
              <a:rPr lang="en-US" sz="1600" dirty="0" smtClean="0">
                <a:solidFill>
                  <a:srgbClr val="0000FF"/>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0</a:t>
            </a:r>
            <a:r>
              <a:rPr lang="en-US" sz="1600" i="1" dirty="0" smtClean="0">
                <a:solidFill>
                  <a:srgbClr val="0000FF"/>
                </a:solidFill>
                <a:sym typeface="Symbol"/>
              </a:rPr>
              <a:t>y</a:t>
            </a:r>
            <a:r>
              <a:rPr lang="en-US" sz="1600" i="1" baseline="-25000" dirty="0" smtClean="0">
                <a:solidFill>
                  <a:srgbClr val="0000FF"/>
                </a:solidFill>
                <a:sym typeface="Symbol"/>
              </a:rPr>
              <a:t>1 </a:t>
            </a:r>
            <a:r>
              <a:rPr lang="en-US" sz="1600" i="1" dirty="0">
                <a:solidFill>
                  <a:srgbClr val="0000FF"/>
                </a:solidFill>
                <a:sym typeface="Symbol"/>
              </a:rPr>
              <a:t>+ </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a:solidFill>
                  <a:srgbClr val="FF0000"/>
                </a:solidFill>
                <a:sym typeface="Symbol"/>
              </a:rPr>
              <a:t>)</a:t>
            </a:r>
            <a:r>
              <a:rPr lang="en-US" sz="1600" i="1" dirty="0" smtClean="0">
                <a:solidFill>
                  <a:srgbClr val="0000FF"/>
                </a:solidFill>
                <a:sym typeface="Symbol"/>
              </a:rPr>
              <a:t>F</a:t>
            </a:r>
            <a:r>
              <a:rPr lang="en-US" sz="1600" i="1" baseline="-25000" dirty="0" smtClean="0">
                <a:solidFill>
                  <a:srgbClr val="0000FF"/>
                </a:solidFill>
                <a:sym typeface="Symbol"/>
              </a:rPr>
              <a:t>1 </a:t>
            </a:r>
            <a:endParaRPr lang="en-US" sz="1600" dirty="0">
              <a:solidFill>
                <a:srgbClr val="0000FF"/>
              </a:solidFill>
            </a:endParaRPr>
          </a:p>
        </p:txBody>
      </p:sp>
      <p:sp>
        <p:nvSpPr>
          <p:cNvPr id="67" name="TextBox 66"/>
          <p:cNvSpPr txBox="1"/>
          <p:nvPr/>
        </p:nvSpPr>
        <p:spPr>
          <a:xfrm>
            <a:off x="1329020" y="2568848"/>
            <a:ext cx="535724" cy="369332"/>
          </a:xfrm>
          <a:prstGeom prst="rect">
            <a:avLst/>
          </a:prstGeom>
          <a:noFill/>
        </p:spPr>
        <p:txBody>
          <a:bodyPr wrap="none" rtlCol="0">
            <a:spAutoFit/>
          </a:bodyPr>
          <a:lstStyle/>
          <a:p>
            <a:r>
              <a:rPr lang="en-US" dirty="0" smtClean="0"/>
              <a:t>252</a:t>
            </a:r>
            <a:endParaRPr lang="en-US" dirty="0"/>
          </a:p>
        </p:txBody>
      </p:sp>
      <p:sp>
        <p:nvSpPr>
          <p:cNvPr id="72" name="Right Brace 71"/>
          <p:cNvSpPr/>
          <p:nvPr/>
        </p:nvSpPr>
        <p:spPr>
          <a:xfrm rot="5400000">
            <a:off x="951728" y="1765332"/>
            <a:ext cx="365760" cy="1325880"/>
          </a:xfrm>
          <a:prstGeom prst="rightBrace">
            <a:avLst>
              <a:gd name="adj1" fmla="val 23583"/>
              <a:gd name="adj2" fmla="val 16796"/>
            </a:avLst>
          </a:prstGeom>
          <a:ln w="9525">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4" name="TextBox 73"/>
          <p:cNvSpPr txBox="1"/>
          <p:nvPr/>
        </p:nvSpPr>
        <p:spPr>
          <a:xfrm>
            <a:off x="437744" y="2583012"/>
            <a:ext cx="535724" cy="369332"/>
          </a:xfrm>
          <a:prstGeom prst="rect">
            <a:avLst/>
          </a:prstGeom>
          <a:noFill/>
        </p:spPr>
        <p:txBody>
          <a:bodyPr wrap="none" rtlCol="0">
            <a:spAutoFit/>
          </a:bodyPr>
          <a:lstStyle/>
          <a:p>
            <a:r>
              <a:rPr lang="en-US" dirty="0" smtClean="0"/>
              <a:t>262</a:t>
            </a:r>
            <a:endParaRPr lang="en-US" dirty="0"/>
          </a:p>
        </p:txBody>
      </p:sp>
      <p:sp>
        <p:nvSpPr>
          <p:cNvPr id="77" name="TextBox 76"/>
          <p:cNvSpPr txBox="1"/>
          <p:nvPr/>
        </p:nvSpPr>
        <p:spPr>
          <a:xfrm>
            <a:off x="1715312" y="2587588"/>
            <a:ext cx="346570" cy="307777"/>
          </a:xfrm>
          <a:prstGeom prst="rect">
            <a:avLst/>
          </a:prstGeom>
          <a:noFill/>
        </p:spPr>
        <p:txBody>
          <a:bodyPr wrap="none" rtlCol="0">
            <a:spAutoFit/>
          </a:bodyPr>
          <a:lstStyle/>
          <a:p>
            <a:r>
              <a:rPr lang="en-US" sz="1400" dirty="0" smtClean="0">
                <a:solidFill>
                  <a:srgbClr val="0000FF"/>
                </a:solidFill>
                <a:sym typeface="Symbol"/>
              </a:rPr>
              <a:t>←</a:t>
            </a:r>
            <a:endParaRPr lang="en-US" sz="1400" dirty="0">
              <a:solidFill>
                <a:srgbClr val="0000FF"/>
              </a:solidFill>
            </a:endParaRPr>
          </a:p>
        </p:txBody>
      </p:sp>
      <p:sp>
        <p:nvSpPr>
          <p:cNvPr id="78" name="TextBox 77"/>
          <p:cNvSpPr txBox="1"/>
          <p:nvPr/>
        </p:nvSpPr>
        <p:spPr>
          <a:xfrm>
            <a:off x="1893753" y="2563556"/>
            <a:ext cx="1866629" cy="369332"/>
          </a:xfrm>
          <a:prstGeom prst="rect">
            <a:avLst/>
          </a:prstGeom>
          <a:noFill/>
        </p:spPr>
        <p:txBody>
          <a:bodyPr wrap="square" rtlCol="0">
            <a:spAutoFit/>
          </a:bodyPr>
          <a:lstStyle/>
          <a:p>
            <a:pPr marL="2168525" indent="-2168525">
              <a:buNone/>
            </a:pPr>
            <a:r>
              <a:rPr lang="en-US" i="1" dirty="0" smtClean="0">
                <a:solidFill>
                  <a:srgbClr val="0000FF"/>
                </a:solidFill>
              </a:rPr>
              <a:t>F</a:t>
            </a:r>
            <a:r>
              <a:rPr lang="en-US" i="1" baseline="-25000" dirty="0">
                <a:solidFill>
                  <a:srgbClr val="0000FF"/>
                </a:solidFill>
              </a:rPr>
              <a:t>4</a:t>
            </a:r>
            <a:r>
              <a:rPr lang="en-US" i="1" dirty="0" smtClean="0">
                <a:solidFill>
                  <a:srgbClr val="0000FF"/>
                </a:solidFill>
              </a:rPr>
              <a:t> </a:t>
            </a:r>
            <a:r>
              <a:rPr lang="en-US" dirty="0" smtClean="0">
                <a:solidFill>
                  <a:srgbClr val="0000FF"/>
                </a:solidFill>
              </a:rPr>
              <a:t>=</a:t>
            </a:r>
            <a:r>
              <a:rPr lang="en-US" i="1" dirty="0" smtClean="0">
                <a:solidFill>
                  <a:srgbClr val="0000FF"/>
                </a:solidFill>
              </a:rPr>
              <a:t> </a:t>
            </a:r>
            <a:r>
              <a:rPr lang="en-US" dirty="0">
                <a:solidFill>
                  <a:srgbClr val="0000FF"/>
                </a:solidFill>
                <a:sym typeface="Symbol"/>
              </a:rPr>
              <a:t></a:t>
            </a:r>
            <a:r>
              <a:rPr lang="en-US" i="1" dirty="0" smtClean="0">
                <a:solidFill>
                  <a:srgbClr val="0000FF"/>
                </a:solidFill>
                <a:sym typeface="Symbol"/>
              </a:rPr>
              <a:t>y</a:t>
            </a:r>
            <a:r>
              <a:rPr lang="en-US" i="1" baseline="-25000" dirty="0" smtClean="0">
                <a:solidFill>
                  <a:srgbClr val="0000FF"/>
                </a:solidFill>
                <a:sym typeface="Symbol"/>
              </a:rPr>
              <a:t>3 </a:t>
            </a:r>
            <a:r>
              <a:rPr lang="en-US" i="1" dirty="0">
                <a:solidFill>
                  <a:srgbClr val="0000FF"/>
                </a:solidFill>
                <a:sym typeface="Symbol"/>
              </a:rPr>
              <a:t>+ </a:t>
            </a:r>
            <a:r>
              <a:rPr lang="en-US" i="1">
                <a:solidFill>
                  <a:srgbClr val="0000FF"/>
                </a:solidFill>
                <a:sym typeface="Symbol"/>
              </a:rPr>
              <a:t>(</a:t>
            </a:r>
            <a:r>
              <a:rPr lang="en-US" i="1" smtClean="0">
                <a:solidFill>
                  <a:srgbClr val="0000FF"/>
                </a:solidFill>
                <a:sym typeface="Symbol"/>
              </a:rPr>
              <a:t>1- </a:t>
            </a:r>
            <a:r>
              <a:rPr lang="en-US" dirty="0">
                <a:solidFill>
                  <a:srgbClr val="0000FF"/>
                </a:solidFill>
                <a:sym typeface="Symbol"/>
              </a:rPr>
              <a:t></a:t>
            </a:r>
            <a:r>
              <a:rPr lang="en-US" i="1" dirty="0">
                <a:solidFill>
                  <a:srgbClr val="0000FF"/>
                </a:solidFill>
                <a:sym typeface="Symbol"/>
              </a:rPr>
              <a:t>)</a:t>
            </a:r>
            <a:r>
              <a:rPr lang="en-US" i="1" dirty="0" smtClean="0">
                <a:solidFill>
                  <a:srgbClr val="0000FF"/>
                </a:solidFill>
                <a:sym typeface="Symbol"/>
              </a:rPr>
              <a:t>F</a:t>
            </a:r>
            <a:r>
              <a:rPr lang="en-US" i="1" baseline="-25000" dirty="0">
                <a:solidFill>
                  <a:srgbClr val="0000FF"/>
                </a:solidFill>
                <a:sym typeface="Symbol"/>
              </a:rPr>
              <a:t>3</a:t>
            </a:r>
            <a:endParaRPr lang="en-US" dirty="0">
              <a:solidFill>
                <a:srgbClr val="0000FF"/>
              </a:solidFill>
            </a:endParaRPr>
          </a:p>
        </p:txBody>
      </p:sp>
      <p:sp>
        <p:nvSpPr>
          <p:cNvPr id="84" name="TextBox 83"/>
          <p:cNvSpPr txBox="1"/>
          <p:nvPr/>
        </p:nvSpPr>
        <p:spPr>
          <a:xfrm>
            <a:off x="1327396" y="3024424"/>
            <a:ext cx="535724" cy="369332"/>
          </a:xfrm>
          <a:prstGeom prst="rect">
            <a:avLst/>
          </a:prstGeom>
          <a:noFill/>
        </p:spPr>
        <p:txBody>
          <a:bodyPr wrap="none" rtlCol="0">
            <a:spAutoFit/>
          </a:bodyPr>
          <a:lstStyle/>
          <a:p>
            <a:r>
              <a:rPr lang="en-US" dirty="0" smtClean="0"/>
              <a:t>260</a:t>
            </a:r>
            <a:endParaRPr lang="en-US" dirty="0"/>
          </a:p>
        </p:txBody>
      </p:sp>
      <p:sp>
        <p:nvSpPr>
          <p:cNvPr id="85" name="Right Brace 84"/>
          <p:cNvSpPr/>
          <p:nvPr/>
        </p:nvSpPr>
        <p:spPr>
          <a:xfrm rot="5400000">
            <a:off x="950104" y="2220908"/>
            <a:ext cx="365760" cy="1325880"/>
          </a:xfrm>
          <a:prstGeom prst="rightBrace">
            <a:avLst>
              <a:gd name="adj1" fmla="val 23583"/>
              <a:gd name="adj2" fmla="val 16796"/>
            </a:avLst>
          </a:prstGeom>
          <a:ln w="9525">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6" name="TextBox 85"/>
          <p:cNvSpPr txBox="1"/>
          <p:nvPr/>
        </p:nvSpPr>
        <p:spPr>
          <a:xfrm>
            <a:off x="436120" y="3038588"/>
            <a:ext cx="535724" cy="369332"/>
          </a:xfrm>
          <a:prstGeom prst="rect">
            <a:avLst/>
          </a:prstGeom>
          <a:noFill/>
        </p:spPr>
        <p:txBody>
          <a:bodyPr wrap="none" rtlCol="0">
            <a:spAutoFit/>
          </a:bodyPr>
          <a:lstStyle/>
          <a:p>
            <a:r>
              <a:rPr lang="en-US" dirty="0" smtClean="0"/>
              <a:t>250</a:t>
            </a:r>
            <a:endParaRPr lang="en-US" dirty="0"/>
          </a:p>
        </p:txBody>
      </p:sp>
      <p:sp>
        <p:nvSpPr>
          <p:cNvPr id="87" name="TextBox 86"/>
          <p:cNvSpPr txBox="1"/>
          <p:nvPr/>
        </p:nvSpPr>
        <p:spPr>
          <a:xfrm>
            <a:off x="1713688" y="3043164"/>
            <a:ext cx="346570" cy="307777"/>
          </a:xfrm>
          <a:prstGeom prst="rect">
            <a:avLst/>
          </a:prstGeom>
          <a:noFill/>
        </p:spPr>
        <p:txBody>
          <a:bodyPr wrap="none" rtlCol="0">
            <a:spAutoFit/>
          </a:bodyPr>
          <a:lstStyle/>
          <a:p>
            <a:r>
              <a:rPr lang="en-US" sz="1400" dirty="0" smtClean="0">
                <a:solidFill>
                  <a:srgbClr val="0000FF"/>
                </a:solidFill>
                <a:sym typeface="Symbol"/>
              </a:rPr>
              <a:t>←</a:t>
            </a:r>
            <a:endParaRPr lang="en-US" sz="1400" dirty="0">
              <a:solidFill>
                <a:srgbClr val="0000FF"/>
              </a:solidFill>
            </a:endParaRPr>
          </a:p>
        </p:txBody>
      </p:sp>
      <p:sp>
        <p:nvSpPr>
          <p:cNvPr id="88" name="TextBox 87"/>
          <p:cNvSpPr txBox="1"/>
          <p:nvPr/>
        </p:nvSpPr>
        <p:spPr>
          <a:xfrm>
            <a:off x="1892129" y="3019132"/>
            <a:ext cx="1866629" cy="369332"/>
          </a:xfrm>
          <a:prstGeom prst="rect">
            <a:avLst/>
          </a:prstGeom>
          <a:noFill/>
        </p:spPr>
        <p:txBody>
          <a:bodyPr wrap="square" rtlCol="0">
            <a:spAutoFit/>
          </a:bodyPr>
          <a:lstStyle/>
          <a:p>
            <a:pPr marL="2168525" indent="-2168525">
              <a:buNone/>
            </a:pPr>
            <a:r>
              <a:rPr lang="en-US" i="1" dirty="0" smtClean="0">
                <a:solidFill>
                  <a:srgbClr val="0000FF"/>
                </a:solidFill>
              </a:rPr>
              <a:t>F</a:t>
            </a:r>
            <a:r>
              <a:rPr lang="en-US" i="1" baseline="-25000" dirty="0">
                <a:solidFill>
                  <a:srgbClr val="0000FF"/>
                </a:solidFill>
              </a:rPr>
              <a:t>5</a:t>
            </a:r>
            <a:r>
              <a:rPr lang="en-US" i="1" dirty="0" smtClean="0">
                <a:solidFill>
                  <a:srgbClr val="0000FF"/>
                </a:solidFill>
              </a:rPr>
              <a:t> </a:t>
            </a:r>
            <a:r>
              <a:rPr lang="en-US" dirty="0" smtClean="0">
                <a:solidFill>
                  <a:srgbClr val="0000FF"/>
                </a:solidFill>
              </a:rPr>
              <a:t>=</a:t>
            </a:r>
            <a:r>
              <a:rPr lang="en-US" i="1" dirty="0" smtClean="0">
                <a:solidFill>
                  <a:srgbClr val="0000FF"/>
                </a:solidFill>
              </a:rPr>
              <a:t> </a:t>
            </a:r>
            <a:r>
              <a:rPr lang="en-US" dirty="0">
                <a:solidFill>
                  <a:srgbClr val="0000FF"/>
                </a:solidFill>
                <a:sym typeface="Symbol"/>
              </a:rPr>
              <a:t></a:t>
            </a:r>
            <a:r>
              <a:rPr lang="en-US" i="1" dirty="0" smtClean="0">
                <a:solidFill>
                  <a:srgbClr val="0000FF"/>
                </a:solidFill>
                <a:sym typeface="Symbol"/>
              </a:rPr>
              <a:t>y</a:t>
            </a:r>
            <a:r>
              <a:rPr lang="en-US" i="1" baseline="-25000" dirty="0" smtClean="0">
                <a:solidFill>
                  <a:srgbClr val="0000FF"/>
                </a:solidFill>
                <a:sym typeface="Symbol"/>
              </a:rPr>
              <a:t>4 </a:t>
            </a:r>
            <a:r>
              <a:rPr lang="en-US" i="1" dirty="0">
                <a:solidFill>
                  <a:srgbClr val="0000FF"/>
                </a:solidFill>
                <a:sym typeface="Symbol"/>
              </a:rPr>
              <a:t>+ </a:t>
            </a:r>
            <a:r>
              <a:rPr lang="en-US" i="1">
                <a:solidFill>
                  <a:srgbClr val="0000FF"/>
                </a:solidFill>
                <a:sym typeface="Symbol"/>
              </a:rPr>
              <a:t>(</a:t>
            </a:r>
            <a:r>
              <a:rPr lang="en-US" i="1" smtClean="0">
                <a:solidFill>
                  <a:srgbClr val="0000FF"/>
                </a:solidFill>
                <a:sym typeface="Symbol"/>
              </a:rPr>
              <a:t>1- </a:t>
            </a:r>
            <a:r>
              <a:rPr lang="en-US" dirty="0">
                <a:solidFill>
                  <a:srgbClr val="0000FF"/>
                </a:solidFill>
                <a:sym typeface="Symbol"/>
              </a:rPr>
              <a:t></a:t>
            </a:r>
            <a:r>
              <a:rPr lang="en-US" i="1" dirty="0">
                <a:solidFill>
                  <a:srgbClr val="0000FF"/>
                </a:solidFill>
                <a:sym typeface="Symbol"/>
              </a:rPr>
              <a:t>)</a:t>
            </a:r>
            <a:r>
              <a:rPr lang="en-US" i="1" dirty="0" smtClean="0">
                <a:solidFill>
                  <a:srgbClr val="0000FF"/>
                </a:solidFill>
                <a:sym typeface="Symbol"/>
              </a:rPr>
              <a:t>F</a:t>
            </a:r>
            <a:r>
              <a:rPr lang="en-US" i="1" baseline="-25000" dirty="0">
                <a:solidFill>
                  <a:srgbClr val="0000FF"/>
                </a:solidFill>
                <a:sym typeface="Symbol"/>
              </a:rPr>
              <a:t>4</a:t>
            </a:r>
            <a:endParaRPr lang="en-US" dirty="0">
              <a:solidFill>
                <a:srgbClr val="0000FF"/>
              </a:solidFill>
            </a:endParaRPr>
          </a:p>
        </p:txBody>
      </p:sp>
      <p:sp>
        <p:nvSpPr>
          <p:cNvPr id="89" name="TextBox 88"/>
          <p:cNvSpPr txBox="1"/>
          <p:nvPr/>
        </p:nvSpPr>
        <p:spPr>
          <a:xfrm>
            <a:off x="1330644" y="3483248"/>
            <a:ext cx="535724" cy="369332"/>
          </a:xfrm>
          <a:prstGeom prst="rect">
            <a:avLst/>
          </a:prstGeom>
          <a:noFill/>
        </p:spPr>
        <p:txBody>
          <a:bodyPr wrap="none" rtlCol="0">
            <a:spAutoFit/>
          </a:bodyPr>
          <a:lstStyle/>
          <a:p>
            <a:r>
              <a:rPr lang="en-US" dirty="0" smtClean="0"/>
              <a:t>252</a:t>
            </a:r>
            <a:endParaRPr lang="en-US" dirty="0"/>
          </a:p>
        </p:txBody>
      </p:sp>
      <p:sp>
        <p:nvSpPr>
          <p:cNvPr id="90" name="Right Brace 89"/>
          <p:cNvSpPr/>
          <p:nvPr/>
        </p:nvSpPr>
        <p:spPr>
          <a:xfrm rot="5400000">
            <a:off x="953352" y="2679732"/>
            <a:ext cx="365760" cy="1325880"/>
          </a:xfrm>
          <a:prstGeom prst="rightBrace">
            <a:avLst>
              <a:gd name="adj1" fmla="val 23583"/>
              <a:gd name="adj2" fmla="val 16796"/>
            </a:avLst>
          </a:prstGeom>
          <a:ln w="9525">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2" name="TextBox 91"/>
          <p:cNvSpPr txBox="1"/>
          <p:nvPr/>
        </p:nvSpPr>
        <p:spPr>
          <a:xfrm>
            <a:off x="1716936" y="3501988"/>
            <a:ext cx="346570" cy="307777"/>
          </a:xfrm>
          <a:prstGeom prst="rect">
            <a:avLst/>
          </a:prstGeom>
          <a:noFill/>
        </p:spPr>
        <p:txBody>
          <a:bodyPr wrap="none" rtlCol="0">
            <a:spAutoFit/>
          </a:bodyPr>
          <a:lstStyle/>
          <a:p>
            <a:r>
              <a:rPr lang="en-US" sz="1400" dirty="0" smtClean="0">
                <a:solidFill>
                  <a:srgbClr val="0000FF"/>
                </a:solidFill>
                <a:sym typeface="Symbol"/>
              </a:rPr>
              <a:t>←</a:t>
            </a:r>
            <a:endParaRPr lang="en-US" sz="1400" dirty="0">
              <a:solidFill>
                <a:srgbClr val="0000FF"/>
              </a:solidFill>
            </a:endParaRPr>
          </a:p>
        </p:txBody>
      </p:sp>
      <p:sp>
        <p:nvSpPr>
          <p:cNvPr id="93" name="TextBox 92"/>
          <p:cNvSpPr txBox="1"/>
          <p:nvPr/>
        </p:nvSpPr>
        <p:spPr>
          <a:xfrm>
            <a:off x="1895377" y="3477956"/>
            <a:ext cx="1866629" cy="369332"/>
          </a:xfrm>
          <a:prstGeom prst="rect">
            <a:avLst/>
          </a:prstGeom>
          <a:noFill/>
        </p:spPr>
        <p:txBody>
          <a:bodyPr wrap="square" rtlCol="0">
            <a:spAutoFit/>
          </a:bodyPr>
          <a:lstStyle/>
          <a:p>
            <a:pPr marL="2168525" indent="-2168525">
              <a:buNone/>
            </a:pPr>
            <a:r>
              <a:rPr lang="en-US" i="1" dirty="0" smtClean="0">
                <a:solidFill>
                  <a:srgbClr val="0000FF"/>
                </a:solidFill>
              </a:rPr>
              <a:t>F</a:t>
            </a:r>
            <a:r>
              <a:rPr lang="en-US" i="1" baseline="-25000" dirty="0">
                <a:solidFill>
                  <a:srgbClr val="0000FF"/>
                </a:solidFill>
              </a:rPr>
              <a:t>6</a:t>
            </a:r>
            <a:r>
              <a:rPr lang="en-US" i="1" dirty="0" smtClean="0">
                <a:solidFill>
                  <a:srgbClr val="0000FF"/>
                </a:solidFill>
              </a:rPr>
              <a:t> </a:t>
            </a:r>
            <a:r>
              <a:rPr lang="en-US" dirty="0" smtClean="0">
                <a:solidFill>
                  <a:srgbClr val="0000FF"/>
                </a:solidFill>
              </a:rPr>
              <a:t>=</a:t>
            </a:r>
            <a:r>
              <a:rPr lang="en-US" i="1" dirty="0" smtClean="0">
                <a:solidFill>
                  <a:srgbClr val="0000FF"/>
                </a:solidFill>
              </a:rPr>
              <a:t> </a:t>
            </a:r>
            <a:r>
              <a:rPr lang="en-US" dirty="0">
                <a:solidFill>
                  <a:srgbClr val="0000FF"/>
                </a:solidFill>
                <a:sym typeface="Symbol"/>
              </a:rPr>
              <a:t></a:t>
            </a:r>
            <a:r>
              <a:rPr lang="en-US" i="1" dirty="0" smtClean="0">
                <a:solidFill>
                  <a:srgbClr val="0000FF"/>
                </a:solidFill>
                <a:sym typeface="Symbol"/>
              </a:rPr>
              <a:t>y</a:t>
            </a:r>
            <a:r>
              <a:rPr lang="en-US" i="1" baseline="-25000" dirty="0" smtClean="0">
                <a:solidFill>
                  <a:srgbClr val="0000FF"/>
                </a:solidFill>
                <a:sym typeface="Symbol"/>
              </a:rPr>
              <a:t>5 </a:t>
            </a:r>
            <a:r>
              <a:rPr lang="en-US" i="1" dirty="0">
                <a:solidFill>
                  <a:srgbClr val="0000FF"/>
                </a:solidFill>
                <a:sym typeface="Symbol"/>
              </a:rPr>
              <a:t>+ </a:t>
            </a:r>
            <a:r>
              <a:rPr lang="en-US" i="1">
                <a:solidFill>
                  <a:srgbClr val="0000FF"/>
                </a:solidFill>
                <a:sym typeface="Symbol"/>
              </a:rPr>
              <a:t>(</a:t>
            </a:r>
            <a:r>
              <a:rPr lang="en-US" i="1" smtClean="0">
                <a:solidFill>
                  <a:srgbClr val="0000FF"/>
                </a:solidFill>
                <a:sym typeface="Symbol"/>
              </a:rPr>
              <a:t>1- </a:t>
            </a:r>
            <a:r>
              <a:rPr lang="en-US" dirty="0">
                <a:solidFill>
                  <a:srgbClr val="0000FF"/>
                </a:solidFill>
                <a:sym typeface="Symbol"/>
              </a:rPr>
              <a:t></a:t>
            </a:r>
            <a:r>
              <a:rPr lang="en-US" i="1" dirty="0">
                <a:solidFill>
                  <a:srgbClr val="0000FF"/>
                </a:solidFill>
                <a:sym typeface="Symbol"/>
              </a:rPr>
              <a:t>)</a:t>
            </a:r>
            <a:r>
              <a:rPr lang="en-US" i="1" dirty="0" smtClean="0">
                <a:solidFill>
                  <a:srgbClr val="0000FF"/>
                </a:solidFill>
                <a:sym typeface="Symbol"/>
              </a:rPr>
              <a:t>F</a:t>
            </a:r>
            <a:r>
              <a:rPr lang="en-US" i="1" baseline="-25000" dirty="0">
                <a:solidFill>
                  <a:srgbClr val="0000FF"/>
                </a:solidFill>
                <a:sym typeface="Symbol"/>
              </a:rPr>
              <a:t>5</a:t>
            </a:r>
            <a:endParaRPr lang="en-US" dirty="0">
              <a:solidFill>
                <a:srgbClr val="0000FF"/>
              </a:solidFill>
            </a:endParaRPr>
          </a:p>
        </p:txBody>
      </p:sp>
      <p:sp>
        <p:nvSpPr>
          <p:cNvPr id="96" name="TextBox 95"/>
          <p:cNvSpPr txBox="1"/>
          <p:nvPr/>
        </p:nvSpPr>
        <p:spPr>
          <a:xfrm>
            <a:off x="1408468" y="5773684"/>
            <a:ext cx="535724" cy="369332"/>
          </a:xfrm>
          <a:prstGeom prst="rect">
            <a:avLst/>
          </a:prstGeom>
          <a:noFill/>
        </p:spPr>
        <p:txBody>
          <a:bodyPr wrap="none" rtlCol="0">
            <a:spAutoFit/>
          </a:bodyPr>
          <a:lstStyle/>
          <a:p>
            <a:r>
              <a:rPr lang="en-US" dirty="0" smtClean="0"/>
              <a:t>252</a:t>
            </a:r>
            <a:endParaRPr lang="en-US" dirty="0"/>
          </a:p>
        </p:txBody>
      </p:sp>
      <p:grpSp>
        <p:nvGrpSpPr>
          <p:cNvPr id="10" name="Group 9"/>
          <p:cNvGrpSpPr/>
          <p:nvPr/>
        </p:nvGrpSpPr>
        <p:grpSpPr>
          <a:xfrm>
            <a:off x="513944" y="5314860"/>
            <a:ext cx="1427000" cy="383496"/>
            <a:chOff x="513944" y="5314860"/>
            <a:chExt cx="1427000" cy="383496"/>
          </a:xfrm>
        </p:grpSpPr>
        <p:sp>
          <p:nvSpPr>
            <p:cNvPr id="94" name="TextBox 93"/>
            <p:cNvSpPr txBox="1"/>
            <p:nvPr/>
          </p:nvSpPr>
          <p:spPr>
            <a:xfrm>
              <a:off x="1405220" y="5314860"/>
              <a:ext cx="535724" cy="369332"/>
            </a:xfrm>
            <a:prstGeom prst="rect">
              <a:avLst/>
            </a:prstGeom>
            <a:noFill/>
          </p:spPr>
          <p:txBody>
            <a:bodyPr wrap="none" rtlCol="0">
              <a:spAutoFit/>
            </a:bodyPr>
            <a:lstStyle/>
            <a:p>
              <a:r>
                <a:rPr lang="en-US" dirty="0" smtClean="0"/>
                <a:t>260</a:t>
              </a:r>
              <a:endParaRPr lang="en-US" dirty="0"/>
            </a:p>
          </p:txBody>
        </p:sp>
        <p:sp>
          <p:nvSpPr>
            <p:cNvPr id="95" name="TextBox 94"/>
            <p:cNvSpPr txBox="1"/>
            <p:nvPr/>
          </p:nvSpPr>
          <p:spPr>
            <a:xfrm>
              <a:off x="513944" y="5329024"/>
              <a:ext cx="535724" cy="369332"/>
            </a:xfrm>
            <a:prstGeom prst="rect">
              <a:avLst/>
            </a:prstGeom>
            <a:noFill/>
          </p:spPr>
          <p:txBody>
            <a:bodyPr wrap="none" rtlCol="0">
              <a:spAutoFit/>
            </a:bodyPr>
            <a:lstStyle/>
            <a:p>
              <a:r>
                <a:rPr lang="en-US" dirty="0" smtClean="0"/>
                <a:t>250</a:t>
              </a:r>
              <a:endParaRPr lang="en-US" dirty="0"/>
            </a:p>
          </p:txBody>
        </p:sp>
      </p:grpSp>
      <p:grpSp>
        <p:nvGrpSpPr>
          <p:cNvPr id="14" name="Group 13"/>
          <p:cNvGrpSpPr/>
          <p:nvPr/>
        </p:nvGrpSpPr>
        <p:grpSpPr>
          <a:xfrm>
            <a:off x="544752" y="5472456"/>
            <a:ext cx="3345564" cy="670560"/>
            <a:chOff x="544752" y="5472456"/>
            <a:chExt cx="3345564" cy="670560"/>
          </a:xfrm>
        </p:grpSpPr>
        <p:sp>
          <p:nvSpPr>
            <p:cNvPr id="97" name="Right Brace 96"/>
            <p:cNvSpPr/>
            <p:nvPr/>
          </p:nvSpPr>
          <p:spPr>
            <a:xfrm rot="5400000">
              <a:off x="1024812" y="4992396"/>
              <a:ext cx="365760" cy="1325880"/>
            </a:xfrm>
            <a:prstGeom prst="rightBrace">
              <a:avLst>
                <a:gd name="adj1" fmla="val 23583"/>
                <a:gd name="adj2" fmla="val 16796"/>
              </a:avLst>
            </a:prstGeom>
            <a:ln w="9525">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8" name="TextBox 97"/>
            <p:cNvSpPr txBox="1"/>
            <p:nvPr/>
          </p:nvSpPr>
          <p:spPr>
            <a:xfrm>
              <a:off x="1745474" y="5807444"/>
              <a:ext cx="346570" cy="307777"/>
            </a:xfrm>
            <a:prstGeom prst="rect">
              <a:avLst/>
            </a:prstGeom>
            <a:noFill/>
          </p:spPr>
          <p:txBody>
            <a:bodyPr wrap="none" rtlCol="0">
              <a:spAutoFit/>
            </a:bodyPr>
            <a:lstStyle/>
            <a:p>
              <a:r>
                <a:rPr lang="en-US" sz="1400" dirty="0" smtClean="0">
                  <a:solidFill>
                    <a:srgbClr val="0000FF"/>
                  </a:solidFill>
                  <a:sym typeface="Symbol"/>
                </a:rPr>
                <a:t>←</a:t>
              </a:r>
              <a:endParaRPr lang="en-US" sz="1400" dirty="0">
                <a:solidFill>
                  <a:srgbClr val="0000FF"/>
                </a:solidFill>
              </a:endParaRPr>
            </a:p>
          </p:txBody>
        </p:sp>
        <p:sp>
          <p:nvSpPr>
            <p:cNvPr id="99" name="TextBox 98"/>
            <p:cNvSpPr txBox="1"/>
            <p:nvPr/>
          </p:nvSpPr>
          <p:spPr>
            <a:xfrm>
              <a:off x="1894731" y="5773684"/>
              <a:ext cx="1995585" cy="369332"/>
            </a:xfrm>
            <a:prstGeom prst="rect">
              <a:avLst/>
            </a:prstGeom>
            <a:noFill/>
          </p:spPr>
          <p:txBody>
            <a:bodyPr wrap="square" rtlCol="0">
              <a:spAutoFit/>
            </a:bodyPr>
            <a:lstStyle/>
            <a:p>
              <a:pPr marL="2168525" indent="-2168525">
                <a:buNone/>
              </a:pPr>
              <a:r>
                <a:rPr lang="en-US" i="1" dirty="0" smtClean="0">
                  <a:solidFill>
                    <a:srgbClr val="0000FF"/>
                  </a:solidFill>
                </a:rPr>
                <a:t>F</a:t>
              </a:r>
              <a:r>
                <a:rPr lang="en-US" i="1" baseline="-25000" dirty="0" smtClean="0">
                  <a:solidFill>
                    <a:srgbClr val="0000FF"/>
                  </a:solidFill>
                </a:rPr>
                <a:t>n+1</a:t>
              </a:r>
              <a:r>
                <a:rPr lang="en-US" i="1" dirty="0" smtClean="0">
                  <a:solidFill>
                    <a:srgbClr val="0000FF"/>
                  </a:solidFill>
                </a:rPr>
                <a:t> </a:t>
              </a:r>
              <a:r>
                <a:rPr lang="en-US" dirty="0" smtClean="0">
                  <a:solidFill>
                    <a:srgbClr val="0000FF"/>
                  </a:solidFill>
                </a:rPr>
                <a:t>=</a:t>
              </a:r>
              <a:r>
                <a:rPr lang="en-US" i="1" dirty="0" smtClean="0">
                  <a:solidFill>
                    <a:srgbClr val="0000FF"/>
                  </a:solidFill>
                </a:rPr>
                <a:t> </a:t>
              </a:r>
              <a:r>
                <a:rPr lang="en-US" dirty="0">
                  <a:solidFill>
                    <a:srgbClr val="0000FF"/>
                  </a:solidFill>
                  <a:sym typeface="Symbol"/>
                </a:rPr>
                <a:t></a:t>
              </a:r>
              <a:r>
                <a:rPr lang="en-US" i="1" dirty="0" smtClean="0">
                  <a:solidFill>
                    <a:srgbClr val="0000FF"/>
                  </a:solidFill>
                  <a:sym typeface="Symbol"/>
                </a:rPr>
                <a:t>y</a:t>
              </a:r>
              <a:r>
                <a:rPr lang="en-US" i="1" baseline="-25000" dirty="0" smtClean="0">
                  <a:solidFill>
                    <a:srgbClr val="0000FF"/>
                  </a:solidFill>
                  <a:sym typeface="Symbol"/>
                </a:rPr>
                <a:t>n </a:t>
              </a:r>
              <a:r>
                <a:rPr lang="en-US" i="1" dirty="0">
                  <a:solidFill>
                    <a:srgbClr val="0000FF"/>
                  </a:solidFill>
                  <a:sym typeface="Symbol"/>
                </a:rPr>
                <a:t>+ </a:t>
              </a:r>
              <a:r>
                <a:rPr lang="en-US" i="1">
                  <a:solidFill>
                    <a:srgbClr val="0000FF"/>
                  </a:solidFill>
                  <a:sym typeface="Symbol"/>
                </a:rPr>
                <a:t>(</a:t>
              </a:r>
              <a:r>
                <a:rPr lang="en-US" i="1" smtClean="0">
                  <a:solidFill>
                    <a:srgbClr val="0000FF"/>
                  </a:solidFill>
                  <a:sym typeface="Symbol"/>
                </a:rPr>
                <a:t>1- </a:t>
              </a:r>
              <a:r>
                <a:rPr lang="en-US" dirty="0">
                  <a:solidFill>
                    <a:srgbClr val="0000FF"/>
                  </a:solidFill>
                  <a:sym typeface="Symbol"/>
                </a:rPr>
                <a:t></a:t>
              </a:r>
              <a:r>
                <a:rPr lang="en-US" i="1" dirty="0">
                  <a:solidFill>
                    <a:srgbClr val="0000FF"/>
                  </a:solidFill>
                  <a:sym typeface="Symbol"/>
                </a:rPr>
                <a:t>)</a:t>
              </a:r>
              <a:r>
                <a:rPr lang="en-US" i="1" dirty="0" err="1" smtClean="0">
                  <a:solidFill>
                    <a:srgbClr val="0000FF"/>
                  </a:solidFill>
                  <a:sym typeface="Symbol"/>
                </a:rPr>
                <a:t>F</a:t>
              </a:r>
              <a:r>
                <a:rPr lang="en-US" i="1" baseline="-25000" dirty="0" err="1" smtClean="0">
                  <a:solidFill>
                    <a:srgbClr val="0000FF"/>
                  </a:solidFill>
                  <a:sym typeface="Symbol"/>
                </a:rPr>
                <a:t>n</a:t>
              </a:r>
              <a:endParaRPr lang="en-US" dirty="0">
                <a:solidFill>
                  <a:srgbClr val="0000FF"/>
                </a:solidFill>
              </a:endParaRPr>
            </a:p>
          </p:txBody>
        </p:sp>
      </p:grpSp>
      <p:sp>
        <p:nvSpPr>
          <p:cNvPr id="100" name="TextBox 99"/>
          <p:cNvSpPr txBox="1"/>
          <p:nvPr/>
        </p:nvSpPr>
        <p:spPr>
          <a:xfrm>
            <a:off x="3570415" y="2137164"/>
            <a:ext cx="3078087" cy="338554"/>
          </a:xfrm>
          <a:prstGeom prst="rect">
            <a:avLst/>
          </a:prstGeom>
          <a:noFill/>
        </p:spPr>
        <p:txBody>
          <a:bodyPr wrap="none" rtlCol="0">
            <a:spAutoFit/>
          </a:bodyPr>
          <a:lstStyle/>
          <a:p>
            <a:pPr marL="2168525" indent="-2168525">
              <a:buNone/>
            </a:pPr>
            <a:r>
              <a:rPr lang="en-US" sz="1600" dirty="0" smtClean="0">
                <a:solidFill>
                  <a:srgbClr val="0000FF"/>
                </a:solidFill>
              </a:rPr>
              <a:t>=</a:t>
            </a:r>
            <a:r>
              <a:rPr lang="en-US" sz="1600" i="1" dirty="0" smtClean="0">
                <a:solidFill>
                  <a:srgbClr val="0000FF"/>
                </a:solidFill>
              </a:rPr>
              <a:t> </a:t>
            </a:r>
            <a:r>
              <a:rPr lang="en-US" sz="1600" dirty="0" smtClean="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a:solidFill>
                  <a:srgbClr val="FF0000"/>
                </a:solidFill>
                <a:sym typeface="Symbol"/>
              </a:rPr>
              <a:t>)</a:t>
            </a:r>
            <a:r>
              <a:rPr lang="en-US" sz="1600" i="1" baseline="30000" dirty="0">
                <a:solidFill>
                  <a:srgbClr val="FF0000"/>
                </a:solidFill>
                <a:sym typeface="Symbol"/>
              </a:rPr>
              <a:t>0</a:t>
            </a:r>
            <a:r>
              <a:rPr lang="en-US" sz="1600" i="1" dirty="0" smtClean="0">
                <a:solidFill>
                  <a:srgbClr val="0000FF"/>
                </a:solidFill>
                <a:sym typeface="Symbol"/>
              </a:rPr>
              <a:t>y</a:t>
            </a:r>
            <a:r>
              <a:rPr lang="en-US" sz="1600" i="1" baseline="-25000" dirty="0" smtClean="0">
                <a:solidFill>
                  <a:srgbClr val="0000FF"/>
                </a:solidFill>
                <a:sym typeface="Symbol"/>
              </a:rPr>
              <a:t>2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1</a:t>
            </a:r>
            <a:r>
              <a:rPr lang="en-US" sz="1600" i="1" dirty="0" smtClean="0">
                <a:solidFill>
                  <a:srgbClr val="0000FF"/>
                </a:solidFill>
                <a:sym typeface="Symbol"/>
              </a:rPr>
              <a:t>y</a:t>
            </a:r>
            <a:r>
              <a:rPr lang="en-US" sz="1600" i="1" baseline="-25000" dirty="0" smtClean="0">
                <a:solidFill>
                  <a:srgbClr val="0000FF"/>
                </a:solidFill>
                <a:sym typeface="Symbol"/>
              </a:rPr>
              <a:t>1 </a:t>
            </a:r>
            <a:r>
              <a:rPr lang="en-US" sz="1600" i="1" dirty="0">
                <a:solidFill>
                  <a:srgbClr val="0000FF"/>
                </a:solidFill>
                <a:sym typeface="Symbol"/>
              </a:rPr>
              <a:t>+ </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a:solidFill>
                  <a:srgbClr val="FF0000"/>
                </a:solidFill>
                <a:sym typeface="Symbol"/>
              </a:rPr>
              <a:t>)</a:t>
            </a:r>
            <a:r>
              <a:rPr lang="en-US" sz="1600" i="1" baseline="30000" dirty="0">
                <a:solidFill>
                  <a:srgbClr val="FF0000"/>
                </a:solidFill>
                <a:sym typeface="Symbol"/>
              </a:rPr>
              <a:t>2</a:t>
            </a:r>
            <a:r>
              <a:rPr lang="en-US" sz="1600" i="1" dirty="0">
                <a:solidFill>
                  <a:srgbClr val="0000FF"/>
                </a:solidFill>
                <a:sym typeface="Symbol"/>
              </a:rPr>
              <a:t>F</a:t>
            </a:r>
            <a:r>
              <a:rPr lang="en-US" sz="1600" i="1" baseline="-25000" dirty="0">
                <a:solidFill>
                  <a:srgbClr val="0000FF"/>
                </a:solidFill>
                <a:sym typeface="Symbol"/>
              </a:rPr>
              <a:t>1 </a:t>
            </a:r>
            <a:endParaRPr lang="en-US" sz="1600" dirty="0">
              <a:solidFill>
                <a:srgbClr val="0000FF"/>
              </a:solidFill>
            </a:endParaRPr>
          </a:p>
        </p:txBody>
      </p:sp>
      <p:sp>
        <p:nvSpPr>
          <p:cNvPr id="102" name="TextBox 101"/>
          <p:cNvSpPr txBox="1"/>
          <p:nvPr/>
        </p:nvSpPr>
        <p:spPr>
          <a:xfrm>
            <a:off x="3564057" y="2582696"/>
            <a:ext cx="4084773" cy="338554"/>
          </a:xfrm>
          <a:prstGeom prst="rect">
            <a:avLst/>
          </a:prstGeom>
          <a:noFill/>
        </p:spPr>
        <p:txBody>
          <a:bodyPr wrap="none" rtlCol="0">
            <a:spAutoFit/>
          </a:bodyPr>
          <a:lstStyle/>
          <a:p>
            <a:pPr marL="2168525" indent="-2168525">
              <a:buNone/>
            </a:pPr>
            <a:r>
              <a:rPr lang="en-US" sz="1600" dirty="0" smtClean="0">
                <a:solidFill>
                  <a:srgbClr val="0000FF"/>
                </a:solidFill>
              </a:rPr>
              <a:t>=</a:t>
            </a:r>
            <a:r>
              <a:rPr lang="en-US" sz="1600" i="1" dirty="0" smtClean="0">
                <a:solidFill>
                  <a:srgbClr val="0000FF"/>
                </a:solidFill>
              </a:rPr>
              <a:t> </a:t>
            </a:r>
            <a:r>
              <a:rPr lang="en-US" sz="1600" dirty="0" smtClean="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a:solidFill>
                  <a:srgbClr val="FF0000"/>
                </a:solidFill>
                <a:sym typeface="Symbol"/>
              </a:rPr>
              <a:t>)</a:t>
            </a:r>
            <a:r>
              <a:rPr lang="en-US" sz="1600" i="1" baseline="30000" dirty="0" smtClean="0">
                <a:solidFill>
                  <a:srgbClr val="FF0000"/>
                </a:solidFill>
                <a:sym typeface="Symbol"/>
              </a:rPr>
              <a:t>0</a:t>
            </a:r>
            <a:r>
              <a:rPr lang="en-US" sz="1600" i="1" dirty="0" smtClean="0">
                <a:solidFill>
                  <a:srgbClr val="0000FF"/>
                </a:solidFill>
                <a:sym typeface="Symbol"/>
              </a:rPr>
              <a:t>y</a:t>
            </a:r>
            <a:r>
              <a:rPr lang="en-US" sz="1600" i="1" baseline="-25000" dirty="0" smtClean="0">
                <a:solidFill>
                  <a:srgbClr val="0000FF"/>
                </a:solidFill>
                <a:sym typeface="Symbol"/>
              </a:rPr>
              <a:t>3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1</a:t>
            </a:r>
            <a:r>
              <a:rPr lang="en-US" sz="1600" i="1" dirty="0" smtClean="0">
                <a:solidFill>
                  <a:srgbClr val="0000FF"/>
                </a:solidFill>
                <a:sym typeface="Symbol"/>
              </a:rPr>
              <a:t>y</a:t>
            </a:r>
            <a:r>
              <a:rPr lang="en-US" sz="1600" i="1" baseline="-25000" dirty="0" smtClean="0">
                <a:solidFill>
                  <a:srgbClr val="0000FF"/>
                </a:solidFill>
                <a:sym typeface="Symbol"/>
              </a:rPr>
              <a:t>2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2</a:t>
            </a:r>
            <a:r>
              <a:rPr lang="en-US" sz="1600" i="1" dirty="0" smtClean="0">
                <a:solidFill>
                  <a:srgbClr val="0000FF"/>
                </a:solidFill>
                <a:sym typeface="Symbol"/>
              </a:rPr>
              <a:t>y</a:t>
            </a:r>
            <a:r>
              <a:rPr lang="en-US" sz="1600" i="1" baseline="-25000" dirty="0" smtClean="0">
                <a:solidFill>
                  <a:srgbClr val="0000FF"/>
                </a:solidFill>
                <a:sym typeface="Symbol"/>
              </a:rPr>
              <a:t>1 </a:t>
            </a:r>
            <a:r>
              <a:rPr lang="en-US" sz="1600" i="1" dirty="0" smtClean="0">
                <a:solidFill>
                  <a:srgbClr val="0000FF"/>
                </a:solidFill>
                <a:sym typeface="Symbol"/>
              </a:rPr>
              <a:t>+ </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3</a:t>
            </a:r>
            <a:r>
              <a:rPr lang="en-US" sz="1600" i="1" dirty="0" smtClean="0">
                <a:solidFill>
                  <a:srgbClr val="0000FF"/>
                </a:solidFill>
                <a:sym typeface="Symbol"/>
              </a:rPr>
              <a:t>F</a:t>
            </a:r>
            <a:r>
              <a:rPr lang="en-US" sz="1600" i="1" baseline="-25000" dirty="0" smtClean="0">
                <a:solidFill>
                  <a:srgbClr val="0000FF"/>
                </a:solidFill>
                <a:sym typeface="Symbol"/>
              </a:rPr>
              <a:t>1 </a:t>
            </a:r>
            <a:endParaRPr lang="en-US" sz="1600" dirty="0">
              <a:solidFill>
                <a:srgbClr val="0000FF"/>
              </a:solidFill>
            </a:endParaRPr>
          </a:p>
        </p:txBody>
      </p:sp>
      <p:sp>
        <p:nvSpPr>
          <p:cNvPr id="103" name="TextBox 102"/>
          <p:cNvSpPr txBox="1"/>
          <p:nvPr/>
        </p:nvSpPr>
        <p:spPr>
          <a:xfrm>
            <a:off x="3567428" y="3039896"/>
            <a:ext cx="5091458" cy="338554"/>
          </a:xfrm>
          <a:prstGeom prst="rect">
            <a:avLst/>
          </a:prstGeom>
          <a:noFill/>
        </p:spPr>
        <p:txBody>
          <a:bodyPr wrap="none" rtlCol="0">
            <a:spAutoFit/>
          </a:bodyPr>
          <a:lstStyle/>
          <a:p>
            <a:pPr marL="2168525" indent="-2168525">
              <a:buNone/>
            </a:pPr>
            <a:r>
              <a:rPr lang="en-US" sz="1600" dirty="0" smtClean="0">
                <a:solidFill>
                  <a:srgbClr val="0000FF"/>
                </a:solidFill>
              </a:rPr>
              <a:t>=</a:t>
            </a:r>
            <a:r>
              <a:rPr lang="en-US" sz="1600" i="1" dirty="0" smtClean="0">
                <a:solidFill>
                  <a:srgbClr val="0000FF"/>
                </a:solidFill>
              </a:rPr>
              <a:t> </a:t>
            </a:r>
            <a:r>
              <a:rPr lang="en-US" sz="1600" dirty="0" smtClean="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a:solidFill>
                  <a:srgbClr val="FF0000"/>
                </a:solidFill>
                <a:sym typeface="Symbol"/>
              </a:rPr>
              <a:t>)</a:t>
            </a:r>
            <a:r>
              <a:rPr lang="en-US" sz="1600" i="1" baseline="30000" dirty="0" smtClean="0">
                <a:solidFill>
                  <a:srgbClr val="FF0000"/>
                </a:solidFill>
                <a:sym typeface="Symbol"/>
              </a:rPr>
              <a:t>0</a:t>
            </a:r>
            <a:r>
              <a:rPr lang="en-US" sz="1600" i="1" dirty="0" smtClean="0">
                <a:solidFill>
                  <a:srgbClr val="0000FF"/>
                </a:solidFill>
                <a:sym typeface="Symbol"/>
              </a:rPr>
              <a:t>y</a:t>
            </a:r>
            <a:r>
              <a:rPr lang="en-US" sz="1600" i="1" baseline="-25000" dirty="0">
                <a:solidFill>
                  <a:srgbClr val="0000FF"/>
                </a:solidFill>
                <a:sym typeface="Symbol"/>
              </a:rPr>
              <a:t>4</a:t>
            </a:r>
            <a:r>
              <a:rPr lang="en-US" sz="1600" i="1" baseline="-25000" dirty="0" smtClean="0">
                <a:solidFill>
                  <a:srgbClr val="0000FF"/>
                </a:solidFill>
                <a:sym typeface="Symbol"/>
              </a:rPr>
              <a:t>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1</a:t>
            </a:r>
            <a:r>
              <a:rPr lang="en-US" sz="1600" i="1" dirty="0" smtClean="0">
                <a:solidFill>
                  <a:srgbClr val="0000FF"/>
                </a:solidFill>
                <a:sym typeface="Symbol"/>
              </a:rPr>
              <a:t>y</a:t>
            </a:r>
            <a:r>
              <a:rPr lang="en-US" sz="1600" i="1" baseline="-25000" dirty="0">
                <a:solidFill>
                  <a:srgbClr val="0000FF"/>
                </a:solidFill>
                <a:sym typeface="Symbol"/>
              </a:rPr>
              <a:t>3</a:t>
            </a:r>
            <a:r>
              <a:rPr lang="en-US" sz="1600" i="1" baseline="-25000" dirty="0" smtClean="0">
                <a:solidFill>
                  <a:srgbClr val="0000FF"/>
                </a:solidFill>
                <a:sym typeface="Symbol"/>
              </a:rPr>
              <a:t>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2</a:t>
            </a:r>
            <a:r>
              <a:rPr lang="en-US" sz="1600" i="1" dirty="0" smtClean="0">
                <a:solidFill>
                  <a:srgbClr val="0000FF"/>
                </a:solidFill>
                <a:sym typeface="Symbol"/>
              </a:rPr>
              <a:t>y</a:t>
            </a:r>
            <a:r>
              <a:rPr lang="en-US" sz="1600" i="1" baseline="-25000" dirty="0">
                <a:solidFill>
                  <a:srgbClr val="0000FF"/>
                </a:solidFill>
                <a:sym typeface="Symbol"/>
              </a:rPr>
              <a:t>2</a:t>
            </a:r>
            <a:r>
              <a:rPr lang="en-US" sz="1600" i="1" baseline="-25000" dirty="0" smtClean="0">
                <a:solidFill>
                  <a:srgbClr val="0000FF"/>
                </a:solidFill>
                <a:sym typeface="Symbol"/>
              </a:rPr>
              <a:t> </a:t>
            </a:r>
            <a:r>
              <a:rPr lang="en-US" sz="1600" i="1" dirty="0" smtClean="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a:solidFill>
                  <a:srgbClr val="FF0000"/>
                </a:solidFill>
                <a:sym typeface="Symbol"/>
              </a:rPr>
              <a:t>3</a:t>
            </a:r>
            <a:r>
              <a:rPr lang="en-US" sz="1600" i="1" dirty="0" smtClean="0">
                <a:solidFill>
                  <a:srgbClr val="0000FF"/>
                </a:solidFill>
                <a:sym typeface="Symbol"/>
              </a:rPr>
              <a:t>y</a:t>
            </a:r>
            <a:r>
              <a:rPr lang="en-US" sz="1600" i="1" baseline="-25000" dirty="0" smtClean="0">
                <a:solidFill>
                  <a:srgbClr val="0000FF"/>
                </a:solidFill>
                <a:sym typeface="Symbol"/>
              </a:rPr>
              <a:t>1 </a:t>
            </a:r>
            <a:r>
              <a:rPr lang="en-US" sz="1600" i="1" dirty="0">
                <a:solidFill>
                  <a:srgbClr val="0000FF"/>
                </a:solidFill>
                <a:sym typeface="Symbol"/>
              </a:rPr>
              <a:t>+ </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a:solidFill>
                  <a:srgbClr val="FF0000"/>
                </a:solidFill>
                <a:sym typeface="Symbol"/>
              </a:rPr>
              <a:t>4</a:t>
            </a:r>
            <a:r>
              <a:rPr lang="en-US" sz="1600" i="1" dirty="0" smtClean="0">
                <a:solidFill>
                  <a:srgbClr val="0000FF"/>
                </a:solidFill>
                <a:sym typeface="Symbol"/>
              </a:rPr>
              <a:t>F</a:t>
            </a:r>
            <a:r>
              <a:rPr lang="en-US" sz="1600" i="1" baseline="-25000" dirty="0" smtClean="0">
                <a:solidFill>
                  <a:srgbClr val="0000FF"/>
                </a:solidFill>
                <a:sym typeface="Symbol"/>
              </a:rPr>
              <a:t>1 </a:t>
            </a:r>
            <a:endParaRPr lang="en-US" sz="1600" dirty="0">
              <a:solidFill>
                <a:srgbClr val="0000FF"/>
              </a:solidFill>
            </a:endParaRPr>
          </a:p>
        </p:txBody>
      </p:sp>
      <p:sp>
        <p:nvSpPr>
          <p:cNvPr id="24" name="TextBox 23"/>
          <p:cNvSpPr txBox="1"/>
          <p:nvPr/>
        </p:nvSpPr>
        <p:spPr>
          <a:xfrm>
            <a:off x="1902936" y="1923559"/>
            <a:ext cx="5968237" cy="338554"/>
          </a:xfrm>
          <a:prstGeom prst="rect">
            <a:avLst/>
          </a:prstGeom>
          <a:noFill/>
        </p:spPr>
        <p:txBody>
          <a:bodyPr wrap="none" rtlCol="0">
            <a:spAutoFit/>
          </a:bodyPr>
          <a:lstStyle/>
          <a:p>
            <a:r>
              <a:rPr lang="en-US" sz="1600" i="1" dirty="0"/>
              <a:t>Substituting the value of the previous forecasted </a:t>
            </a:r>
            <a:r>
              <a:rPr lang="en-US" sz="1600" i="1" dirty="0" smtClean="0"/>
              <a:t>value &amp; rearranging:</a:t>
            </a:r>
            <a:endParaRPr lang="en-US" sz="1600" dirty="0"/>
          </a:p>
        </p:txBody>
      </p:sp>
      <p:sp>
        <p:nvSpPr>
          <p:cNvPr id="105" name="TextBox 104"/>
          <p:cNvSpPr txBox="1"/>
          <p:nvPr/>
        </p:nvSpPr>
        <p:spPr>
          <a:xfrm>
            <a:off x="3572686" y="3505200"/>
            <a:ext cx="5449811" cy="584775"/>
          </a:xfrm>
          <a:prstGeom prst="rect">
            <a:avLst/>
          </a:prstGeom>
          <a:noFill/>
        </p:spPr>
        <p:txBody>
          <a:bodyPr wrap="square" rtlCol="0">
            <a:spAutoFit/>
          </a:bodyPr>
          <a:lstStyle/>
          <a:p>
            <a:pPr marL="2168525" indent="-2168525">
              <a:buNone/>
            </a:pPr>
            <a:r>
              <a:rPr lang="en-US" sz="1600" dirty="0" smtClean="0">
                <a:solidFill>
                  <a:srgbClr val="0000FF"/>
                </a:solidFill>
              </a:rPr>
              <a:t>=</a:t>
            </a:r>
            <a:r>
              <a:rPr lang="en-US" sz="1600" i="1" dirty="0" smtClean="0">
                <a:solidFill>
                  <a:srgbClr val="0000FF"/>
                </a:solidFill>
              </a:rPr>
              <a:t> </a:t>
            </a:r>
            <a:r>
              <a:rPr lang="en-US" sz="1600" dirty="0" smtClean="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a:solidFill>
                  <a:srgbClr val="FF0000"/>
                </a:solidFill>
                <a:sym typeface="Symbol"/>
              </a:rPr>
              <a:t>)</a:t>
            </a:r>
            <a:r>
              <a:rPr lang="en-US" sz="1600" i="1" baseline="30000" dirty="0" smtClean="0">
                <a:solidFill>
                  <a:srgbClr val="FF0000"/>
                </a:solidFill>
                <a:sym typeface="Symbol"/>
              </a:rPr>
              <a:t>0</a:t>
            </a:r>
            <a:r>
              <a:rPr lang="en-US" sz="1600" i="1" dirty="0" smtClean="0">
                <a:solidFill>
                  <a:srgbClr val="0000FF"/>
                </a:solidFill>
                <a:sym typeface="Symbol"/>
              </a:rPr>
              <a:t>y</a:t>
            </a:r>
            <a:r>
              <a:rPr lang="en-US" sz="1600" i="1" baseline="-25000" dirty="0" smtClean="0">
                <a:solidFill>
                  <a:srgbClr val="0000FF"/>
                </a:solidFill>
                <a:sym typeface="Symbol"/>
              </a:rPr>
              <a:t>5</a:t>
            </a:r>
            <a:r>
              <a:rPr lang="en-US" sz="1600" i="1" dirty="0" smtClean="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1</a:t>
            </a:r>
            <a:r>
              <a:rPr lang="en-US" sz="1600" i="1" dirty="0" smtClean="0">
                <a:solidFill>
                  <a:srgbClr val="0000FF"/>
                </a:solidFill>
                <a:sym typeface="Symbol"/>
              </a:rPr>
              <a:t>y</a:t>
            </a:r>
            <a:r>
              <a:rPr lang="en-US" sz="1600" i="1" baseline="-25000" dirty="0" smtClean="0">
                <a:solidFill>
                  <a:srgbClr val="0000FF"/>
                </a:solidFill>
                <a:sym typeface="Symbol"/>
              </a:rPr>
              <a:t>4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2</a:t>
            </a:r>
            <a:r>
              <a:rPr lang="en-US" sz="1600" i="1" dirty="0" smtClean="0">
                <a:solidFill>
                  <a:srgbClr val="0000FF"/>
                </a:solidFill>
                <a:sym typeface="Symbol"/>
              </a:rPr>
              <a:t>y</a:t>
            </a:r>
            <a:r>
              <a:rPr lang="en-US" sz="1600" i="1" baseline="-25000" dirty="0" smtClean="0">
                <a:solidFill>
                  <a:srgbClr val="0000FF"/>
                </a:solidFill>
                <a:sym typeface="Symbol"/>
              </a:rPr>
              <a:t>3 </a:t>
            </a:r>
            <a:r>
              <a:rPr lang="en-US" sz="1600" i="1" dirty="0" smtClean="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3</a:t>
            </a:r>
            <a:r>
              <a:rPr lang="en-US" sz="1600" i="1" dirty="0" smtClean="0">
                <a:solidFill>
                  <a:srgbClr val="0000FF"/>
                </a:solidFill>
                <a:sym typeface="Symbol"/>
              </a:rPr>
              <a:t>y</a:t>
            </a:r>
            <a:r>
              <a:rPr lang="en-US" sz="1600" i="1" baseline="-25000" dirty="0" smtClean="0">
                <a:solidFill>
                  <a:srgbClr val="0000FF"/>
                </a:solidFill>
                <a:sym typeface="Symbol"/>
              </a:rPr>
              <a:t>2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4</a:t>
            </a:r>
            <a:r>
              <a:rPr lang="en-US" sz="1600" i="1" dirty="0" smtClean="0">
                <a:solidFill>
                  <a:srgbClr val="0000FF"/>
                </a:solidFill>
                <a:sym typeface="Symbol"/>
              </a:rPr>
              <a:t>y</a:t>
            </a:r>
            <a:r>
              <a:rPr lang="en-US" sz="1600" i="1" baseline="-25000" dirty="0" smtClean="0">
                <a:solidFill>
                  <a:srgbClr val="0000FF"/>
                </a:solidFill>
                <a:sym typeface="Symbol"/>
              </a:rPr>
              <a:t>1         	                                        </a:t>
            </a:r>
            <a:r>
              <a:rPr lang="en-US" sz="1600" i="1" dirty="0" smtClean="0">
                <a:solidFill>
                  <a:srgbClr val="0000FF"/>
                </a:solidFill>
                <a:sym typeface="Symbol"/>
              </a:rPr>
              <a:t>+</a:t>
            </a:r>
            <a:r>
              <a:rPr lang="en-US" sz="1600" i="1" dirty="0" smtClean="0">
                <a:solidFill>
                  <a:srgbClr val="FF0000"/>
                </a:solidFill>
                <a:sym typeface="Symbol"/>
              </a:rPr>
              <a:t> </a:t>
            </a:r>
            <a:r>
              <a:rPr lang="en-US" sz="1600" i="1" smtClean="0">
                <a:solidFill>
                  <a:srgbClr val="FF0000"/>
                </a:solidFill>
                <a:sym typeface="Symbol"/>
              </a:rPr>
              <a:t>(1- </a:t>
            </a:r>
            <a:r>
              <a:rPr lang="en-US" sz="1600" dirty="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5</a:t>
            </a:r>
            <a:r>
              <a:rPr lang="en-US" sz="1600" i="1" dirty="0" smtClean="0">
                <a:solidFill>
                  <a:srgbClr val="0000FF"/>
                </a:solidFill>
                <a:sym typeface="Symbol"/>
              </a:rPr>
              <a:t>F</a:t>
            </a:r>
            <a:r>
              <a:rPr lang="en-US" sz="1600" i="1" baseline="-25000" dirty="0" smtClean="0">
                <a:solidFill>
                  <a:srgbClr val="0000FF"/>
                </a:solidFill>
                <a:sym typeface="Symbol"/>
              </a:rPr>
              <a:t>1 </a:t>
            </a:r>
            <a:endParaRPr lang="en-US" sz="1600" dirty="0">
              <a:solidFill>
                <a:srgbClr val="0000FF"/>
              </a:solidFill>
            </a:endParaRPr>
          </a:p>
        </p:txBody>
      </p:sp>
      <p:sp>
        <p:nvSpPr>
          <p:cNvPr id="106" name="TextBox 105"/>
          <p:cNvSpPr txBox="1"/>
          <p:nvPr/>
        </p:nvSpPr>
        <p:spPr>
          <a:xfrm>
            <a:off x="3694189" y="5786841"/>
            <a:ext cx="5449811" cy="584775"/>
          </a:xfrm>
          <a:prstGeom prst="rect">
            <a:avLst/>
          </a:prstGeom>
          <a:noFill/>
        </p:spPr>
        <p:txBody>
          <a:bodyPr wrap="square" rtlCol="0">
            <a:spAutoFit/>
          </a:bodyPr>
          <a:lstStyle/>
          <a:p>
            <a:pPr marL="2168525" indent="-2168525"/>
            <a:r>
              <a:rPr lang="en-US" sz="1600" dirty="0" smtClean="0">
                <a:solidFill>
                  <a:srgbClr val="0000FF"/>
                </a:solidFill>
                <a:sym typeface="Symbol"/>
              </a:rPr>
              <a:t>= </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dirty="0">
                <a:solidFill>
                  <a:srgbClr val="FF0000"/>
                </a:solidFill>
                <a:sym typeface="Symbol"/>
              </a:rPr>
              <a:t>)</a:t>
            </a:r>
            <a:r>
              <a:rPr lang="en-US" sz="1600" i="1" baseline="30000" dirty="0">
                <a:solidFill>
                  <a:srgbClr val="FF0000"/>
                </a:solidFill>
                <a:sym typeface="Symbol"/>
              </a:rPr>
              <a:t>0</a:t>
            </a:r>
            <a:r>
              <a:rPr lang="en-US" sz="1600" i="1" dirty="0">
                <a:solidFill>
                  <a:srgbClr val="0000FF"/>
                </a:solidFill>
                <a:sym typeface="Symbol"/>
              </a:rPr>
              <a:t>y</a:t>
            </a:r>
            <a:r>
              <a:rPr lang="en-US" sz="1600" i="1" baseline="-25000" dirty="0">
                <a:solidFill>
                  <a:srgbClr val="0000FF"/>
                </a:solidFill>
                <a:sym typeface="Symbol"/>
              </a:rPr>
              <a:t>n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smtClean="0">
                <a:solidFill>
                  <a:srgbClr val="FF0000"/>
                </a:solidFill>
                <a:sym typeface="Symbol"/>
              </a:rPr>
              <a:t>)</a:t>
            </a:r>
            <a:r>
              <a:rPr lang="en-US" sz="1600" i="1" baseline="30000" smtClean="0">
                <a:solidFill>
                  <a:srgbClr val="FF0000"/>
                </a:solidFill>
                <a:sym typeface="Symbol"/>
              </a:rPr>
              <a:t>1</a:t>
            </a:r>
            <a:r>
              <a:rPr lang="en-US" sz="1600" i="1" smtClean="0">
                <a:solidFill>
                  <a:srgbClr val="0000FF"/>
                </a:solidFill>
                <a:sym typeface="Symbol"/>
              </a:rPr>
              <a:t>y</a:t>
            </a:r>
            <a:r>
              <a:rPr lang="en-US" sz="1600" i="1" baseline="-25000" smtClean="0">
                <a:solidFill>
                  <a:srgbClr val="0000FF"/>
                </a:solidFill>
                <a:sym typeface="Symbol"/>
              </a:rPr>
              <a:t>n-1 </a:t>
            </a:r>
            <a:r>
              <a:rPr lang="en-US" sz="1600" i="1" dirty="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a:solidFill>
                  <a:srgbClr val="FF0000"/>
                </a:solidFill>
                <a:sym typeface="Symbol"/>
              </a:rPr>
              <a:t>)</a:t>
            </a:r>
            <a:r>
              <a:rPr lang="en-US" sz="1600" i="1" baseline="30000" smtClean="0">
                <a:solidFill>
                  <a:srgbClr val="FF0000"/>
                </a:solidFill>
                <a:sym typeface="Symbol"/>
              </a:rPr>
              <a:t>2</a:t>
            </a:r>
            <a:r>
              <a:rPr lang="en-US" sz="1600" i="1" smtClean="0">
                <a:solidFill>
                  <a:srgbClr val="0000FF"/>
                </a:solidFill>
                <a:sym typeface="Symbol"/>
              </a:rPr>
              <a:t>y</a:t>
            </a:r>
            <a:r>
              <a:rPr lang="en-US" sz="1600" i="1" baseline="-25000" smtClean="0">
                <a:solidFill>
                  <a:srgbClr val="0000FF"/>
                </a:solidFill>
                <a:sym typeface="Symbol"/>
              </a:rPr>
              <a:t>n-2 </a:t>
            </a:r>
            <a:r>
              <a:rPr lang="en-US" sz="1600" i="1" dirty="0" smtClean="0">
                <a:solidFill>
                  <a:srgbClr val="0000FF"/>
                </a:solidFill>
                <a:sym typeface="Symbol"/>
              </a:rPr>
              <a:t>+…….+ </a:t>
            </a:r>
            <a:r>
              <a:rPr lang="en-US" sz="1600" dirty="0">
                <a:solidFill>
                  <a:srgbClr val="0000FF"/>
                </a:solidFill>
                <a:sym typeface="Symbol"/>
              </a:rPr>
              <a:t></a:t>
            </a:r>
            <a:r>
              <a:rPr lang="en-US" sz="1600" i="1">
                <a:solidFill>
                  <a:srgbClr val="FF0000"/>
                </a:solidFill>
                <a:sym typeface="Symbol"/>
              </a:rPr>
              <a:t>(</a:t>
            </a:r>
            <a:r>
              <a:rPr lang="en-US" sz="1600" i="1" smtClean="0">
                <a:solidFill>
                  <a:srgbClr val="FF0000"/>
                </a:solidFill>
                <a:sym typeface="Symbol"/>
              </a:rPr>
              <a:t>1- </a:t>
            </a:r>
            <a:r>
              <a:rPr lang="en-US" sz="1600" dirty="0">
                <a:solidFill>
                  <a:srgbClr val="FF0000"/>
                </a:solidFill>
                <a:sym typeface="Symbol"/>
              </a:rPr>
              <a:t></a:t>
            </a:r>
            <a:r>
              <a:rPr lang="en-US" sz="1600" i="1">
                <a:solidFill>
                  <a:srgbClr val="FF0000"/>
                </a:solidFill>
                <a:sym typeface="Symbol"/>
              </a:rPr>
              <a:t>)</a:t>
            </a:r>
            <a:r>
              <a:rPr lang="en-US" sz="1600" i="1" baseline="30000" smtClean="0">
                <a:solidFill>
                  <a:srgbClr val="FF0000"/>
                </a:solidFill>
                <a:sym typeface="Symbol"/>
              </a:rPr>
              <a:t>n-1</a:t>
            </a:r>
            <a:r>
              <a:rPr lang="en-US" sz="1600" i="1" smtClean="0">
                <a:solidFill>
                  <a:srgbClr val="0000FF"/>
                </a:solidFill>
                <a:sym typeface="Symbol"/>
              </a:rPr>
              <a:t>y</a:t>
            </a:r>
            <a:r>
              <a:rPr lang="en-US" sz="1600" i="1" baseline="-25000" smtClean="0">
                <a:solidFill>
                  <a:srgbClr val="0000FF"/>
                </a:solidFill>
                <a:sym typeface="Symbol"/>
              </a:rPr>
              <a:t>1                        </a:t>
            </a:r>
            <a:r>
              <a:rPr lang="en-US" sz="1600" i="1" baseline="-25000" dirty="0" smtClean="0">
                <a:solidFill>
                  <a:srgbClr val="0000FF"/>
                </a:solidFill>
                <a:sym typeface="Symbol"/>
              </a:rPr>
              <a:t>	                             </a:t>
            </a:r>
            <a:r>
              <a:rPr lang="en-US" sz="1600" i="1" dirty="0" smtClean="0">
                <a:solidFill>
                  <a:srgbClr val="0000FF"/>
                </a:solidFill>
                <a:sym typeface="Symbol"/>
              </a:rPr>
              <a:t>+ </a:t>
            </a:r>
            <a:r>
              <a:rPr lang="en-US" sz="1600" i="1" smtClean="0">
                <a:solidFill>
                  <a:srgbClr val="FF0000"/>
                </a:solidFill>
                <a:sym typeface="Symbol"/>
              </a:rPr>
              <a:t>(1- </a:t>
            </a:r>
            <a:r>
              <a:rPr lang="en-US" sz="1600" dirty="0">
                <a:solidFill>
                  <a:srgbClr val="FF0000"/>
                </a:solidFill>
                <a:sym typeface="Symbol"/>
              </a:rPr>
              <a:t></a:t>
            </a:r>
            <a:r>
              <a:rPr lang="en-US" sz="1600" i="1" dirty="0">
                <a:solidFill>
                  <a:srgbClr val="FF0000"/>
                </a:solidFill>
                <a:sym typeface="Symbol"/>
              </a:rPr>
              <a:t>)</a:t>
            </a:r>
            <a:r>
              <a:rPr lang="en-US" sz="1600" i="1" baseline="30000" dirty="0" smtClean="0">
                <a:solidFill>
                  <a:srgbClr val="FF0000"/>
                </a:solidFill>
                <a:sym typeface="Symbol"/>
              </a:rPr>
              <a:t>n</a:t>
            </a:r>
            <a:r>
              <a:rPr lang="en-US" sz="1600" i="1" dirty="0" smtClean="0">
                <a:solidFill>
                  <a:srgbClr val="0000FF"/>
                </a:solidFill>
                <a:sym typeface="Symbol"/>
              </a:rPr>
              <a:t>F</a:t>
            </a:r>
            <a:r>
              <a:rPr lang="en-US" sz="1600" i="1" baseline="-25000" dirty="0" smtClean="0">
                <a:solidFill>
                  <a:srgbClr val="0000FF"/>
                </a:solidFill>
                <a:sym typeface="Symbol"/>
              </a:rPr>
              <a:t>1 </a:t>
            </a:r>
            <a:endParaRPr lang="en-US" sz="1600" dirty="0">
              <a:solidFill>
                <a:srgbClr val="0000FF"/>
              </a:solidFill>
            </a:endParaRPr>
          </a:p>
        </p:txBody>
      </p:sp>
      <p:sp>
        <p:nvSpPr>
          <p:cNvPr id="108" name="Content Placeholder 7"/>
          <p:cNvSpPr txBox="1">
            <a:spLocks/>
          </p:cNvSpPr>
          <p:nvPr/>
        </p:nvSpPr>
        <p:spPr>
          <a:xfrm>
            <a:off x="2667000" y="4192695"/>
            <a:ext cx="5715000" cy="1394264"/>
          </a:xfrm>
          <a:prstGeom prst="rect">
            <a:avLst/>
          </a:prstGeom>
          <a:solidFill>
            <a:schemeClr val="bg1">
              <a:lumMod val="95000"/>
            </a:schemeClr>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600"/>
              </a:lnSpc>
              <a:spcBef>
                <a:spcPts val="1200"/>
              </a:spcBef>
              <a:buNone/>
            </a:pPr>
            <a:r>
              <a:rPr lang="en-US" altLang="en-US" sz="1600" dirty="0" smtClean="0">
                <a:sym typeface="Symbol"/>
              </a:rPr>
              <a:t>The working shows that weightage given to the Actual past observations decreases exponentially by a factor of </a:t>
            </a:r>
            <a:r>
              <a:rPr lang="en-US" sz="1600" i="1" dirty="0" smtClean="0">
                <a:sym typeface="Symbol"/>
              </a:rPr>
              <a:t>(1-</a:t>
            </a:r>
            <a:r>
              <a:rPr lang="en-US" sz="1600" dirty="0" smtClean="0">
                <a:sym typeface="Symbol"/>
              </a:rPr>
              <a:t></a:t>
            </a:r>
            <a:r>
              <a:rPr lang="en-US" sz="1600" i="1" dirty="0" smtClean="0">
                <a:sym typeface="Symbol"/>
              </a:rPr>
              <a:t>), </a:t>
            </a:r>
            <a:r>
              <a:rPr lang="en-US" sz="1600" dirty="0" smtClean="0">
                <a:sym typeface="Symbol"/>
              </a:rPr>
              <a:t>i.e. weightage</a:t>
            </a:r>
            <a:r>
              <a:rPr lang="en-US" sz="1600" i="1" dirty="0" smtClean="0">
                <a:sym typeface="Symbol"/>
              </a:rPr>
              <a:t> of </a:t>
            </a:r>
            <a:r>
              <a:rPr lang="en-US" sz="1600" dirty="0" smtClean="0">
                <a:sym typeface="Symbol"/>
              </a:rPr>
              <a:t></a:t>
            </a:r>
            <a:r>
              <a:rPr lang="en-US" sz="1600" i="1" dirty="0" smtClean="0">
                <a:solidFill>
                  <a:srgbClr val="FF0000"/>
                </a:solidFill>
                <a:sym typeface="Symbol"/>
              </a:rPr>
              <a:t>(1-</a:t>
            </a:r>
            <a:r>
              <a:rPr lang="en-US" sz="1600" dirty="0" smtClean="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0</a:t>
            </a:r>
            <a:r>
              <a:rPr lang="en-US" sz="1600" i="1" baseline="-25000" dirty="0" smtClean="0">
                <a:sym typeface="Symbol"/>
              </a:rPr>
              <a:t> </a:t>
            </a:r>
            <a:r>
              <a:rPr lang="en-US" sz="1600" i="1" dirty="0" smtClean="0">
                <a:sym typeface="Symbol"/>
              </a:rPr>
              <a:t>to </a:t>
            </a:r>
            <a:r>
              <a:rPr lang="en-US" sz="1600" b="1" i="1" dirty="0" err="1" smtClean="0">
                <a:sym typeface="Symbol"/>
              </a:rPr>
              <a:t>y</a:t>
            </a:r>
            <a:r>
              <a:rPr lang="en-US" sz="1600" b="1" i="1" baseline="-25000" dirty="0" err="1" smtClean="0"/>
              <a:t>n</a:t>
            </a:r>
            <a:r>
              <a:rPr lang="en-US" sz="1600" b="1" i="1" baseline="-25000" dirty="0" smtClean="0"/>
              <a:t> </a:t>
            </a:r>
            <a:r>
              <a:rPr lang="en-US" sz="1600" i="1" dirty="0" smtClean="0"/>
              <a:t>, </a:t>
            </a:r>
            <a:r>
              <a:rPr lang="en-US" sz="1600" dirty="0" smtClean="0">
                <a:sym typeface="Symbol"/>
              </a:rPr>
              <a:t></a:t>
            </a:r>
            <a:r>
              <a:rPr lang="en-US" sz="1600" i="1" dirty="0" smtClean="0">
                <a:solidFill>
                  <a:srgbClr val="FF0000"/>
                </a:solidFill>
                <a:sym typeface="Symbol"/>
              </a:rPr>
              <a:t>(1-</a:t>
            </a:r>
            <a:r>
              <a:rPr lang="en-US" sz="1600" dirty="0" smtClean="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1</a:t>
            </a:r>
            <a:r>
              <a:rPr lang="en-US" sz="1600" i="1" dirty="0" smtClean="0"/>
              <a:t> to </a:t>
            </a:r>
            <a:r>
              <a:rPr lang="en-US" sz="1600" b="1" i="1" dirty="0" smtClean="0"/>
              <a:t>y</a:t>
            </a:r>
            <a:r>
              <a:rPr lang="en-US" sz="1600" b="1" i="1" baseline="-25000" dirty="0" smtClean="0"/>
              <a:t>n-1</a:t>
            </a:r>
            <a:r>
              <a:rPr lang="en-US" sz="1600" i="1" dirty="0" smtClean="0"/>
              <a:t> ,</a:t>
            </a:r>
            <a:r>
              <a:rPr lang="en-US" sz="1600" i="1" baseline="-25000" dirty="0" smtClean="0">
                <a:sym typeface="Symbol"/>
              </a:rPr>
              <a:t> </a:t>
            </a:r>
            <a:r>
              <a:rPr lang="en-US" sz="1600" dirty="0" smtClean="0">
                <a:sym typeface="Symbol"/>
              </a:rPr>
              <a:t></a:t>
            </a:r>
            <a:r>
              <a:rPr lang="en-US" sz="1600" i="1" dirty="0" smtClean="0">
                <a:solidFill>
                  <a:srgbClr val="FF0000"/>
                </a:solidFill>
                <a:sym typeface="Symbol"/>
              </a:rPr>
              <a:t>(1- </a:t>
            </a:r>
            <a:r>
              <a:rPr lang="en-US" sz="1600" dirty="0" smtClean="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2</a:t>
            </a:r>
            <a:r>
              <a:rPr lang="en-US" sz="1600" i="1" baseline="-25000" dirty="0" smtClean="0">
                <a:solidFill>
                  <a:srgbClr val="FF0000"/>
                </a:solidFill>
                <a:sym typeface="Symbol"/>
              </a:rPr>
              <a:t> </a:t>
            </a:r>
            <a:r>
              <a:rPr lang="en-US" sz="1600" i="1" dirty="0" smtClean="0">
                <a:sym typeface="Symbol"/>
              </a:rPr>
              <a:t>to</a:t>
            </a:r>
            <a:r>
              <a:rPr lang="en-US" sz="1600" i="1" dirty="0" smtClean="0"/>
              <a:t> </a:t>
            </a:r>
            <a:r>
              <a:rPr lang="en-US" sz="1600" b="1" i="1" dirty="0" smtClean="0"/>
              <a:t>y</a:t>
            </a:r>
            <a:r>
              <a:rPr lang="en-US" sz="1600" b="1" i="1" baseline="-25000" dirty="0" smtClean="0"/>
              <a:t>n-2</a:t>
            </a:r>
            <a:r>
              <a:rPr lang="en-US" sz="1600" i="1" dirty="0" smtClean="0"/>
              <a:t> , </a:t>
            </a:r>
            <a:r>
              <a:rPr lang="en-US" sz="1600" dirty="0" smtClean="0">
                <a:solidFill>
                  <a:srgbClr val="FF0000"/>
                </a:solidFill>
                <a:sym typeface="Symbol"/>
              </a:rPr>
              <a:t></a:t>
            </a:r>
            <a:r>
              <a:rPr lang="en-US" sz="1600" i="1" dirty="0" smtClean="0">
                <a:solidFill>
                  <a:srgbClr val="FF0000"/>
                </a:solidFill>
                <a:sym typeface="Symbol"/>
              </a:rPr>
              <a:t>(1- </a:t>
            </a:r>
            <a:r>
              <a:rPr lang="en-US" sz="1600" dirty="0" smtClean="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3</a:t>
            </a:r>
            <a:r>
              <a:rPr lang="en-US" sz="1600" i="1" baseline="-25000" dirty="0" smtClean="0">
                <a:sym typeface="Symbol"/>
              </a:rPr>
              <a:t> </a:t>
            </a:r>
            <a:r>
              <a:rPr lang="en-US" sz="1600" i="1" dirty="0" smtClean="0">
                <a:sym typeface="Symbol"/>
              </a:rPr>
              <a:t>to</a:t>
            </a:r>
            <a:r>
              <a:rPr lang="en-US" sz="1600" i="1" dirty="0" smtClean="0"/>
              <a:t> </a:t>
            </a:r>
            <a:r>
              <a:rPr lang="en-US" sz="1600" b="1" i="1" dirty="0" smtClean="0"/>
              <a:t>y</a:t>
            </a:r>
            <a:r>
              <a:rPr lang="en-US" sz="1600" b="1" i="1" baseline="-25000" dirty="0" smtClean="0"/>
              <a:t>n-3</a:t>
            </a:r>
            <a:r>
              <a:rPr lang="en-US" sz="1600" i="1" dirty="0" smtClean="0"/>
              <a:t> </a:t>
            </a:r>
            <a:r>
              <a:rPr lang="en-US" sz="1600" dirty="0" smtClean="0">
                <a:sym typeface="Symbol"/>
              </a:rPr>
              <a:t>… </a:t>
            </a:r>
            <a:r>
              <a:rPr lang="en-US" sz="1600" i="1" dirty="0" smtClean="0">
                <a:solidFill>
                  <a:srgbClr val="FF0000"/>
                </a:solidFill>
                <a:sym typeface="Symbol"/>
              </a:rPr>
              <a:t>(1- </a:t>
            </a:r>
            <a:r>
              <a:rPr lang="en-US" sz="1600" dirty="0" smtClean="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n-3</a:t>
            </a:r>
            <a:r>
              <a:rPr lang="en-US" sz="1600" i="1" baseline="-25000" dirty="0" smtClean="0">
                <a:sym typeface="Symbol"/>
              </a:rPr>
              <a:t> </a:t>
            </a:r>
            <a:r>
              <a:rPr lang="en-US" sz="1600" i="1" dirty="0" smtClean="0">
                <a:sym typeface="Symbol"/>
              </a:rPr>
              <a:t>to </a:t>
            </a:r>
            <a:r>
              <a:rPr lang="en-US" sz="1600" b="1" i="1" dirty="0" smtClean="0"/>
              <a:t>y</a:t>
            </a:r>
            <a:r>
              <a:rPr lang="en-US" sz="1600" b="1" i="1" baseline="-25000" dirty="0" smtClean="0"/>
              <a:t>3</a:t>
            </a:r>
            <a:r>
              <a:rPr lang="en-US" sz="1600" i="1" baseline="-25000" dirty="0" smtClean="0"/>
              <a:t> </a:t>
            </a:r>
            <a:r>
              <a:rPr lang="en-US" sz="1600" i="1" dirty="0" smtClean="0"/>
              <a:t>, </a:t>
            </a:r>
            <a:r>
              <a:rPr lang="en-US" sz="1600" dirty="0" smtClean="0">
                <a:sym typeface="Symbol"/>
              </a:rPr>
              <a:t></a:t>
            </a:r>
            <a:r>
              <a:rPr lang="en-US" sz="1600" i="1" dirty="0" smtClean="0">
                <a:solidFill>
                  <a:srgbClr val="FF0000"/>
                </a:solidFill>
                <a:sym typeface="Symbol"/>
              </a:rPr>
              <a:t>(1- </a:t>
            </a:r>
            <a:r>
              <a:rPr lang="en-US" sz="1600" dirty="0" smtClean="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n-2</a:t>
            </a:r>
            <a:r>
              <a:rPr lang="en-US" sz="1600" i="1" baseline="-25000" dirty="0" smtClean="0">
                <a:sym typeface="Symbol"/>
              </a:rPr>
              <a:t> </a:t>
            </a:r>
            <a:r>
              <a:rPr lang="en-US" sz="1600" i="1" dirty="0" smtClean="0">
                <a:sym typeface="Symbol"/>
              </a:rPr>
              <a:t>to </a:t>
            </a:r>
            <a:r>
              <a:rPr lang="en-US" sz="1600" b="1" i="1" dirty="0" smtClean="0"/>
              <a:t>y</a:t>
            </a:r>
            <a:r>
              <a:rPr lang="en-US" sz="1600" b="1" i="1" baseline="-25000" dirty="0" smtClean="0"/>
              <a:t>2</a:t>
            </a:r>
            <a:r>
              <a:rPr lang="en-US" sz="1600" i="1" dirty="0" smtClean="0"/>
              <a:t> </a:t>
            </a:r>
            <a:r>
              <a:rPr lang="en-US" sz="1600" i="1" dirty="0" smtClean="0">
                <a:sym typeface="Symbol"/>
              </a:rPr>
              <a:t>and </a:t>
            </a:r>
            <a:r>
              <a:rPr lang="en-US" sz="1600" dirty="0" smtClean="0">
                <a:sym typeface="Symbol"/>
              </a:rPr>
              <a:t></a:t>
            </a:r>
            <a:r>
              <a:rPr lang="en-US" sz="1600" i="1" dirty="0" smtClean="0">
                <a:solidFill>
                  <a:srgbClr val="FF0000"/>
                </a:solidFill>
                <a:sym typeface="Symbol"/>
              </a:rPr>
              <a:t>(1- </a:t>
            </a:r>
            <a:r>
              <a:rPr lang="en-US" sz="1600" dirty="0" smtClean="0">
                <a:solidFill>
                  <a:srgbClr val="FF0000"/>
                </a:solidFill>
                <a:sym typeface="Symbol"/>
              </a:rPr>
              <a:t></a:t>
            </a:r>
            <a:r>
              <a:rPr lang="en-US" sz="1600" i="1" dirty="0" smtClean="0">
                <a:solidFill>
                  <a:srgbClr val="FF0000"/>
                </a:solidFill>
                <a:sym typeface="Symbol"/>
              </a:rPr>
              <a:t>)</a:t>
            </a:r>
            <a:r>
              <a:rPr lang="en-US" sz="1600" i="1" baseline="30000" dirty="0" smtClean="0">
                <a:solidFill>
                  <a:srgbClr val="FF0000"/>
                </a:solidFill>
                <a:sym typeface="Symbol"/>
              </a:rPr>
              <a:t>n-1</a:t>
            </a:r>
            <a:r>
              <a:rPr lang="en-US" sz="1600" i="1" dirty="0" smtClean="0">
                <a:sym typeface="Symbol"/>
              </a:rPr>
              <a:t> to </a:t>
            </a:r>
            <a:r>
              <a:rPr lang="en-US" sz="1600" b="1" i="1" dirty="0" smtClean="0">
                <a:sym typeface="Symbol"/>
              </a:rPr>
              <a:t>y</a:t>
            </a:r>
            <a:r>
              <a:rPr lang="en-US" sz="1600" b="1" i="1" baseline="-25000" dirty="0" smtClean="0">
                <a:sym typeface="Symbol"/>
              </a:rPr>
              <a:t>1</a:t>
            </a:r>
            <a:r>
              <a:rPr lang="en-US" sz="1600" i="1" baseline="-25000" dirty="0" smtClean="0">
                <a:sym typeface="Symbol"/>
              </a:rPr>
              <a:t> </a:t>
            </a:r>
          </a:p>
          <a:p>
            <a:pPr marL="231775" indent="-231775">
              <a:spcBef>
                <a:spcPts val="1800"/>
              </a:spcBef>
            </a:pPr>
            <a:endParaRPr lang="en-US" sz="1600" dirty="0" smtClean="0">
              <a:sym typeface="Symbol"/>
            </a:endParaRPr>
          </a:p>
        </p:txBody>
      </p:sp>
      <p:grpSp>
        <p:nvGrpSpPr>
          <p:cNvPr id="9" name="Group 8"/>
          <p:cNvGrpSpPr/>
          <p:nvPr/>
        </p:nvGrpSpPr>
        <p:grpSpPr>
          <a:xfrm>
            <a:off x="5747658" y="-7027"/>
            <a:ext cx="3439884" cy="2169655"/>
            <a:chOff x="5747658" y="-7027"/>
            <a:chExt cx="3439884" cy="216965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658" y="-7027"/>
              <a:ext cx="3376071" cy="1975890"/>
            </a:xfrm>
            <a:prstGeom prst="rect">
              <a:avLst/>
            </a:prstGeom>
          </p:spPr>
        </p:pic>
        <p:sp>
          <p:nvSpPr>
            <p:cNvPr id="4" name="TextBox 3"/>
            <p:cNvSpPr txBox="1"/>
            <p:nvPr/>
          </p:nvSpPr>
          <p:spPr>
            <a:xfrm>
              <a:off x="8818530" y="1793296"/>
              <a:ext cx="369012" cy="369332"/>
            </a:xfrm>
            <a:prstGeom prst="rect">
              <a:avLst/>
            </a:prstGeom>
            <a:noFill/>
          </p:spPr>
          <p:txBody>
            <a:bodyPr wrap="none" rtlCol="0">
              <a:spAutoFit/>
            </a:bodyPr>
            <a:lstStyle/>
            <a:p>
              <a:r>
                <a:rPr lang="en-US" b="1" i="1" dirty="0" smtClean="0"/>
                <a:t>F</a:t>
              </a:r>
              <a:r>
                <a:rPr lang="en-US" b="1" i="1" baseline="-25000" dirty="0" smtClean="0"/>
                <a:t>1</a:t>
              </a:r>
              <a:endParaRPr lang="en-US" b="1" i="1" baseline="-25000" dirty="0"/>
            </a:p>
          </p:txBody>
        </p:sp>
        <p:sp>
          <p:nvSpPr>
            <p:cNvPr id="54" name="TextBox 53"/>
            <p:cNvSpPr txBox="1"/>
            <p:nvPr/>
          </p:nvSpPr>
          <p:spPr>
            <a:xfrm>
              <a:off x="8622588" y="1066800"/>
              <a:ext cx="369012" cy="369332"/>
            </a:xfrm>
            <a:prstGeom prst="rect">
              <a:avLst/>
            </a:prstGeom>
            <a:noFill/>
          </p:spPr>
          <p:txBody>
            <a:bodyPr wrap="none" rtlCol="0">
              <a:spAutoFit/>
            </a:bodyPr>
            <a:lstStyle/>
            <a:p>
              <a:r>
                <a:rPr lang="en-US" b="1" i="1" dirty="0" smtClean="0"/>
                <a:t>F</a:t>
              </a:r>
              <a:r>
                <a:rPr lang="en-US" b="1" i="1" baseline="-25000" dirty="0" smtClean="0"/>
                <a:t>2</a:t>
              </a:r>
              <a:endParaRPr lang="en-US" b="1" i="1" baseline="-25000" dirty="0"/>
            </a:p>
          </p:txBody>
        </p:sp>
        <p:sp>
          <p:nvSpPr>
            <p:cNvPr id="55" name="TextBox 54"/>
            <p:cNvSpPr txBox="1"/>
            <p:nvPr/>
          </p:nvSpPr>
          <p:spPr>
            <a:xfrm>
              <a:off x="8396514" y="1735240"/>
              <a:ext cx="369012" cy="369332"/>
            </a:xfrm>
            <a:prstGeom prst="rect">
              <a:avLst/>
            </a:prstGeom>
            <a:noFill/>
          </p:spPr>
          <p:txBody>
            <a:bodyPr wrap="none" rtlCol="0">
              <a:spAutoFit/>
            </a:bodyPr>
            <a:lstStyle/>
            <a:p>
              <a:r>
                <a:rPr lang="en-US" b="1" i="1" dirty="0" smtClean="0"/>
                <a:t>F</a:t>
              </a:r>
              <a:r>
                <a:rPr lang="en-US" b="1" i="1" baseline="-25000" dirty="0"/>
                <a:t>3</a:t>
              </a:r>
            </a:p>
          </p:txBody>
        </p:sp>
        <p:sp>
          <p:nvSpPr>
            <p:cNvPr id="56" name="TextBox 55"/>
            <p:cNvSpPr txBox="1"/>
            <p:nvPr/>
          </p:nvSpPr>
          <p:spPr>
            <a:xfrm>
              <a:off x="7986486" y="1705428"/>
              <a:ext cx="369012" cy="369332"/>
            </a:xfrm>
            <a:prstGeom prst="rect">
              <a:avLst/>
            </a:prstGeom>
            <a:noFill/>
          </p:spPr>
          <p:txBody>
            <a:bodyPr wrap="none" rtlCol="0">
              <a:spAutoFit/>
            </a:bodyPr>
            <a:lstStyle/>
            <a:p>
              <a:r>
                <a:rPr lang="en-US" b="1" i="1" dirty="0" smtClean="0"/>
                <a:t>F</a:t>
              </a:r>
              <a:r>
                <a:rPr lang="en-US" b="1" i="1" baseline="-25000" dirty="0" smtClean="0"/>
                <a:t>4</a:t>
              </a:r>
              <a:endParaRPr lang="en-US" b="1" i="1" baseline="-25000" dirty="0"/>
            </a:p>
          </p:txBody>
        </p:sp>
        <p:sp>
          <p:nvSpPr>
            <p:cNvPr id="57" name="TextBox 56"/>
            <p:cNvSpPr txBox="1"/>
            <p:nvPr/>
          </p:nvSpPr>
          <p:spPr>
            <a:xfrm>
              <a:off x="7511142" y="1690914"/>
              <a:ext cx="369012" cy="369332"/>
            </a:xfrm>
            <a:prstGeom prst="rect">
              <a:avLst/>
            </a:prstGeom>
            <a:noFill/>
          </p:spPr>
          <p:txBody>
            <a:bodyPr wrap="none" rtlCol="0">
              <a:spAutoFit/>
            </a:bodyPr>
            <a:lstStyle/>
            <a:p>
              <a:r>
                <a:rPr lang="en-US" b="1" i="1" dirty="0" smtClean="0"/>
                <a:t>F</a:t>
              </a:r>
              <a:r>
                <a:rPr lang="en-US" b="1" i="1" baseline="-25000" dirty="0" smtClean="0"/>
                <a:t>5</a:t>
              </a:r>
              <a:endParaRPr lang="en-US" b="1" i="1" baseline="-25000" dirty="0"/>
            </a:p>
          </p:txBody>
        </p:sp>
        <p:sp>
          <p:nvSpPr>
            <p:cNvPr id="58" name="TextBox 57"/>
            <p:cNvSpPr txBox="1"/>
            <p:nvPr/>
          </p:nvSpPr>
          <p:spPr>
            <a:xfrm>
              <a:off x="6858000" y="1688068"/>
              <a:ext cx="369012" cy="369332"/>
            </a:xfrm>
            <a:prstGeom prst="rect">
              <a:avLst/>
            </a:prstGeom>
            <a:noFill/>
          </p:spPr>
          <p:txBody>
            <a:bodyPr wrap="none" rtlCol="0">
              <a:spAutoFit/>
            </a:bodyPr>
            <a:lstStyle/>
            <a:p>
              <a:r>
                <a:rPr lang="en-US" b="1" i="1" dirty="0" smtClean="0"/>
                <a:t>F</a:t>
              </a:r>
              <a:r>
                <a:rPr lang="en-US" b="1" i="1" baseline="-25000" dirty="0" smtClean="0"/>
                <a:t>6</a:t>
              </a:r>
              <a:endParaRPr lang="en-US" b="1" i="1" baseline="-25000" dirty="0"/>
            </a:p>
          </p:txBody>
        </p:sp>
        <p:sp>
          <p:nvSpPr>
            <p:cNvPr id="65" name="TextBox 64"/>
            <p:cNvSpPr txBox="1"/>
            <p:nvPr/>
          </p:nvSpPr>
          <p:spPr>
            <a:xfrm>
              <a:off x="6048828" y="1658256"/>
              <a:ext cx="369012" cy="369332"/>
            </a:xfrm>
            <a:prstGeom prst="rect">
              <a:avLst/>
            </a:prstGeom>
            <a:noFill/>
          </p:spPr>
          <p:txBody>
            <a:bodyPr wrap="none" rtlCol="0">
              <a:spAutoFit/>
            </a:bodyPr>
            <a:lstStyle/>
            <a:p>
              <a:r>
                <a:rPr lang="en-US" b="1" i="1" dirty="0" smtClean="0"/>
                <a:t>F</a:t>
              </a:r>
              <a:r>
                <a:rPr lang="en-US" b="1" i="1" baseline="-25000" dirty="0" smtClean="0"/>
                <a:t>7</a:t>
              </a:r>
              <a:endParaRPr lang="en-US" b="1" i="1" baseline="-25000" dirty="0"/>
            </a:p>
          </p:txBody>
        </p:sp>
      </p:grpSp>
      <p:sp>
        <p:nvSpPr>
          <p:cNvPr id="11" name="TextBox 10"/>
          <p:cNvSpPr txBox="1"/>
          <p:nvPr/>
        </p:nvSpPr>
        <p:spPr>
          <a:xfrm>
            <a:off x="2069927" y="820827"/>
            <a:ext cx="843501" cy="369332"/>
          </a:xfrm>
          <a:prstGeom prst="rect">
            <a:avLst/>
          </a:prstGeom>
          <a:noFill/>
        </p:spPr>
        <p:txBody>
          <a:bodyPr wrap="none" rtlCol="0">
            <a:spAutoFit/>
          </a:bodyPr>
          <a:lstStyle/>
          <a:p>
            <a:r>
              <a:rPr lang="en-US" dirty="0">
                <a:sym typeface="Symbol"/>
              </a:rPr>
              <a:t> </a:t>
            </a:r>
            <a:r>
              <a:rPr lang="en-US" dirty="0" smtClean="0"/>
              <a:t>= 0.8</a:t>
            </a:r>
            <a:endParaRPr lang="en-US" dirty="0"/>
          </a:p>
        </p:txBody>
      </p:sp>
    </p:spTree>
    <p:extLst>
      <p:ext uri="{BB962C8B-B14F-4D97-AF65-F5344CB8AC3E}">
        <p14:creationId xmlns:p14="http://schemas.microsoft.com/office/powerpoint/2010/main" val="2524116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right)">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right)">
                                      <p:cBhvr>
                                        <p:cTn id="54" dur="500"/>
                                        <p:tgtEl>
                                          <p:spTgt spid="6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500"/>
                                        <p:tgtEl>
                                          <p:spTgt spid="72"/>
                                        </p:tgtEl>
                                      </p:cBhvr>
                                    </p:animEffec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childTnLst>
                          </p:cTn>
                        </p:par>
                        <p:par>
                          <p:cTn id="71" fill="hold">
                            <p:stCondLst>
                              <p:cond delay="500"/>
                            </p:stCondLst>
                            <p:childTnLst>
                              <p:par>
                                <p:cTn id="72" presetID="22" presetClass="entr" presetSubtype="2"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right)">
                                      <p:cBhvr>
                                        <p:cTn id="74" dur="500"/>
                                        <p:tgtEl>
                                          <p:spTgt spid="77"/>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wipe(up)">
                                      <p:cBhvr>
                                        <p:cTn id="87" dur="500"/>
                                        <p:tgtEl>
                                          <p:spTgt spid="85"/>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84"/>
                                        </p:tgtEl>
                                        <p:attrNameLst>
                                          <p:attrName>style.visibility</p:attrName>
                                        </p:attrNameLst>
                                      </p:cBhvr>
                                      <p:to>
                                        <p:strVal val="visible"/>
                                      </p:to>
                                    </p:set>
                                  </p:childTnLst>
                                </p:cTn>
                              </p:par>
                            </p:childTnLst>
                          </p:cTn>
                        </p:par>
                        <p:par>
                          <p:cTn id="91" fill="hold">
                            <p:stCondLst>
                              <p:cond delay="500"/>
                            </p:stCondLst>
                            <p:childTnLst>
                              <p:par>
                                <p:cTn id="92" presetID="22" presetClass="entr" presetSubtype="2" fill="hold" grpId="0" nodeType="afterEffect">
                                  <p:stCondLst>
                                    <p:cond delay="0"/>
                                  </p:stCondLst>
                                  <p:childTnLst>
                                    <p:set>
                                      <p:cBhvr>
                                        <p:cTn id="93" dur="1" fill="hold">
                                          <p:stCondLst>
                                            <p:cond delay="0"/>
                                          </p:stCondLst>
                                        </p:cTn>
                                        <p:tgtEl>
                                          <p:spTgt spid="87"/>
                                        </p:tgtEl>
                                        <p:attrNameLst>
                                          <p:attrName>style.visibility</p:attrName>
                                        </p:attrNameLst>
                                      </p:cBhvr>
                                      <p:to>
                                        <p:strVal val="visible"/>
                                      </p:to>
                                    </p:set>
                                    <p:animEffect transition="in" filter="wipe(right)">
                                      <p:cBhvr>
                                        <p:cTn id="94" dur="500"/>
                                        <p:tgtEl>
                                          <p:spTgt spid="87"/>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wipe(up)">
                                      <p:cBhvr>
                                        <p:cTn id="107" dur="500"/>
                                        <p:tgtEl>
                                          <p:spTgt spid="90"/>
                                        </p:tgtEl>
                                      </p:cBhvr>
                                    </p:animEffect>
                                  </p:childTnLst>
                                </p:cTn>
                              </p:par>
                            </p:childTnLst>
                          </p:cTn>
                        </p:par>
                        <p:par>
                          <p:cTn id="108" fill="hold">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childTnLst>
                          </p:cTn>
                        </p:par>
                        <p:par>
                          <p:cTn id="111" fill="hold">
                            <p:stCondLst>
                              <p:cond delay="500"/>
                            </p:stCondLst>
                            <p:childTnLst>
                              <p:par>
                                <p:cTn id="112" presetID="22" presetClass="entr" presetSubtype="2" fill="hold" grpId="0" nodeType="afterEffect">
                                  <p:stCondLst>
                                    <p:cond delay="0"/>
                                  </p:stCondLst>
                                  <p:childTnLst>
                                    <p:set>
                                      <p:cBhvr>
                                        <p:cTn id="113" dur="1" fill="hold">
                                          <p:stCondLst>
                                            <p:cond delay="0"/>
                                          </p:stCondLst>
                                        </p:cTn>
                                        <p:tgtEl>
                                          <p:spTgt spid="92"/>
                                        </p:tgtEl>
                                        <p:attrNameLst>
                                          <p:attrName>style.visibility</p:attrName>
                                        </p:attrNameLst>
                                      </p:cBhvr>
                                      <p:to>
                                        <p:strVal val="visible"/>
                                      </p:to>
                                    </p:set>
                                    <p:animEffect transition="in" filter="wipe(right)">
                                      <p:cBhvr>
                                        <p:cTn id="114" dur="500"/>
                                        <p:tgtEl>
                                          <p:spTgt spid="92"/>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4"/>
                                        </p:tgtEl>
                                        <p:attrNameLst>
                                          <p:attrName>style.visibility</p:attrName>
                                        </p:attrNameLst>
                                      </p:cBhvr>
                                      <p:to>
                                        <p:strVal val="visible"/>
                                      </p:to>
                                    </p:set>
                                  </p:childTnLst>
                                </p:cTn>
                              </p:par>
                            </p:childTnLst>
                          </p:cTn>
                        </p:par>
                        <p:par>
                          <p:cTn id="123" fill="hold">
                            <p:stCondLst>
                              <p:cond delay="0"/>
                            </p:stCondLst>
                            <p:childTnLst>
                              <p:par>
                                <p:cTn id="124" presetID="1" presetClass="entr" presetSubtype="0" fill="hold" grpId="0" nodeType="afterEffect">
                                  <p:stCondLst>
                                    <p:cond delay="0"/>
                                  </p:stCondLst>
                                  <p:childTnLst>
                                    <p:set>
                                      <p:cBhvr>
                                        <p:cTn id="125" dur="1" fill="hold">
                                          <p:stCondLst>
                                            <p:cond delay="0"/>
                                          </p:stCondLst>
                                        </p:cTn>
                                        <p:tgtEl>
                                          <p:spTgt spid="96"/>
                                        </p:tgtEl>
                                        <p:attrNameLst>
                                          <p:attrName>style.visibility</p:attrName>
                                        </p:attrNameLst>
                                      </p:cBhvr>
                                      <p:to>
                                        <p:strVal val="visible"/>
                                      </p:to>
                                    </p:set>
                                  </p:childTnLst>
                                </p:cTn>
                              </p:par>
                            </p:childTnLst>
                          </p:cTn>
                        </p:par>
                        <p:par>
                          <p:cTn id="126" fill="hold">
                            <p:stCondLst>
                              <p:cond delay="0"/>
                            </p:stCondLst>
                            <p:childTnLst>
                              <p:par>
                                <p:cTn id="127" presetID="1" presetClass="entr" presetSubtype="0" fill="hold" grpId="0" nodeType="afterEffect">
                                  <p:stCondLst>
                                    <p:cond delay="0"/>
                                  </p:stCondLst>
                                  <p:childTnLst>
                                    <p:set>
                                      <p:cBhvr>
                                        <p:cTn id="128" dur="1" fill="hold">
                                          <p:stCondLst>
                                            <p:cond delay="0"/>
                                          </p:stCondLst>
                                        </p:cTn>
                                        <p:tgtEl>
                                          <p:spTgt spid="6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0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03"/>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0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06"/>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08">
                                            <p:bg/>
                                          </p:spTgt>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5" grpId="0"/>
      <p:bldP spid="42" grpId="0"/>
      <p:bldP spid="43" grpId="0"/>
      <p:bldP spid="45" grpId="0"/>
      <p:bldP spid="47" grpId="0"/>
      <p:bldP spid="8" grpId="0"/>
      <p:bldP spid="59" grpId="0" animBg="1"/>
      <p:bldP spid="60" grpId="0"/>
      <p:bldP spid="61" grpId="0"/>
      <p:bldP spid="62" grpId="0"/>
      <p:bldP spid="63" grpId="0"/>
      <p:bldP spid="64" grpId="0"/>
      <p:bldP spid="67" grpId="0"/>
      <p:bldP spid="72" grpId="0" animBg="1"/>
      <p:bldP spid="74" grpId="0"/>
      <p:bldP spid="77" grpId="0"/>
      <p:bldP spid="78" grpId="0"/>
      <p:bldP spid="84" grpId="0"/>
      <p:bldP spid="85" grpId="0" animBg="1"/>
      <p:bldP spid="86" grpId="0"/>
      <p:bldP spid="87" grpId="0"/>
      <p:bldP spid="88" grpId="0"/>
      <p:bldP spid="89" grpId="0"/>
      <p:bldP spid="90" grpId="0" animBg="1"/>
      <p:bldP spid="92" grpId="0"/>
      <p:bldP spid="93" grpId="0"/>
      <p:bldP spid="96" grpId="0"/>
      <p:bldP spid="100" grpId="0"/>
      <p:bldP spid="102" grpId="0"/>
      <p:bldP spid="103" grpId="0"/>
      <p:bldP spid="24" grpId="0"/>
      <p:bldP spid="105" grpId="0"/>
      <p:bldP spid="106" grpId="0"/>
      <p:bldP spid="108"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923"/>
            <a:ext cx="8229600" cy="645696"/>
          </a:xfrm>
        </p:spPr>
        <p:txBody>
          <a:bodyPr>
            <a:normAutofit/>
          </a:bodyPr>
          <a:lstStyle/>
          <a:p>
            <a:pPr algn="l"/>
            <a:r>
              <a:rPr lang="en-US" sz="2800" b="1" dirty="0" smtClean="0">
                <a:solidFill>
                  <a:srgbClr val="FF0000"/>
                </a:solidFill>
              </a:rPr>
              <a:t>EMA</a:t>
            </a:r>
            <a:r>
              <a:rPr lang="en-US" sz="2800" b="1" dirty="0">
                <a:solidFill>
                  <a:srgbClr val="FF0000"/>
                </a:solidFill>
              </a:rPr>
              <a:t> Equation … </a:t>
            </a:r>
            <a:r>
              <a:rPr lang="en-US" sz="2800" b="1" dirty="0" smtClean="0">
                <a:solidFill>
                  <a:srgbClr val="FF0000"/>
                </a:solidFill>
              </a:rPr>
              <a:t>3/4</a:t>
            </a:r>
            <a:endParaRPr lang="en-US" sz="2800" b="1"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28</a:t>
            </a:fld>
            <a:endParaRPr lang="en-US" b="1" dirty="0">
              <a:solidFill>
                <a:prstClr val="black"/>
              </a:solidFill>
            </a:endParaRPr>
          </a:p>
        </p:txBody>
      </p:sp>
      <p:cxnSp>
        <p:nvCxnSpPr>
          <p:cNvPr id="7" name="Straight Connector 6"/>
          <p:cNvCxnSpPr/>
          <p:nvPr/>
        </p:nvCxnSpPr>
        <p:spPr>
          <a:xfrm>
            <a:off x="-13855" y="486508"/>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16" name="Content Placeholder 7"/>
          <p:cNvSpPr txBox="1">
            <a:spLocks/>
          </p:cNvSpPr>
          <p:nvPr/>
        </p:nvSpPr>
        <p:spPr>
          <a:xfrm>
            <a:off x="23750" y="609600"/>
            <a:ext cx="9111342"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400" u="sng" dirty="0" smtClean="0">
                <a:sym typeface="Symbol"/>
              </a:rPr>
              <a:t>Example</a:t>
            </a:r>
          </a:p>
          <a:p>
            <a:pPr marL="0" indent="0">
              <a:buNone/>
            </a:pPr>
            <a:r>
              <a:rPr lang="en-US" altLang="en-US" sz="2400" dirty="0" smtClean="0">
                <a:sym typeface="Symbol"/>
              </a:rPr>
              <a:t>If </a:t>
            </a:r>
            <a:r>
              <a:rPr lang="en-US" sz="2400" dirty="0" smtClean="0">
                <a:sym typeface="Symbol"/>
              </a:rPr>
              <a:t> = .7, and the next event is # 5, then in forecasting </a:t>
            </a:r>
            <a:r>
              <a:rPr lang="en-US" sz="2400" i="1" dirty="0" smtClean="0">
                <a:sym typeface="Symbol"/>
              </a:rPr>
              <a:t>F</a:t>
            </a:r>
            <a:r>
              <a:rPr lang="en-US" sz="2400" i="1" baseline="-25000" dirty="0" smtClean="0">
                <a:sym typeface="Symbol"/>
              </a:rPr>
              <a:t>5</a:t>
            </a:r>
            <a:r>
              <a:rPr lang="en-US" sz="2400" i="1" dirty="0" smtClean="0">
                <a:sym typeface="Symbol"/>
              </a:rPr>
              <a:t>, </a:t>
            </a:r>
            <a:r>
              <a:rPr lang="en-US" sz="2400" dirty="0" smtClean="0">
                <a:sym typeface="Symbol"/>
              </a:rPr>
              <a:t>weightage of Actual past observations will be considered reduced exponentially by a factor of 0.3, as tabulated:</a:t>
            </a:r>
          </a:p>
        </p:txBody>
      </p:sp>
      <p:graphicFrame>
        <p:nvGraphicFramePr>
          <p:cNvPr id="17" name="Table 16"/>
          <p:cNvGraphicFramePr>
            <a:graphicFrameLocks noGrp="1"/>
          </p:cNvGraphicFramePr>
          <p:nvPr>
            <p:extLst>
              <p:ext uri="{D42A27DB-BD31-4B8C-83A1-F6EECF244321}">
                <p14:modId xmlns:p14="http://schemas.microsoft.com/office/powerpoint/2010/main" val="2619005317"/>
              </p:ext>
            </p:extLst>
          </p:nvPr>
        </p:nvGraphicFramePr>
        <p:xfrm>
          <a:off x="2269175" y="2514600"/>
          <a:ext cx="4596245" cy="2161056"/>
        </p:xfrm>
        <a:graphic>
          <a:graphicData uri="http://schemas.openxmlformats.org/drawingml/2006/table">
            <a:tbl>
              <a:tblPr firstRow="1" bandRow="1">
                <a:tableStyleId>{5940675A-B579-460E-94D1-54222C63F5DA}</a:tableStyleId>
              </a:tblPr>
              <a:tblGrid>
                <a:gridCol w="2079253">
                  <a:extLst>
                    <a:ext uri="{9D8B030D-6E8A-4147-A177-3AD203B41FA5}">
                      <a16:colId xmlns:a16="http://schemas.microsoft.com/office/drawing/2014/main" xmlns="" val="20000"/>
                    </a:ext>
                  </a:extLst>
                </a:gridCol>
                <a:gridCol w="2516992">
                  <a:extLst>
                    <a:ext uri="{9D8B030D-6E8A-4147-A177-3AD203B41FA5}">
                      <a16:colId xmlns:a16="http://schemas.microsoft.com/office/drawing/2014/main" xmlns="" val="20001"/>
                    </a:ext>
                  </a:extLst>
                </a:gridCol>
              </a:tblGrid>
              <a:tr h="400196">
                <a:tc>
                  <a:txBody>
                    <a:bodyPr/>
                    <a:lstStyle/>
                    <a:p>
                      <a:r>
                        <a:rPr lang="en-US" sz="2000" b="1" dirty="0" smtClean="0"/>
                        <a:t>Actual</a:t>
                      </a:r>
                      <a:r>
                        <a:rPr lang="en-US" sz="2000" b="1" baseline="0" dirty="0" smtClean="0"/>
                        <a:t> Past Value</a:t>
                      </a:r>
                      <a:endParaRPr lang="en-US" sz="2000" b="1" dirty="0"/>
                    </a:p>
                  </a:txBody>
                  <a:tcPr/>
                </a:tc>
                <a:tc>
                  <a:txBody>
                    <a:bodyPr/>
                    <a:lstStyle/>
                    <a:p>
                      <a:r>
                        <a:rPr lang="en-US" sz="2000" b="1" dirty="0" smtClean="0"/>
                        <a:t>Weightage </a:t>
                      </a:r>
                      <a:r>
                        <a:rPr lang="en-US" sz="2000" b="1" dirty="0" smtClean="0">
                          <a:solidFill>
                            <a:schemeClr val="tx1"/>
                          </a:solidFill>
                        </a:rPr>
                        <a:t>= </a:t>
                      </a:r>
                      <a:r>
                        <a:rPr lang="en-US" sz="2000" b="1" dirty="0" smtClean="0">
                          <a:solidFill>
                            <a:schemeClr val="tx1"/>
                          </a:solidFill>
                          <a:sym typeface="Symbol"/>
                        </a:rPr>
                        <a:t></a:t>
                      </a:r>
                      <a:r>
                        <a:rPr lang="en-US" sz="2000" b="1" i="1" smtClean="0">
                          <a:solidFill>
                            <a:schemeClr val="tx1"/>
                          </a:solidFill>
                          <a:sym typeface="Symbol"/>
                        </a:rPr>
                        <a:t>(1- </a:t>
                      </a:r>
                      <a:r>
                        <a:rPr lang="en-US" sz="2000" b="1" dirty="0" smtClean="0">
                          <a:solidFill>
                            <a:schemeClr val="tx1"/>
                          </a:solidFill>
                          <a:sym typeface="Symbol"/>
                        </a:rPr>
                        <a:t></a:t>
                      </a:r>
                      <a:r>
                        <a:rPr lang="en-US" sz="2000" b="1" i="1" dirty="0" smtClean="0">
                          <a:solidFill>
                            <a:schemeClr val="tx1"/>
                          </a:solidFill>
                          <a:sym typeface="Symbol"/>
                        </a:rPr>
                        <a:t>)</a:t>
                      </a:r>
                      <a:r>
                        <a:rPr lang="en-US" sz="2000" b="1" i="1" baseline="30000" dirty="0" smtClean="0">
                          <a:solidFill>
                            <a:schemeClr val="tx1"/>
                          </a:solidFill>
                          <a:sym typeface="Symbol"/>
                        </a:rPr>
                        <a:t>?</a:t>
                      </a:r>
                      <a:endParaRPr lang="en-US" sz="2000" b="1" dirty="0">
                        <a:solidFill>
                          <a:schemeClr val="tx1"/>
                        </a:solidFill>
                      </a:endParaRPr>
                    </a:p>
                  </a:txBody>
                  <a:tcPr/>
                </a:tc>
                <a:extLst>
                  <a:ext uri="{0D108BD9-81ED-4DB2-BD59-A6C34878D82A}">
                    <a16:rowId xmlns:a16="http://schemas.microsoft.com/office/drawing/2014/main" xmlns="" val="10000"/>
                  </a:ext>
                </a:extLst>
              </a:tr>
              <a:tr h="440215">
                <a:tc>
                  <a:txBody>
                    <a:bodyPr/>
                    <a:lstStyle/>
                    <a:p>
                      <a:pPr algn="ctr"/>
                      <a:r>
                        <a:rPr lang="en-US" sz="2000" i="1" dirty="0" smtClean="0">
                          <a:sym typeface="Symbol"/>
                        </a:rPr>
                        <a:t>y</a:t>
                      </a:r>
                      <a:r>
                        <a:rPr lang="en-US" sz="2000" i="1" baseline="-25000" dirty="0" smtClean="0">
                          <a:sym typeface="Symbol"/>
                        </a:rPr>
                        <a:t>4</a:t>
                      </a:r>
                      <a:endParaRPr lang="en-US" sz="2000" dirty="0"/>
                    </a:p>
                  </a:txBody>
                  <a:tcPr/>
                </a:tc>
                <a:tc>
                  <a:txBody>
                    <a:bodyPr/>
                    <a:lstStyle/>
                    <a:p>
                      <a:r>
                        <a:rPr lang="en-US" sz="2000" dirty="0" smtClean="0"/>
                        <a:t>0.7(0.3)</a:t>
                      </a:r>
                      <a:r>
                        <a:rPr lang="en-US" sz="2000" baseline="30000" dirty="0" smtClean="0"/>
                        <a:t>0</a:t>
                      </a:r>
                      <a:r>
                        <a:rPr lang="en-US" sz="2000" dirty="0" smtClean="0"/>
                        <a:t> = 0.7</a:t>
                      </a:r>
                      <a:endParaRPr lang="en-US" sz="2000" dirty="0"/>
                    </a:p>
                  </a:txBody>
                  <a:tcPr/>
                </a:tc>
                <a:extLst>
                  <a:ext uri="{0D108BD9-81ED-4DB2-BD59-A6C34878D82A}">
                    <a16:rowId xmlns:a16="http://schemas.microsoft.com/office/drawing/2014/main" xmlns="" val="10001"/>
                  </a:ext>
                </a:extLst>
              </a:tr>
              <a:tr h="440215">
                <a:tc>
                  <a:txBody>
                    <a:bodyPr/>
                    <a:lstStyle/>
                    <a:p>
                      <a:pPr algn="ctr"/>
                      <a:r>
                        <a:rPr lang="en-US" sz="2000" i="1" dirty="0" smtClean="0">
                          <a:sym typeface="Symbol"/>
                        </a:rPr>
                        <a:t>y</a:t>
                      </a:r>
                      <a:r>
                        <a:rPr lang="en-US" sz="2000" i="1" baseline="-25000" dirty="0" smtClean="0">
                          <a:sym typeface="Symbol"/>
                        </a:rPr>
                        <a:t>3</a:t>
                      </a:r>
                      <a:endParaRPr lang="en-US" sz="2000" dirty="0"/>
                    </a:p>
                  </a:txBody>
                  <a:tcPr/>
                </a:tc>
                <a:tc>
                  <a:txBody>
                    <a:bodyPr/>
                    <a:lstStyle/>
                    <a:p>
                      <a:r>
                        <a:rPr lang="en-US" sz="2000" dirty="0" smtClean="0"/>
                        <a:t>0.7(0.3)</a:t>
                      </a:r>
                      <a:r>
                        <a:rPr lang="en-US" sz="2000" baseline="30000" dirty="0" smtClean="0"/>
                        <a:t>1</a:t>
                      </a:r>
                      <a:r>
                        <a:rPr lang="en-US" sz="2000" dirty="0" smtClean="0"/>
                        <a:t> = 0.21</a:t>
                      </a:r>
                      <a:endParaRPr lang="en-US" sz="2000" dirty="0"/>
                    </a:p>
                  </a:txBody>
                  <a:tcPr/>
                </a:tc>
                <a:extLst>
                  <a:ext uri="{0D108BD9-81ED-4DB2-BD59-A6C34878D82A}">
                    <a16:rowId xmlns:a16="http://schemas.microsoft.com/office/drawing/2014/main" xmlns="" val="10002"/>
                  </a:ext>
                </a:extLst>
              </a:tr>
              <a:tr h="440215">
                <a:tc>
                  <a:txBody>
                    <a:bodyPr/>
                    <a:lstStyle/>
                    <a:p>
                      <a:pPr algn="ctr"/>
                      <a:r>
                        <a:rPr lang="en-US" sz="2000" i="1" dirty="0" smtClean="0">
                          <a:sym typeface="Symbol"/>
                        </a:rPr>
                        <a:t>y</a:t>
                      </a:r>
                      <a:r>
                        <a:rPr lang="en-US" sz="2000" i="1" baseline="-25000" dirty="0" smtClean="0">
                          <a:sym typeface="Symbol"/>
                        </a:rPr>
                        <a:t>2</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0.7(0.3)</a:t>
                      </a:r>
                      <a:r>
                        <a:rPr lang="en-US" sz="2000" baseline="30000" dirty="0" smtClean="0"/>
                        <a:t>2</a:t>
                      </a:r>
                      <a:r>
                        <a:rPr lang="en-US" sz="2000" dirty="0" smtClean="0"/>
                        <a:t> = 0.063</a:t>
                      </a:r>
                      <a:endParaRPr lang="en-US" sz="2000" dirty="0"/>
                    </a:p>
                  </a:txBody>
                  <a:tcPr/>
                </a:tc>
                <a:extLst>
                  <a:ext uri="{0D108BD9-81ED-4DB2-BD59-A6C34878D82A}">
                    <a16:rowId xmlns:a16="http://schemas.microsoft.com/office/drawing/2014/main" xmlns="" val="10003"/>
                  </a:ext>
                </a:extLst>
              </a:tr>
              <a:tr h="440215">
                <a:tc>
                  <a:txBody>
                    <a:bodyPr/>
                    <a:lstStyle/>
                    <a:p>
                      <a:pPr algn="ctr"/>
                      <a:r>
                        <a:rPr lang="en-US" sz="2000" i="1" dirty="0" smtClean="0">
                          <a:sym typeface="Symbol"/>
                        </a:rPr>
                        <a:t>y</a:t>
                      </a:r>
                      <a:r>
                        <a:rPr lang="en-US" sz="2000" i="1" baseline="-25000" dirty="0" smtClean="0">
                          <a:sym typeface="Symbol"/>
                        </a:rPr>
                        <a:t>1</a:t>
                      </a:r>
                      <a:endParaRPr lang="en-US" sz="2000" dirty="0"/>
                    </a:p>
                  </a:txBody>
                  <a:tcPr/>
                </a:tc>
                <a:tc>
                  <a:txBody>
                    <a:bodyPr/>
                    <a:lstStyle/>
                    <a:p>
                      <a:r>
                        <a:rPr lang="en-US" sz="2000" dirty="0" smtClean="0"/>
                        <a:t>0.7(0.3)</a:t>
                      </a:r>
                      <a:r>
                        <a:rPr lang="en-US" sz="2000" baseline="30000" dirty="0" smtClean="0"/>
                        <a:t>3</a:t>
                      </a:r>
                      <a:r>
                        <a:rPr lang="en-US" sz="2000" dirty="0" smtClean="0"/>
                        <a:t> = 0.0189</a:t>
                      </a:r>
                      <a:endParaRPr lang="en-US" sz="20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128800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923"/>
            <a:ext cx="8229600" cy="645696"/>
          </a:xfrm>
        </p:spPr>
        <p:txBody>
          <a:bodyPr>
            <a:normAutofit/>
          </a:bodyPr>
          <a:lstStyle/>
          <a:p>
            <a:pPr algn="l"/>
            <a:r>
              <a:rPr lang="en-US" sz="2800" b="1" dirty="0" smtClean="0">
                <a:solidFill>
                  <a:srgbClr val="FF0000"/>
                </a:solidFill>
              </a:rPr>
              <a:t>EMA</a:t>
            </a:r>
            <a:r>
              <a:rPr lang="en-US" sz="2800" b="1" dirty="0">
                <a:solidFill>
                  <a:srgbClr val="FF0000"/>
                </a:solidFill>
              </a:rPr>
              <a:t> Equation … </a:t>
            </a:r>
            <a:r>
              <a:rPr lang="en-US" sz="2800" b="1" dirty="0" smtClean="0">
                <a:solidFill>
                  <a:srgbClr val="FF0000"/>
                </a:solidFill>
              </a:rPr>
              <a:t>4/4</a:t>
            </a:r>
            <a:endParaRPr lang="en-US" sz="2800" b="1" dirty="0">
              <a:solidFill>
                <a:srgbClr val="FF0000"/>
              </a:solidFill>
            </a:endParaRPr>
          </a:p>
        </p:txBody>
      </p:sp>
      <p:sp>
        <p:nvSpPr>
          <p:cNvPr id="8" name="Content Placeholder 7"/>
          <p:cNvSpPr>
            <a:spLocks noGrp="1"/>
          </p:cNvSpPr>
          <p:nvPr>
            <p:ph idx="1"/>
          </p:nvPr>
        </p:nvSpPr>
        <p:spPr>
          <a:xfrm>
            <a:off x="76200" y="681088"/>
            <a:ext cx="9144000" cy="3399692"/>
          </a:xfrm>
        </p:spPr>
        <p:txBody>
          <a:bodyPr>
            <a:noAutofit/>
          </a:bodyPr>
          <a:lstStyle/>
          <a:p>
            <a:pPr marL="0" indent="0">
              <a:buNone/>
            </a:pPr>
            <a:r>
              <a:rPr lang="en-US" altLang="en-US" sz="2000" dirty="0" smtClean="0">
                <a:sym typeface="Symbol"/>
              </a:rPr>
              <a:t>Another Look:</a:t>
            </a:r>
          </a:p>
          <a:p>
            <a:pPr marL="231775" indent="-231775"/>
            <a:r>
              <a:rPr lang="en-US" altLang="en-US" sz="2000" dirty="0" smtClean="0">
                <a:sym typeface="Symbol"/>
              </a:rPr>
              <a:t>The “Exponential” aspect becomes apparent when building the Equation from </a:t>
            </a:r>
            <a:r>
              <a:rPr lang="en-US" sz="2000" i="1" dirty="0" smtClean="0"/>
              <a:t>F</a:t>
            </a:r>
            <a:r>
              <a:rPr lang="en-US" sz="2000" i="1" baseline="-25000" dirty="0" smtClean="0"/>
              <a:t>1</a:t>
            </a:r>
            <a:r>
              <a:rPr lang="en-US" sz="2000" i="1" dirty="0" smtClean="0"/>
              <a:t>,</a:t>
            </a:r>
            <a:r>
              <a:rPr lang="en-US" sz="2000" i="1" dirty="0" smtClean="0">
                <a:sym typeface="Symbol"/>
              </a:rPr>
              <a:t>y</a:t>
            </a:r>
            <a:r>
              <a:rPr lang="en-US" sz="2000" i="1" baseline="-25000" dirty="0" smtClean="0">
                <a:sym typeface="Symbol"/>
              </a:rPr>
              <a:t>1</a:t>
            </a:r>
            <a:r>
              <a:rPr lang="en-US" sz="2000" i="1" dirty="0" smtClean="0"/>
              <a:t>:</a:t>
            </a:r>
          </a:p>
          <a:p>
            <a:pPr marL="2168525" indent="-2168525">
              <a:buNone/>
            </a:pPr>
            <a:r>
              <a:rPr lang="en-US" sz="2000" i="1" dirty="0" smtClean="0"/>
              <a:t>F</a:t>
            </a:r>
            <a:r>
              <a:rPr lang="en-US" sz="2000" i="1" baseline="-25000" dirty="0" smtClean="0"/>
              <a:t>2</a:t>
            </a:r>
            <a:r>
              <a:rPr lang="en-US" sz="2000" i="1" dirty="0">
                <a:solidFill>
                  <a:srgbClr val="0000FF"/>
                </a:solidFill>
              </a:rPr>
              <a:t> </a:t>
            </a:r>
            <a:r>
              <a:rPr lang="en-US" sz="2000" i="1" dirty="0"/>
              <a:t>= </a:t>
            </a:r>
            <a:r>
              <a:rPr lang="en-US" sz="2000" dirty="0">
                <a:sym typeface="Symbol"/>
              </a:rPr>
              <a:t></a:t>
            </a:r>
            <a:r>
              <a:rPr lang="en-US" sz="2000" i="1" dirty="0">
                <a:sym typeface="Symbol"/>
              </a:rPr>
              <a:t>y</a:t>
            </a:r>
            <a:r>
              <a:rPr lang="en-US" sz="2000" i="1" baseline="-25000" dirty="0">
                <a:sym typeface="Symbol"/>
              </a:rPr>
              <a:t>1 </a:t>
            </a:r>
            <a:r>
              <a:rPr lang="en-US" sz="2000" i="1" dirty="0">
                <a:sym typeface="Symbol"/>
              </a:rPr>
              <a:t>+ </a:t>
            </a:r>
            <a:r>
              <a:rPr lang="en-US" sz="2000" i="1">
                <a:sym typeface="Symbol"/>
              </a:rPr>
              <a:t>(</a:t>
            </a:r>
            <a:r>
              <a:rPr lang="en-US" sz="2000" i="1" smtClean="0">
                <a:sym typeface="Symbol"/>
              </a:rPr>
              <a:t>1- </a:t>
            </a:r>
            <a:r>
              <a:rPr lang="en-US" sz="2000" dirty="0">
                <a:sym typeface="Symbol"/>
              </a:rPr>
              <a:t></a:t>
            </a:r>
            <a:r>
              <a:rPr lang="en-US" sz="2000" i="1" dirty="0">
                <a:sym typeface="Symbol"/>
              </a:rPr>
              <a:t>)F</a:t>
            </a:r>
            <a:r>
              <a:rPr lang="en-US" sz="2000" i="1" baseline="-25000" dirty="0">
                <a:sym typeface="Symbol"/>
              </a:rPr>
              <a:t>1</a:t>
            </a:r>
            <a:r>
              <a:rPr lang="en-US" sz="2000" i="1" dirty="0" smtClean="0"/>
              <a:t> </a:t>
            </a:r>
            <a:r>
              <a:rPr lang="en-US" sz="2000" i="1" baseline="-25000" dirty="0"/>
              <a:t>	</a:t>
            </a:r>
            <a:r>
              <a:rPr lang="en-US" sz="2000" i="1" dirty="0" smtClean="0">
                <a:solidFill>
                  <a:srgbClr val="0000FF"/>
                </a:solidFill>
              </a:rPr>
              <a:t>= </a:t>
            </a:r>
            <a:r>
              <a:rPr lang="en-US" sz="2000" dirty="0" smtClean="0">
                <a:solidFill>
                  <a:srgbClr val="0000FF"/>
                </a:solidFill>
                <a:sym typeface="Symbol"/>
              </a:rPr>
              <a:t></a:t>
            </a:r>
            <a:r>
              <a:rPr lang="en-US" sz="2000" i="1" dirty="0" smtClean="0">
                <a:solidFill>
                  <a:srgbClr val="0000FF"/>
                </a:solidFill>
                <a:sym typeface="Symbol"/>
              </a:rPr>
              <a:t>y</a:t>
            </a:r>
            <a:r>
              <a:rPr lang="en-US" sz="2000" i="1" baseline="-25000" dirty="0" smtClean="0">
                <a:solidFill>
                  <a:srgbClr val="0000FF"/>
                </a:solidFill>
                <a:sym typeface="Symbol"/>
              </a:rPr>
              <a:t>1 </a:t>
            </a:r>
            <a:r>
              <a:rPr lang="en-US" sz="2000" i="1" dirty="0" smtClean="0">
                <a:solidFill>
                  <a:srgbClr val="0000FF"/>
                </a:solidFill>
                <a:sym typeface="Symbol"/>
              </a:rPr>
              <a:t>+ </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a:solidFill>
                  <a:srgbClr val="0000FF"/>
                </a:solidFill>
                <a:sym typeface="Symbol"/>
              </a:rPr>
              <a:t>)</a:t>
            </a:r>
            <a:r>
              <a:rPr lang="en-US" sz="2000" i="1" dirty="0" smtClean="0">
                <a:solidFill>
                  <a:srgbClr val="0000FF"/>
                </a:solidFill>
                <a:sym typeface="Symbol"/>
              </a:rPr>
              <a:t>F</a:t>
            </a:r>
            <a:r>
              <a:rPr lang="en-US" sz="2000" i="1" baseline="-25000" dirty="0" smtClean="0">
                <a:solidFill>
                  <a:srgbClr val="0000FF"/>
                </a:solidFill>
                <a:sym typeface="Symbol"/>
              </a:rPr>
              <a:t>1</a:t>
            </a:r>
            <a:r>
              <a:rPr lang="en-US" sz="2000" i="1" baseline="-25000" dirty="0" smtClean="0">
                <a:sym typeface="Symbol"/>
              </a:rPr>
              <a:t> </a:t>
            </a:r>
            <a:r>
              <a:rPr lang="en-US" sz="2000" dirty="0" smtClean="0">
                <a:sym typeface="Symbol"/>
              </a:rPr>
              <a:t> </a:t>
            </a:r>
          </a:p>
          <a:p>
            <a:pPr marL="2168525" indent="-2168525">
              <a:spcBef>
                <a:spcPts val="600"/>
              </a:spcBef>
              <a:buNone/>
            </a:pPr>
            <a:r>
              <a:rPr lang="en-US" sz="2000" i="1" dirty="0" smtClean="0"/>
              <a:t>F</a:t>
            </a:r>
            <a:r>
              <a:rPr lang="en-US" sz="2000" i="1" baseline="-25000" dirty="0" smtClean="0"/>
              <a:t>3</a:t>
            </a:r>
            <a:r>
              <a:rPr lang="en-US" sz="2000" i="1" dirty="0" smtClean="0"/>
              <a:t> </a:t>
            </a:r>
            <a:r>
              <a:rPr lang="en-US" sz="2000" i="1" dirty="0"/>
              <a:t>= </a:t>
            </a:r>
            <a:r>
              <a:rPr lang="en-US" sz="2000" dirty="0">
                <a:sym typeface="Symbol"/>
              </a:rPr>
              <a:t></a:t>
            </a:r>
            <a:r>
              <a:rPr lang="en-US" sz="2000" i="1" dirty="0">
                <a:sym typeface="Symbol"/>
              </a:rPr>
              <a:t> </a:t>
            </a:r>
            <a:r>
              <a:rPr lang="en-US" sz="2000" i="1" dirty="0" smtClean="0">
                <a:sym typeface="Symbol"/>
              </a:rPr>
              <a:t>y</a:t>
            </a:r>
            <a:r>
              <a:rPr lang="en-US" sz="2000" i="1" baseline="-25000" dirty="0" smtClean="0">
                <a:sym typeface="Symbol"/>
              </a:rPr>
              <a:t>2 </a:t>
            </a:r>
            <a:r>
              <a:rPr lang="en-US" sz="2000" i="1" dirty="0">
                <a:sym typeface="Symbol"/>
              </a:rPr>
              <a:t>+ </a:t>
            </a:r>
            <a:r>
              <a:rPr lang="en-US" sz="2000" i="1">
                <a:sym typeface="Symbol"/>
              </a:rPr>
              <a:t>(</a:t>
            </a:r>
            <a:r>
              <a:rPr lang="en-US" sz="2000" i="1" smtClean="0">
                <a:sym typeface="Symbol"/>
              </a:rPr>
              <a:t>1- </a:t>
            </a:r>
            <a:r>
              <a:rPr lang="en-US" sz="2000" dirty="0">
                <a:sym typeface="Symbol"/>
              </a:rPr>
              <a:t></a:t>
            </a:r>
            <a:r>
              <a:rPr lang="en-US" sz="2000" i="1" dirty="0">
                <a:sym typeface="Symbol"/>
              </a:rPr>
              <a:t>)</a:t>
            </a:r>
            <a:r>
              <a:rPr lang="en-US" sz="2000" i="1" dirty="0" smtClean="0">
                <a:sym typeface="Symbol"/>
              </a:rPr>
              <a:t>F</a:t>
            </a:r>
            <a:r>
              <a:rPr lang="en-US" sz="2000" i="1" baseline="-25000" dirty="0" smtClean="0">
                <a:sym typeface="Symbol"/>
              </a:rPr>
              <a:t>2 	</a:t>
            </a:r>
            <a:r>
              <a:rPr lang="en-US" sz="2000" dirty="0" smtClean="0">
                <a:sym typeface="Symbol"/>
              </a:rPr>
              <a:t>= </a:t>
            </a:r>
            <a:r>
              <a:rPr lang="en-US" sz="2000" dirty="0">
                <a:sym typeface="Symbol"/>
              </a:rPr>
              <a:t></a:t>
            </a:r>
            <a:r>
              <a:rPr lang="en-US" sz="2000" i="1" dirty="0">
                <a:sym typeface="Symbol"/>
              </a:rPr>
              <a:t> y</a:t>
            </a:r>
            <a:r>
              <a:rPr lang="en-US" sz="2000" i="1" baseline="-25000" dirty="0">
                <a:sym typeface="Symbol"/>
              </a:rPr>
              <a:t>2 </a:t>
            </a:r>
            <a:r>
              <a:rPr lang="en-US" sz="2000" i="1" dirty="0">
                <a:sym typeface="Symbol"/>
              </a:rPr>
              <a:t>+ </a:t>
            </a:r>
            <a:r>
              <a:rPr lang="en-US" sz="2000" i="1">
                <a:sym typeface="Symbol"/>
              </a:rPr>
              <a:t>(</a:t>
            </a:r>
            <a:r>
              <a:rPr lang="en-US" sz="2000" i="1" smtClean="0">
                <a:sym typeface="Symbol"/>
              </a:rPr>
              <a:t>1- </a:t>
            </a:r>
            <a:r>
              <a:rPr lang="en-US" sz="2000" dirty="0">
                <a:sym typeface="Symbol"/>
              </a:rPr>
              <a:t></a:t>
            </a:r>
            <a:r>
              <a:rPr lang="en-US" sz="2000" i="1" dirty="0" smtClean="0">
                <a:sym typeface="Symbol"/>
              </a:rPr>
              <a:t>)[</a:t>
            </a:r>
            <a:r>
              <a:rPr lang="en-US" sz="2000" dirty="0">
                <a:sym typeface="Symbol"/>
              </a:rPr>
              <a:t></a:t>
            </a:r>
            <a:r>
              <a:rPr lang="en-US" sz="2000" i="1" dirty="0">
                <a:sym typeface="Symbol"/>
              </a:rPr>
              <a:t> y</a:t>
            </a:r>
            <a:r>
              <a:rPr lang="en-US" sz="2000" i="1" baseline="-25000" dirty="0">
                <a:sym typeface="Symbol"/>
              </a:rPr>
              <a:t>1 </a:t>
            </a:r>
            <a:r>
              <a:rPr lang="en-US" sz="2000" i="1" dirty="0">
                <a:sym typeface="Symbol"/>
              </a:rPr>
              <a:t>+ </a:t>
            </a:r>
            <a:r>
              <a:rPr lang="en-US" sz="2000" i="1">
                <a:sym typeface="Symbol"/>
              </a:rPr>
              <a:t>(</a:t>
            </a:r>
            <a:r>
              <a:rPr lang="en-US" sz="2000" i="1" smtClean="0">
                <a:sym typeface="Symbol"/>
              </a:rPr>
              <a:t>1- </a:t>
            </a:r>
            <a:r>
              <a:rPr lang="en-US" sz="2000" dirty="0">
                <a:sym typeface="Symbol"/>
              </a:rPr>
              <a:t></a:t>
            </a:r>
            <a:r>
              <a:rPr lang="en-US" sz="2000" i="1" dirty="0">
                <a:sym typeface="Symbol"/>
              </a:rPr>
              <a:t>)</a:t>
            </a:r>
            <a:r>
              <a:rPr lang="en-US" sz="2000" i="1" dirty="0" smtClean="0">
                <a:sym typeface="Symbol"/>
              </a:rPr>
              <a:t>F</a:t>
            </a:r>
            <a:r>
              <a:rPr lang="en-US" sz="2000" i="1" baseline="-25000" dirty="0" smtClean="0">
                <a:sym typeface="Symbol"/>
              </a:rPr>
              <a:t>1</a:t>
            </a:r>
            <a:r>
              <a:rPr lang="en-US" sz="2000" i="1" dirty="0" smtClean="0">
                <a:sym typeface="Symbol"/>
              </a:rPr>
              <a:t>]</a:t>
            </a:r>
            <a:r>
              <a:rPr lang="en-US" sz="2000" i="1" baseline="-25000" dirty="0" smtClean="0">
                <a:sym typeface="Symbol"/>
              </a:rPr>
              <a:t> </a:t>
            </a:r>
          </a:p>
          <a:p>
            <a:pPr marL="2168525" indent="-2168525">
              <a:spcBef>
                <a:spcPts val="600"/>
              </a:spcBef>
              <a:buNone/>
            </a:pPr>
            <a:r>
              <a:rPr lang="en-US" sz="2000" dirty="0" smtClean="0">
                <a:solidFill>
                  <a:srgbClr val="0000FF"/>
                </a:solidFill>
                <a:sym typeface="Symbol"/>
              </a:rPr>
              <a:t>	= </a:t>
            </a:r>
            <a:r>
              <a:rPr lang="en-US" sz="2000" i="1" dirty="0" smtClean="0">
                <a:solidFill>
                  <a:srgbClr val="0000FF"/>
                </a:solidFill>
                <a:sym typeface="Symbol"/>
              </a:rPr>
              <a:t>y</a:t>
            </a:r>
            <a:r>
              <a:rPr lang="en-US" sz="2000" i="1" baseline="-25000" dirty="0" smtClean="0">
                <a:solidFill>
                  <a:srgbClr val="0000FF"/>
                </a:solidFill>
                <a:sym typeface="Symbol"/>
              </a:rPr>
              <a:t>2 </a:t>
            </a:r>
            <a:r>
              <a:rPr lang="en-US" sz="2000" i="1" dirty="0">
                <a:solidFill>
                  <a:srgbClr val="0000FF"/>
                </a:solidFill>
                <a:sym typeface="Symbol"/>
              </a:rPr>
              <a:t>+ </a:t>
            </a:r>
            <a:r>
              <a:rPr lang="en-US" sz="2000" dirty="0" smtClean="0">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)y</a:t>
            </a:r>
            <a:r>
              <a:rPr lang="en-US" sz="2000" i="1" baseline="-25000" dirty="0" smtClean="0">
                <a:solidFill>
                  <a:srgbClr val="0000FF"/>
                </a:solidFill>
                <a:sym typeface="Symbol"/>
              </a:rPr>
              <a:t>1 </a:t>
            </a:r>
            <a:r>
              <a:rPr lang="en-US" sz="2000" i="1" dirty="0">
                <a:solidFill>
                  <a:srgbClr val="0000FF"/>
                </a:solidFill>
                <a:sym typeface="Symbol"/>
              </a:rPr>
              <a:t>+ </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a:t>
            </a:r>
            <a:r>
              <a:rPr lang="en-US" sz="2000" i="1" baseline="30000" dirty="0" smtClean="0">
                <a:solidFill>
                  <a:srgbClr val="0000FF"/>
                </a:solidFill>
                <a:sym typeface="Symbol"/>
              </a:rPr>
              <a:t>2</a:t>
            </a:r>
            <a:r>
              <a:rPr lang="en-US" sz="2000" i="1" dirty="0" smtClean="0">
                <a:solidFill>
                  <a:srgbClr val="0000FF"/>
                </a:solidFill>
                <a:sym typeface="Symbol"/>
              </a:rPr>
              <a:t>F</a:t>
            </a:r>
            <a:r>
              <a:rPr lang="en-US" sz="2000" i="1" baseline="-25000" dirty="0" smtClean="0">
                <a:solidFill>
                  <a:srgbClr val="0000FF"/>
                </a:solidFill>
                <a:sym typeface="Symbol"/>
              </a:rPr>
              <a:t>1 </a:t>
            </a:r>
            <a:endParaRPr lang="en-US" sz="2000" dirty="0">
              <a:solidFill>
                <a:srgbClr val="0000FF"/>
              </a:solidFill>
              <a:sym typeface="Symbol"/>
            </a:endParaRPr>
          </a:p>
          <a:p>
            <a:pPr marL="2168525" indent="-2168525">
              <a:spcBef>
                <a:spcPts val="600"/>
              </a:spcBef>
              <a:buNone/>
            </a:pPr>
            <a:r>
              <a:rPr lang="en-US" sz="2000" i="1" dirty="0" smtClean="0"/>
              <a:t>F</a:t>
            </a:r>
            <a:r>
              <a:rPr lang="en-US" sz="2000" i="1" baseline="-25000" dirty="0" smtClean="0"/>
              <a:t>4</a:t>
            </a:r>
            <a:r>
              <a:rPr lang="en-US" sz="2000" i="1" dirty="0" smtClean="0"/>
              <a:t> </a:t>
            </a:r>
            <a:r>
              <a:rPr lang="en-US" sz="2000" i="1" dirty="0"/>
              <a:t>= </a:t>
            </a:r>
            <a:r>
              <a:rPr lang="en-US" sz="2000" dirty="0">
                <a:sym typeface="Symbol"/>
              </a:rPr>
              <a:t></a:t>
            </a:r>
            <a:r>
              <a:rPr lang="en-US" sz="2000" i="1" dirty="0">
                <a:sym typeface="Symbol"/>
              </a:rPr>
              <a:t> </a:t>
            </a:r>
            <a:r>
              <a:rPr lang="en-US" sz="2000" i="1" dirty="0" smtClean="0">
                <a:sym typeface="Symbol"/>
              </a:rPr>
              <a:t>y</a:t>
            </a:r>
            <a:r>
              <a:rPr lang="en-US" sz="2000" i="1" baseline="-25000" dirty="0" smtClean="0">
                <a:sym typeface="Symbol"/>
              </a:rPr>
              <a:t>3 </a:t>
            </a:r>
            <a:r>
              <a:rPr lang="en-US" sz="2000" i="1" dirty="0">
                <a:sym typeface="Symbol"/>
              </a:rPr>
              <a:t>+ </a:t>
            </a:r>
            <a:r>
              <a:rPr lang="en-US" sz="2000" i="1">
                <a:sym typeface="Symbol"/>
              </a:rPr>
              <a:t>(</a:t>
            </a:r>
            <a:r>
              <a:rPr lang="en-US" sz="2000" i="1" smtClean="0">
                <a:sym typeface="Symbol"/>
              </a:rPr>
              <a:t>1- </a:t>
            </a:r>
            <a:r>
              <a:rPr lang="en-US" sz="2000" dirty="0">
                <a:sym typeface="Symbol"/>
              </a:rPr>
              <a:t></a:t>
            </a:r>
            <a:r>
              <a:rPr lang="en-US" sz="2000" i="1" dirty="0">
                <a:sym typeface="Symbol"/>
              </a:rPr>
              <a:t>)</a:t>
            </a:r>
            <a:r>
              <a:rPr lang="en-US" sz="2000" i="1" dirty="0" smtClean="0">
                <a:sym typeface="Symbol"/>
              </a:rPr>
              <a:t>F</a:t>
            </a:r>
            <a:r>
              <a:rPr lang="en-US" sz="2000" i="1" baseline="-25000" dirty="0" smtClean="0">
                <a:sym typeface="Symbol"/>
              </a:rPr>
              <a:t>3 </a:t>
            </a:r>
            <a:r>
              <a:rPr lang="en-US" sz="2000" dirty="0" smtClean="0">
                <a:sym typeface="Symbol"/>
              </a:rPr>
              <a:t> 	= </a:t>
            </a:r>
            <a:r>
              <a:rPr lang="en-US" sz="2000" i="1" dirty="0" smtClean="0">
                <a:sym typeface="Symbol"/>
              </a:rPr>
              <a:t>y</a:t>
            </a:r>
            <a:r>
              <a:rPr lang="en-US" sz="2000" i="1" baseline="-25000" dirty="0" smtClean="0">
                <a:sym typeface="Symbol"/>
              </a:rPr>
              <a:t>3 </a:t>
            </a:r>
            <a:r>
              <a:rPr lang="en-US" sz="2000" i="1" dirty="0" smtClean="0">
                <a:sym typeface="Symbol"/>
              </a:rPr>
              <a:t>+ </a:t>
            </a:r>
            <a:r>
              <a:rPr lang="en-US" sz="2000" i="1">
                <a:sym typeface="Symbol"/>
              </a:rPr>
              <a:t>(</a:t>
            </a:r>
            <a:r>
              <a:rPr lang="en-US" sz="2000" i="1" smtClean="0">
                <a:sym typeface="Symbol"/>
              </a:rPr>
              <a:t>1- </a:t>
            </a:r>
            <a:r>
              <a:rPr lang="en-US" sz="2000" dirty="0">
                <a:sym typeface="Symbol"/>
              </a:rPr>
              <a:t></a:t>
            </a:r>
            <a:r>
              <a:rPr lang="en-US" sz="2000" i="1" dirty="0" smtClean="0">
                <a:sym typeface="Symbol"/>
              </a:rPr>
              <a:t>)[</a:t>
            </a:r>
            <a:r>
              <a:rPr lang="en-US" sz="2000" dirty="0" smtClean="0">
                <a:sym typeface="Symbol"/>
              </a:rPr>
              <a:t></a:t>
            </a:r>
            <a:r>
              <a:rPr lang="en-US" sz="2000" i="1" dirty="0" smtClean="0">
                <a:sym typeface="Symbol"/>
              </a:rPr>
              <a:t>y</a:t>
            </a:r>
            <a:r>
              <a:rPr lang="en-US" sz="2000" i="1" baseline="-25000" dirty="0" smtClean="0">
                <a:sym typeface="Symbol"/>
              </a:rPr>
              <a:t>2 </a:t>
            </a:r>
            <a:r>
              <a:rPr lang="en-US" sz="2000" i="1" dirty="0">
                <a:sym typeface="Symbol"/>
              </a:rPr>
              <a:t>+ </a:t>
            </a:r>
            <a:r>
              <a:rPr lang="en-US" sz="2000" dirty="0">
                <a:sym typeface="Symbol"/>
              </a:rPr>
              <a:t></a:t>
            </a:r>
            <a:r>
              <a:rPr lang="en-US" sz="2000" i="1">
                <a:sym typeface="Symbol"/>
              </a:rPr>
              <a:t>(</a:t>
            </a:r>
            <a:r>
              <a:rPr lang="en-US" sz="2000" i="1" smtClean="0">
                <a:sym typeface="Symbol"/>
              </a:rPr>
              <a:t>1- </a:t>
            </a:r>
            <a:r>
              <a:rPr lang="en-US" sz="2000" dirty="0">
                <a:sym typeface="Symbol"/>
              </a:rPr>
              <a:t></a:t>
            </a:r>
            <a:r>
              <a:rPr lang="en-US" sz="2000" i="1" dirty="0">
                <a:sym typeface="Symbol"/>
              </a:rPr>
              <a:t>) y</a:t>
            </a:r>
            <a:r>
              <a:rPr lang="en-US" sz="2000" i="1" baseline="-25000" dirty="0">
                <a:sym typeface="Symbol"/>
              </a:rPr>
              <a:t>1 </a:t>
            </a:r>
            <a:r>
              <a:rPr lang="en-US" sz="2000" i="1" dirty="0">
                <a:sym typeface="Symbol"/>
              </a:rPr>
              <a:t>+ </a:t>
            </a:r>
            <a:r>
              <a:rPr lang="en-US" sz="2000" i="1">
                <a:sym typeface="Symbol"/>
              </a:rPr>
              <a:t>(</a:t>
            </a:r>
            <a:r>
              <a:rPr lang="en-US" sz="2000" i="1" smtClean="0">
                <a:sym typeface="Symbol"/>
              </a:rPr>
              <a:t>1- </a:t>
            </a:r>
            <a:r>
              <a:rPr lang="en-US" sz="2000" dirty="0">
                <a:sym typeface="Symbol"/>
              </a:rPr>
              <a:t></a:t>
            </a:r>
            <a:r>
              <a:rPr lang="en-US" sz="2000" i="1" dirty="0">
                <a:sym typeface="Symbol"/>
              </a:rPr>
              <a:t>)</a:t>
            </a:r>
            <a:r>
              <a:rPr lang="en-US" sz="2000" i="1" baseline="30000" dirty="0">
                <a:sym typeface="Symbol"/>
              </a:rPr>
              <a:t>2</a:t>
            </a:r>
            <a:r>
              <a:rPr lang="en-US" sz="2000" i="1" dirty="0">
                <a:sym typeface="Symbol"/>
              </a:rPr>
              <a:t>F</a:t>
            </a:r>
            <a:r>
              <a:rPr lang="en-US" sz="2000" i="1" baseline="-25000" dirty="0">
                <a:sym typeface="Symbol"/>
              </a:rPr>
              <a:t>1 </a:t>
            </a:r>
            <a:r>
              <a:rPr lang="en-US" sz="2000" i="1" dirty="0" smtClean="0">
                <a:sym typeface="Symbol"/>
              </a:rPr>
              <a:t>]</a:t>
            </a:r>
            <a:r>
              <a:rPr lang="en-US" sz="2000" i="1" baseline="-25000" dirty="0" smtClean="0">
                <a:sym typeface="Symbol"/>
              </a:rPr>
              <a:t> </a:t>
            </a:r>
          </a:p>
          <a:p>
            <a:pPr marL="2168525" indent="-2168525">
              <a:spcBef>
                <a:spcPts val="600"/>
              </a:spcBef>
              <a:buNone/>
            </a:pPr>
            <a:r>
              <a:rPr lang="en-US" sz="2000" i="1" baseline="-25000" dirty="0">
                <a:sym typeface="Symbol"/>
              </a:rPr>
              <a:t> </a:t>
            </a:r>
            <a:r>
              <a:rPr lang="en-US" sz="2000" i="1" baseline="-25000" dirty="0" smtClean="0">
                <a:sym typeface="Symbol"/>
              </a:rPr>
              <a:t>                                                  	</a:t>
            </a:r>
            <a:r>
              <a:rPr lang="en-US" sz="2000" dirty="0" smtClean="0">
                <a:solidFill>
                  <a:srgbClr val="0000FF"/>
                </a:solidFill>
                <a:sym typeface="Symbol"/>
              </a:rPr>
              <a:t>= </a:t>
            </a:r>
            <a:r>
              <a:rPr lang="en-US" sz="2000" i="1" dirty="0" smtClean="0">
                <a:solidFill>
                  <a:srgbClr val="0000FF"/>
                </a:solidFill>
                <a:sym typeface="Symbol"/>
              </a:rPr>
              <a:t>y</a:t>
            </a:r>
            <a:r>
              <a:rPr lang="en-US" sz="2000" i="1" baseline="-25000" dirty="0" smtClean="0">
                <a:solidFill>
                  <a:srgbClr val="0000FF"/>
                </a:solidFill>
                <a:sym typeface="Symbol"/>
              </a:rPr>
              <a:t>3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)y</a:t>
            </a:r>
            <a:r>
              <a:rPr lang="en-US" sz="2000" i="1" baseline="-25000" dirty="0" smtClean="0">
                <a:solidFill>
                  <a:srgbClr val="0000FF"/>
                </a:solidFill>
                <a:sym typeface="Symbol"/>
              </a:rPr>
              <a:t>2 </a:t>
            </a:r>
            <a:r>
              <a:rPr lang="en-US" sz="2000" i="1" dirty="0">
                <a:solidFill>
                  <a:srgbClr val="0000FF"/>
                </a:solidFill>
                <a:sym typeface="Symbol"/>
              </a:rPr>
              <a:t>+ </a:t>
            </a:r>
            <a:r>
              <a:rPr lang="en-US" sz="2000" dirty="0">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a:solidFill>
                  <a:srgbClr val="0000FF"/>
                </a:solidFill>
                <a:sym typeface="Symbol"/>
              </a:rPr>
              <a:t>)</a:t>
            </a:r>
            <a:r>
              <a:rPr lang="en-US" sz="2000" i="1" baseline="30000" dirty="0" smtClean="0">
                <a:solidFill>
                  <a:srgbClr val="0000FF"/>
                </a:solidFill>
                <a:sym typeface="Symbol"/>
              </a:rPr>
              <a:t>2</a:t>
            </a:r>
            <a:r>
              <a:rPr lang="en-US" sz="2000" i="1" dirty="0" smtClean="0">
                <a:solidFill>
                  <a:srgbClr val="0000FF"/>
                </a:solidFill>
                <a:sym typeface="Symbol"/>
              </a:rPr>
              <a:t>y</a:t>
            </a:r>
            <a:r>
              <a:rPr lang="en-US" sz="2000" i="1" baseline="-25000" dirty="0" smtClean="0">
                <a:solidFill>
                  <a:srgbClr val="0000FF"/>
                </a:solidFill>
                <a:sym typeface="Symbol"/>
              </a:rPr>
              <a:t>1 </a:t>
            </a:r>
            <a:r>
              <a:rPr lang="en-US" sz="2000" i="1" dirty="0">
                <a:solidFill>
                  <a:srgbClr val="0000FF"/>
                </a:solidFill>
                <a:sym typeface="Symbol"/>
              </a:rPr>
              <a:t>+ </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a:t>
            </a:r>
            <a:r>
              <a:rPr lang="en-US" sz="2000" i="1" baseline="30000" dirty="0" smtClean="0">
                <a:solidFill>
                  <a:srgbClr val="0000FF"/>
                </a:solidFill>
                <a:sym typeface="Symbol"/>
              </a:rPr>
              <a:t>3</a:t>
            </a:r>
            <a:r>
              <a:rPr lang="en-US" sz="2000" i="1" dirty="0" smtClean="0">
                <a:solidFill>
                  <a:srgbClr val="0000FF"/>
                </a:solidFill>
                <a:sym typeface="Symbol"/>
              </a:rPr>
              <a:t>F</a:t>
            </a:r>
            <a:r>
              <a:rPr lang="en-US" sz="2000" i="1" baseline="-25000" dirty="0" smtClean="0">
                <a:solidFill>
                  <a:srgbClr val="0000FF"/>
                </a:solidFill>
                <a:sym typeface="Symbol"/>
              </a:rPr>
              <a:t>1</a:t>
            </a:r>
            <a:endParaRPr lang="en-US" sz="2000" i="1" dirty="0" smtClean="0">
              <a:solidFill>
                <a:srgbClr val="0000FF"/>
              </a:solidFill>
              <a:sym typeface="Symbol"/>
            </a:endParaRPr>
          </a:p>
          <a:p>
            <a:pPr marL="2168525" indent="-2168525">
              <a:spcBef>
                <a:spcPts val="600"/>
              </a:spcBef>
              <a:buNone/>
            </a:pPr>
            <a:r>
              <a:rPr lang="en-US" sz="2000" i="1" dirty="0" smtClean="0"/>
              <a:t>F</a:t>
            </a:r>
            <a:r>
              <a:rPr lang="en-US" sz="2000" i="1" baseline="-25000" dirty="0" smtClean="0"/>
              <a:t>5</a:t>
            </a:r>
            <a:r>
              <a:rPr lang="en-US" sz="2000" i="1" dirty="0" smtClean="0"/>
              <a:t> </a:t>
            </a:r>
            <a:r>
              <a:rPr lang="en-US" sz="2000" i="1" dirty="0"/>
              <a:t>= </a:t>
            </a:r>
            <a:r>
              <a:rPr lang="en-US" sz="2000" dirty="0">
                <a:sym typeface="Symbol"/>
              </a:rPr>
              <a:t></a:t>
            </a:r>
            <a:r>
              <a:rPr lang="en-US" sz="2000" i="1" dirty="0">
                <a:sym typeface="Symbol"/>
              </a:rPr>
              <a:t> </a:t>
            </a:r>
            <a:r>
              <a:rPr lang="en-US" sz="2000" i="1" dirty="0" smtClean="0">
                <a:sym typeface="Symbol"/>
              </a:rPr>
              <a:t>y</a:t>
            </a:r>
            <a:r>
              <a:rPr lang="en-US" sz="2000" i="1" baseline="-25000" dirty="0">
                <a:sym typeface="Symbol"/>
              </a:rPr>
              <a:t>4</a:t>
            </a:r>
            <a:r>
              <a:rPr lang="en-US" sz="2000" i="1" baseline="-25000" dirty="0" smtClean="0">
                <a:sym typeface="Symbol"/>
              </a:rPr>
              <a:t> </a:t>
            </a:r>
            <a:r>
              <a:rPr lang="en-US" sz="2000" i="1" dirty="0">
                <a:sym typeface="Symbol"/>
              </a:rPr>
              <a:t>+ </a:t>
            </a:r>
            <a:r>
              <a:rPr lang="en-US" sz="2000" i="1">
                <a:sym typeface="Symbol"/>
              </a:rPr>
              <a:t>(</a:t>
            </a:r>
            <a:r>
              <a:rPr lang="en-US" sz="2000" i="1" smtClean="0">
                <a:sym typeface="Symbol"/>
              </a:rPr>
              <a:t>1- </a:t>
            </a:r>
            <a:r>
              <a:rPr lang="en-US" sz="2000" dirty="0">
                <a:sym typeface="Symbol"/>
              </a:rPr>
              <a:t></a:t>
            </a:r>
            <a:r>
              <a:rPr lang="en-US" sz="2000" i="1" dirty="0">
                <a:sym typeface="Symbol"/>
              </a:rPr>
              <a:t>)</a:t>
            </a:r>
            <a:r>
              <a:rPr lang="en-US" sz="2000" i="1" dirty="0" smtClean="0">
                <a:sym typeface="Symbol"/>
              </a:rPr>
              <a:t>F</a:t>
            </a:r>
            <a:r>
              <a:rPr lang="en-US" sz="2000" i="1" baseline="-25000" dirty="0">
                <a:sym typeface="Symbol"/>
              </a:rPr>
              <a:t>4</a:t>
            </a:r>
            <a:r>
              <a:rPr lang="en-US" sz="2000" i="1" baseline="-25000" dirty="0" smtClean="0">
                <a:sym typeface="Symbol"/>
              </a:rPr>
              <a:t> 	</a:t>
            </a:r>
            <a:r>
              <a:rPr lang="en-US" sz="2000" dirty="0" smtClean="0">
                <a:solidFill>
                  <a:srgbClr val="0000FF"/>
                </a:solidFill>
                <a:sym typeface="Symbol"/>
              </a:rPr>
              <a:t>= </a:t>
            </a:r>
            <a:r>
              <a:rPr lang="en-US" sz="2000" i="1" dirty="0" smtClean="0">
                <a:solidFill>
                  <a:srgbClr val="0000FF"/>
                </a:solidFill>
                <a:sym typeface="Symbol"/>
              </a:rPr>
              <a:t>y</a:t>
            </a:r>
            <a:r>
              <a:rPr lang="en-US" sz="2000" i="1" baseline="-25000" dirty="0" smtClean="0">
                <a:solidFill>
                  <a:srgbClr val="0000FF"/>
                </a:solidFill>
                <a:sym typeface="Symbol"/>
              </a:rPr>
              <a:t>4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)y</a:t>
            </a:r>
            <a:r>
              <a:rPr lang="en-US" sz="2000" i="1" baseline="-25000" dirty="0">
                <a:solidFill>
                  <a:srgbClr val="0000FF"/>
                </a:solidFill>
                <a:sym typeface="Symbol"/>
              </a:rPr>
              <a:t>3</a:t>
            </a:r>
            <a:r>
              <a:rPr lang="en-US" sz="2000" i="1" baseline="-25000" dirty="0" smtClean="0">
                <a:solidFill>
                  <a:srgbClr val="0000FF"/>
                </a:solidFill>
                <a:sym typeface="Symbol"/>
              </a:rPr>
              <a:t>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a:solidFill>
                  <a:srgbClr val="0000FF"/>
                </a:solidFill>
                <a:sym typeface="Symbol"/>
              </a:rPr>
              <a:t>)</a:t>
            </a:r>
            <a:r>
              <a:rPr lang="en-US" sz="2000" i="1" baseline="30000" dirty="0" smtClean="0">
                <a:solidFill>
                  <a:srgbClr val="0000FF"/>
                </a:solidFill>
                <a:sym typeface="Symbol"/>
              </a:rPr>
              <a:t>2</a:t>
            </a:r>
            <a:r>
              <a:rPr lang="en-US" sz="2000" i="1" dirty="0" smtClean="0">
                <a:solidFill>
                  <a:srgbClr val="0000FF"/>
                </a:solidFill>
                <a:sym typeface="Symbol"/>
              </a:rPr>
              <a:t>y</a:t>
            </a:r>
            <a:r>
              <a:rPr lang="en-US" sz="2000" i="1" baseline="-25000" dirty="0" smtClean="0">
                <a:solidFill>
                  <a:srgbClr val="0000FF"/>
                </a:solidFill>
                <a:sym typeface="Symbol"/>
              </a:rPr>
              <a:t>2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a:t>
            </a:r>
            <a:r>
              <a:rPr lang="en-US" sz="2000" i="1" baseline="30000" dirty="0" smtClean="0">
                <a:solidFill>
                  <a:srgbClr val="0000FF"/>
                </a:solidFill>
                <a:sym typeface="Symbol"/>
              </a:rPr>
              <a:t>3</a:t>
            </a:r>
            <a:r>
              <a:rPr lang="en-US" sz="2000" i="1" dirty="0" smtClean="0">
                <a:solidFill>
                  <a:srgbClr val="0000FF"/>
                </a:solidFill>
                <a:sym typeface="Symbol"/>
              </a:rPr>
              <a:t>y</a:t>
            </a:r>
            <a:r>
              <a:rPr lang="en-US" sz="2000" i="1" baseline="-25000" dirty="0">
                <a:solidFill>
                  <a:srgbClr val="0000FF"/>
                </a:solidFill>
                <a:sym typeface="Symbol"/>
              </a:rPr>
              <a:t>1</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a:t>
            </a:r>
            <a:r>
              <a:rPr lang="en-US" sz="2000" i="1" baseline="30000" dirty="0" smtClean="0">
                <a:solidFill>
                  <a:srgbClr val="0000FF"/>
                </a:solidFill>
                <a:sym typeface="Symbol"/>
              </a:rPr>
              <a:t>4</a:t>
            </a:r>
            <a:r>
              <a:rPr lang="en-US" sz="2000" i="1" dirty="0" smtClean="0">
                <a:solidFill>
                  <a:srgbClr val="0000FF"/>
                </a:solidFill>
                <a:sym typeface="Symbol"/>
              </a:rPr>
              <a:t>F</a:t>
            </a:r>
            <a:r>
              <a:rPr lang="en-US" sz="2000" i="1" baseline="-25000" dirty="0" smtClean="0">
                <a:solidFill>
                  <a:srgbClr val="0000FF"/>
                </a:solidFill>
                <a:sym typeface="Symbol"/>
              </a:rPr>
              <a:t>1</a:t>
            </a:r>
            <a:endParaRPr lang="en-US" sz="2000" i="1" dirty="0">
              <a:solidFill>
                <a:srgbClr val="0000FF"/>
              </a:solidFill>
              <a:sym typeface="Symbol"/>
            </a:endParaRPr>
          </a:p>
          <a:p>
            <a:pPr marL="2168525" indent="-2168525">
              <a:spcBef>
                <a:spcPts val="600"/>
              </a:spcBef>
              <a:buNone/>
            </a:pPr>
            <a:r>
              <a:rPr lang="en-US" sz="2000" i="1" dirty="0" smtClean="0"/>
              <a:t>F</a:t>
            </a:r>
            <a:r>
              <a:rPr lang="en-US" sz="2000" i="1" baseline="-25000" dirty="0" smtClean="0"/>
              <a:t>n+1</a:t>
            </a:r>
            <a:r>
              <a:rPr lang="en-US" sz="2000" i="1" dirty="0" smtClean="0"/>
              <a:t> </a:t>
            </a:r>
            <a:r>
              <a:rPr lang="en-US" sz="2000" i="1" dirty="0"/>
              <a:t>= </a:t>
            </a:r>
            <a:r>
              <a:rPr lang="en-US" sz="2000" dirty="0">
                <a:sym typeface="Symbol"/>
              </a:rPr>
              <a:t></a:t>
            </a:r>
            <a:r>
              <a:rPr lang="en-US" sz="2000" i="1" dirty="0">
                <a:sym typeface="Symbol"/>
              </a:rPr>
              <a:t> </a:t>
            </a:r>
            <a:r>
              <a:rPr lang="en-US" sz="2000" i="1" dirty="0" smtClean="0">
                <a:sym typeface="Symbol"/>
              </a:rPr>
              <a:t>y</a:t>
            </a:r>
            <a:r>
              <a:rPr lang="en-US" sz="2000" i="1" baseline="-25000" dirty="0" smtClean="0">
                <a:sym typeface="Symbol"/>
              </a:rPr>
              <a:t>n </a:t>
            </a:r>
            <a:r>
              <a:rPr lang="en-US" sz="2000" i="1" dirty="0">
                <a:sym typeface="Symbol"/>
              </a:rPr>
              <a:t>+ </a:t>
            </a:r>
            <a:r>
              <a:rPr lang="en-US" sz="2000" i="1">
                <a:sym typeface="Symbol"/>
              </a:rPr>
              <a:t>(</a:t>
            </a:r>
            <a:r>
              <a:rPr lang="en-US" sz="2000" i="1" smtClean="0">
                <a:sym typeface="Symbol"/>
              </a:rPr>
              <a:t>1- </a:t>
            </a:r>
            <a:r>
              <a:rPr lang="en-US" sz="2000" dirty="0">
                <a:sym typeface="Symbol"/>
              </a:rPr>
              <a:t></a:t>
            </a:r>
            <a:r>
              <a:rPr lang="en-US" sz="2000" i="1" dirty="0">
                <a:sym typeface="Symbol"/>
              </a:rPr>
              <a:t>)</a:t>
            </a:r>
            <a:r>
              <a:rPr lang="en-US" sz="2000" i="1" dirty="0" err="1" smtClean="0">
                <a:sym typeface="Symbol"/>
              </a:rPr>
              <a:t>F</a:t>
            </a:r>
            <a:r>
              <a:rPr lang="en-US" sz="2000" i="1" baseline="-25000" dirty="0" err="1" smtClean="0">
                <a:sym typeface="Symbol"/>
              </a:rPr>
              <a:t>n</a:t>
            </a:r>
            <a:r>
              <a:rPr lang="en-US" sz="2000" i="1" baseline="-25000" dirty="0" smtClean="0">
                <a:sym typeface="Symbol"/>
              </a:rPr>
              <a:t>	</a:t>
            </a:r>
            <a:r>
              <a:rPr lang="en-US" sz="2000" dirty="0" smtClean="0">
                <a:solidFill>
                  <a:srgbClr val="0000FF"/>
                </a:solidFill>
                <a:sym typeface="Symbol"/>
              </a:rPr>
              <a:t>= </a:t>
            </a:r>
            <a:r>
              <a:rPr lang="en-US" sz="2000" i="1" dirty="0" smtClean="0">
                <a:solidFill>
                  <a:srgbClr val="0000FF"/>
                </a:solidFill>
                <a:sym typeface="Symbol"/>
              </a:rPr>
              <a:t>y</a:t>
            </a:r>
            <a:r>
              <a:rPr lang="en-US" sz="2000" i="1" baseline="-25000" dirty="0" smtClean="0">
                <a:solidFill>
                  <a:srgbClr val="0000FF"/>
                </a:solidFill>
                <a:sym typeface="Symbol"/>
              </a:rPr>
              <a:t>n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smtClean="0">
                <a:solidFill>
                  <a:srgbClr val="0000FF"/>
                </a:solidFill>
                <a:sym typeface="Symbol"/>
              </a:rPr>
              <a:t>)y</a:t>
            </a:r>
            <a:r>
              <a:rPr lang="en-US" sz="2000" i="1" baseline="-25000" smtClean="0">
                <a:solidFill>
                  <a:srgbClr val="0000FF"/>
                </a:solidFill>
                <a:sym typeface="Symbol"/>
              </a:rPr>
              <a:t>n-1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a:solidFill>
                  <a:srgbClr val="0000FF"/>
                </a:solidFill>
                <a:sym typeface="Symbol"/>
              </a:rPr>
              <a:t>)</a:t>
            </a:r>
            <a:r>
              <a:rPr lang="en-US" sz="2000" i="1" baseline="30000" smtClean="0">
                <a:solidFill>
                  <a:srgbClr val="0000FF"/>
                </a:solidFill>
                <a:sym typeface="Symbol"/>
              </a:rPr>
              <a:t>2</a:t>
            </a:r>
            <a:r>
              <a:rPr lang="en-US" sz="2000" i="1" smtClean="0">
                <a:solidFill>
                  <a:srgbClr val="0000FF"/>
                </a:solidFill>
                <a:sym typeface="Symbol"/>
              </a:rPr>
              <a:t>y</a:t>
            </a:r>
            <a:r>
              <a:rPr lang="en-US" sz="2000" i="1" baseline="-25000" smtClean="0">
                <a:solidFill>
                  <a:srgbClr val="0000FF"/>
                </a:solidFill>
                <a:sym typeface="Symbol"/>
              </a:rPr>
              <a:t>n-2 </a:t>
            </a:r>
            <a:r>
              <a:rPr lang="en-US" sz="2000" i="1" dirty="0" smtClean="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dirty="0">
                <a:solidFill>
                  <a:srgbClr val="0000FF"/>
                </a:solidFill>
                <a:sym typeface="Symbol"/>
              </a:rPr>
              <a:t>)</a:t>
            </a:r>
            <a:r>
              <a:rPr lang="en-US" sz="2000" i="1" baseline="30000" dirty="0" smtClean="0">
                <a:solidFill>
                  <a:srgbClr val="0000FF"/>
                </a:solidFill>
                <a:sym typeface="Symbol"/>
              </a:rPr>
              <a:t>3</a:t>
            </a:r>
            <a:r>
              <a:rPr lang="en-US" sz="2000" i="1" dirty="0" smtClean="0">
                <a:solidFill>
                  <a:srgbClr val="0000FF"/>
                </a:solidFill>
                <a:sym typeface="Symbol"/>
              </a:rPr>
              <a:t>y</a:t>
            </a:r>
            <a:r>
              <a:rPr lang="en-US" sz="2000" i="1" baseline="-25000" dirty="0" smtClean="0">
                <a:solidFill>
                  <a:srgbClr val="0000FF"/>
                </a:solidFill>
                <a:sym typeface="Symbol"/>
              </a:rPr>
              <a:t>2 </a:t>
            </a:r>
            <a:r>
              <a:rPr lang="en-US" sz="2000" i="1" dirty="0" smtClean="0">
                <a:solidFill>
                  <a:srgbClr val="0000FF"/>
                </a:solidFill>
                <a:sym typeface="Symbol"/>
              </a:rPr>
              <a:t>+ </a:t>
            </a:r>
            <a:r>
              <a:rPr lang="en-US" sz="2000" i="1" smtClean="0">
                <a:solidFill>
                  <a:srgbClr val="0000FF"/>
                </a:solidFill>
                <a:sym typeface="Symbol"/>
              </a:rPr>
              <a:t>(1- </a:t>
            </a:r>
            <a:r>
              <a:rPr lang="en-US" sz="2000" dirty="0">
                <a:solidFill>
                  <a:srgbClr val="0000FF"/>
                </a:solidFill>
                <a:sym typeface="Symbol"/>
              </a:rPr>
              <a:t></a:t>
            </a:r>
            <a:r>
              <a:rPr lang="en-US" sz="2000" i="1" dirty="0">
                <a:solidFill>
                  <a:srgbClr val="0000FF"/>
                </a:solidFill>
                <a:sym typeface="Symbol"/>
              </a:rPr>
              <a:t>)</a:t>
            </a:r>
            <a:r>
              <a:rPr lang="en-US" sz="2000" i="1" baseline="30000" dirty="0" smtClean="0">
                <a:solidFill>
                  <a:srgbClr val="0000FF"/>
                </a:solidFill>
                <a:sym typeface="Symbol"/>
              </a:rPr>
              <a:t>4</a:t>
            </a:r>
            <a:r>
              <a:rPr lang="en-US" sz="2000" i="1" dirty="0" smtClean="0">
                <a:solidFill>
                  <a:srgbClr val="0000FF"/>
                </a:solidFill>
                <a:sym typeface="Symbol"/>
              </a:rPr>
              <a:t>F</a:t>
            </a:r>
            <a:r>
              <a:rPr lang="en-US" sz="2000" i="1" baseline="-25000" dirty="0" smtClean="0">
                <a:solidFill>
                  <a:srgbClr val="0000FF"/>
                </a:solidFill>
                <a:sym typeface="Symbol"/>
              </a:rPr>
              <a:t>1</a:t>
            </a:r>
          </a:p>
          <a:p>
            <a:pPr marL="2168525" indent="0">
              <a:spcBef>
                <a:spcPts val="600"/>
              </a:spcBef>
              <a:buNone/>
            </a:pPr>
            <a:r>
              <a:rPr lang="en-US" sz="2000" dirty="0" smtClean="0">
                <a:solidFill>
                  <a:srgbClr val="0000FF"/>
                </a:solidFill>
                <a:sym typeface="Symbol"/>
              </a:rPr>
              <a:t>= </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a:t>
            </a:r>
            <a:r>
              <a:rPr lang="en-US" sz="2000" i="1" baseline="30000" dirty="0" smtClean="0">
                <a:solidFill>
                  <a:srgbClr val="0000FF"/>
                </a:solidFill>
                <a:sym typeface="Symbol"/>
              </a:rPr>
              <a:t>0</a:t>
            </a:r>
            <a:r>
              <a:rPr lang="en-US" sz="2000" i="1" dirty="0" smtClean="0">
                <a:solidFill>
                  <a:srgbClr val="0000FF"/>
                </a:solidFill>
                <a:sym typeface="Symbol"/>
              </a:rPr>
              <a:t>y</a:t>
            </a:r>
            <a:r>
              <a:rPr lang="en-US" sz="2000" i="1" baseline="-25000" dirty="0" smtClean="0">
                <a:solidFill>
                  <a:srgbClr val="0000FF"/>
                </a:solidFill>
                <a:sym typeface="Symbol"/>
              </a:rPr>
              <a:t>n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smtClean="0">
                <a:solidFill>
                  <a:srgbClr val="0000FF"/>
                </a:solidFill>
                <a:sym typeface="Symbol"/>
              </a:rPr>
              <a:t>)y</a:t>
            </a:r>
            <a:r>
              <a:rPr lang="en-US" sz="2000" i="1" baseline="-25000" smtClean="0">
                <a:solidFill>
                  <a:srgbClr val="0000FF"/>
                </a:solidFill>
                <a:sym typeface="Symbol"/>
              </a:rPr>
              <a:t>n-1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a:solidFill>
                  <a:srgbClr val="0000FF"/>
                </a:solidFill>
                <a:sym typeface="Symbol"/>
              </a:rPr>
              <a:t>)</a:t>
            </a:r>
            <a:r>
              <a:rPr lang="en-US" sz="2000" i="1" baseline="30000" smtClean="0">
                <a:solidFill>
                  <a:srgbClr val="0000FF"/>
                </a:solidFill>
                <a:sym typeface="Symbol"/>
              </a:rPr>
              <a:t>2</a:t>
            </a:r>
            <a:r>
              <a:rPr lang="en-US" sz="2000" i="1" smtClean="0">
                <a:solidFill>
                  <a:srgbClr val="0000FF"/>
                </a:solidFill>
                <a:sym typeface="Symbol"/>
              </a:rPr>
              <a:t>y</a:t>
            </a:r>
            <a:r>
              <a:rPr lang="en-US" sz="2000" i="1" baseline="-25000" smtClean="0">
                <a:solidFill>
                  <a:srgbClr val="0000FF"/>
                </a:solidFill>
                <a:sym typeface="Symbol"/>
              </a:rPr>
              <a:t>n-2 </a:t>
            </a:r>
            <a:r>
              <a:rPr lang="en-US" sz="2000" i="1" dirty="0">
                <a:solidFill>
                  <a:srgbClr val="0000FF"/>
                </a:solidFill>
                <a:sym typeface="Symbol"/>
              </a:rPr>
              <a:t>+….+ </a:t>
            </a:r>
            <a:r>
              <a:rPr lang="en-US" sz="2000" dirty="0">
                <a:solidFill>
                  <a:srgbClr val="0000FF"/>
                </a:solidFill>
                <a:sym typeface="Symbol"/>
              </a:rPr>
              <a:t></a:t>
            </a:r>
            <a:r>
              <a:rPr lang="en-US" sz="2000" i="1">
                <a:solidFill>
                  <a:srgbClr val="0000FF"/>
                </a:solidFill>
                <a:sym typeface="Symbol"/>
              </a:rPr>
              <a:t>(</a:t>
            </a:r>
            <a:r>
              <a:rPr lang="en-US" sz="2000" i="1" smtClean="0">
                <a:solidFill>
                  <a:srgbClr val="0000FF"/>
                </a:solidFill>
                <a:sym typeface="Symbol"/>
              </a:rPr>
              <a:t>1- </a:t>
            </a:r>
            <a:r>
              <a:rPr lang="en-US" sz="2000" dirty="0">
                <a:solidFill>
                  <a:srgbClr val="0000FF"/>
                </a:solidFill>
                <a:sym typeface="Symbol"/>
              </a:rPr>
              <a:t></a:t>
            </a:r>
            <a:r>
              <a:rPr lang="en-US" sz="2000" i="1" smtClean="0">
                <a:solidFill>
                  <a:srgbClr val="0000FF"/>
                </a:solidFill>
                <a:sym typeface="Symbol"/>
              </a:rPr>
              <a:t>)</a:t>
            </a:r>
            <a:r>
              <a:rPr lang="en-US" sz="2000" i="1" baseline="30000" smtClean="0">
                <a:solidFill>
                  <a:srgbClr val="0000FF"/>
                </a:solidFill>
                <a:sym typeface="Symbol"/>
              </a:rPr>
              <a:t>n-1</a:t>
            </a:r>
            <a:r>
              <a:rPr lang="en-US" sz="2000" i="1" smtClean="0">
                <a:solidFill>
                  <a:srgbClr val="0000FF"/>
                </a:solidFill>
                <a:sym typeface="Symbol"/>
              </a:rPr>
              <a:t>y</a:t>
            </a:r>
            <a:r>
              <a:rPr lang="en-US" sz="2000" i="1" baseline="-25000" smtClean="0">
                <a:solidFill>
                  <a:srgbClr val="0000FF"/>
                </a:solidFill>
                <a:sym typeface="Symbol"/>
              </a:rPr>
              <a:t>1 </a:t>
            </a:r>
            <a:r>
              <a:rPr lang="en-US" sz="2000" i="1" dirty="0" smtClean="0">
                <a:solidFill>
                  <a:srgbClr val="0000FF"/>
                </a:solidFill>
                <a:sym typeface="Symbol"/>
              </a:rPr>
              <a:t>+ </a:t>
            </a:r>
            <a:r>
              <a:rPr lang="en-US" sz="2000" i="1" smtClean="0">
                <a:solidFill>
                  <a:srgbClr val="0000FF"/>
                </a:solidFill>
                <a:sym typeface="Symbol"/>
              </a:rPr>
              <a:t>(1- </a:t>
            </a:r>
            <a:r>
              <a:rPr lang="en-US" sz="2000" dirty="0">
                <a:solidFill>
                  <a:srgbClr val="0000FF"/>
                </a:solidFill>
                <a:sym typeface="Symbol"/>
              </a:rPr>
              <a:t></a:t>
            </a:r>
            <a:r>
              <a:rPr lang="en-US" sz="2000" i="1" dirty="0" smtClean="0">
                <a:solidFill>
                  <a:srgbClr val="0000FF"/>
                </a:solidFill>
                <a:sym typeface="Symbol"/>
              </a:rPr>
              <a:t>)</a:t>
            </a:r>
            <a:r>
              <a:rPr lang="en-US" sz="2000" i="1" baseline="30000" dirty="0" smtClean="0">
                <a:solidFill>
                  <a:srgbClr val="0000FF"/>
                </a:solidFill>
                <a:sym typeface="Symbol"/>
              </a:rPr>
              <a:t>n</a:t>
            </a:r>
            <a:r>
              <a:rPr lang="en-US" sz="2000" i="1" dirty="0" smtClean="0">
                <a:solidFill>
                  <a:srgbClr val="0000FF"/>
                </a:solidFill>
                <a:sym typeface="Symbol"/>
              </a:rPr>
              <a:t>F</a:t>
            </a:r>
            <a:r>
              <a:rPr lang="en-US" sz="2000" i="1" baseline="-25000" dirty="0" smtClean="0">
                <a:solidFill>
                  <a:srgbClr val="0000FF"/>
                </a:solidFill>
                <a:sym typeface="Symbol"/>
              </a:rPr>
              <a:t>1</a:t>
            </a: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29</a:t>
            </a:fld>
            <a:endParaRPr lang="en-US" b="1" dirty="0">
              <a:solidFill>
                <a:prstClr val="black"/>
              </a:solidFill>
            </a:endParaRPr>
          </a:p>
        </p:txBody>
      </p:sp>
      <p:cxnSp>
        <p:nvCxnSpPr>
          <p:cNvPr id="7" name="Straight Connector 6"/>
          <p:cNvCxnSpPr/>
          <p:nvPr/>
        </p:nvCxnSpPr>
        <p:spPr>
          <a:xfrm>
            <a:off x="-13855" y="486508"/>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340215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3</a:t>
            </a:fld>
            <a:endParaRPr lang="en-US" b="1" dirty="0">
              <a:solidFill>
                <a:prstClr val="black"/>
              </a:solidFill>
            </a:endParaRPr>
          </a:p>
        </p:txBody>
      </p:sp>
      <p:graphicFrame>
        <p:nvGraphicFramePr>
          <p:cNvPr id="16" name="Diagram 15"/>
          <p:cNvGraphicFramePr/>
          <p:nvPr>
            <p:extLst>
              <p:ext uri="{D42A27DB-BD31-4B8C-83A1-F6EECF244321}">
                <p14:modId xmlns:p14="http://schemas.microsoft.com/office/powerpoint/2010/main" val="2155859523"/>
              </p:ext>
            </p:extLst>
          </p:nvPr>
        </p:nvGraphicFramePr>
        <p:xfrm>
          <a:off x="1192778" y="457200"/>
          <a:ext cx="7926508" cy="6199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2" name="Title 1"/>
          <p:cNvSpPr>
            <a:spLocks noGrp="1"/>
          </p:cNvSpPr>
          <p:nvPr>
            <p:ph type="title"/>
          </p:nvPr>
        </p:nvSpPr>
        <p:spPr>
          <a:xfrm>
            <a:off x="40943" y="0"/>
            <a:ext cx="9089201" cy="609600"/>
          </a:xfrm>
        </p:spPr>
        <p:txBody>
          <a:bodyPr>
            <a:normAutofit/>
          </a:bodyPr>
          <a:lstStyle/>
          <a:p>
            <a:pPr algn="l"/>
            <a:r>
              <a:rPr lang="en-US" sz="2800" b="1" dirty="0" smtClean="0">
                <a:solidFill>
                  <a:srgbClr val="FF0000"/>
                </a:solidFill>
                <a:effectLst>
                  <a:outerShdw blurRad="38100" dist="38100" dir="2700000" algn="tl">
                    <a:srgbClr val="000000">
                      <a:alpha val="43137"/>
                    </a:srgbClr>
                  </a:outerShdw>
                </a:effectLst>
              </a:rPr>
              <a:t> Forecasting Methods</a:t>
            </a:r>
            <a:endParaRPr lang="en-US" sz="2800" b="1" dirty="0">
              <a:solidFill>
                <a:srgbClr val="FF0000"/>
              </a:solidFill>
              <a:effectLst>
                <a:outerShdw blurRad="38100" dist="38100" dir="2700000" algn="tl">
                  <a:srgbClr val="000000">
                    <a:alpha val="43137"/>
                  </a:srgbClr>
                </a:outerShdw>
              </a:effectLst>
            </a:endParaRPr>
          </a:p>
        </p:txBody>
      </p:sp>
      <p:sp>
        <p:nvSpPr>
          <p:cNvPr id="6" name="Content Placeholder 3"/>
          <p:cNvSpPr>
            <a:spLocks noGrp="1"/>
          </p:cNvSpPr>
          <p:nvPr>
            <p:ph idx="1"/>
          </p:nvPr>
        </p:nvSpPr>
        <p:spPr>
          <a:xfrm>
            <a:off x="-13252" y="5387340"/>
            <a:ext cx="5652052" cy="1115918"/>
          </a:xfrm>
        </p:spPr>
        <p:txBody>
          <a:bodyPr>
            <a:noAutofit/>
          </a:bodyPr>
          <a:lstStyle/>
          <a:p>
            <a:pPr marL="0" indent="0">
              <a:buSzPct val="100000"/>
              <a:buNone/>
            </a:pPr>
            <a:r>
              <a:rPr lang="en-US" sz="2100" b="1" dirty="0" smtClean="0">
                <a:solidFill>
                  <a:srgbClr val="FF0000"/>
                </a:solidFill>
              </a:rPr>
              <a:t>Forecasting Methods already learnt</a:t>
            </a:r>
          </a:p>
          <a:p>
            <a:pPr marL="173038" indent="-173038">
              <a:buSzPct val="100000"/>
            </a:pPr>
            <a:r>
              <a:rPr lang="en-US" sz="2100" dirty="0" smtClean="0"/>
              <a:t>Estimating Methods in Cost &amp; Schedule Planning</a:t>
            </a:r>
          </a:p>
          <a:p>
            <a:pPr marL="173038" indent="-173038">
              <a:buSzPct val="100000"/>
            </a:pPr>
            <a:r>
              <a:rPr lang="en-US" sz="2100" dirty="0" smtClean="0"/>
              <a:t>VACs, EACs, TCPIs parts of the EVM</a:t>
            </a:r>
            <a:endParaRPr lang="en-US" sz="2100" dirty="0"/>
          </a:p>
        </p:txBody>
      </p:sp>
    </p:spTree>
    <p:extLst>
      <p:ext uri="{BB962C8B-B14F-4D97-AF65-F5344CB8AC3E}">
        <p14:creationId xmlns:p14="http://schemas.microsoft.com/office/powerpoint/2010/main" val="778919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B2B312DA-DE62-4649-AA42-0484614AB39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FF89878B-47C6-4153-8D0D-11B2AEA5C32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graphicEl>
                                              <a:dgm id="{C0806590-30FC-4476-B32C-4A3DE22A4AF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graphicEl>
                                              <a:dgm id="{89892CA6-9432-4BAC-8E98-5EF20DF52B0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graphicEl>
                                              <a:dgm id="{83C9C02F-E0A3-4636-AD84-47D8DA6B7EC7}"/>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494BEFA2-38D6-4140-9ADF-DFC1AA54A74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graphicEl>
                                              <a:dgm id="{F7F96ACD-4604-48E9-88D3-158A8C61EA0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graphicEl>
                                              <a:dgm id="{DAE605A0-C65A-4529-AE00-FC10B8BA82B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graphicEl>
                                              <a:dgm id="{1F57851F-FC44-44A9-BFD2-FA27C93272CD}"/>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graphicEl>
                                              <a:dgm id="{AF3FE3E5-778F-42C7-8813-6CA187AFA1D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graphicEl>
                                              <a:dgm id="{3AB4DD59-5AD9-47AD-8915-0EEC231C0342}"/>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graphicEl>
                                              <a:dgm id="{F40BC050-F380-4054-A9B5-FE0F8E7435C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graphicEl>
                                              <a:dgm id="{92835BF8-F9C4-40D1-BF67-9A34FF81C627}"/>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graphicEl>
                                              <a:dgm id="{33C1EFBC-63D2-4B70-B55A-C38977DE9530}"/>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graphicEl>
                                              <a:dgm id="{9FF864E4-6261-4B87-80C9-509D41C0A1D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graphicEl>
                                              <a:dgm id="{BFFDEB2A-F1F8-42FB-9F05-AB377043639C}"/>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graphicEl>
                                              <a:dgm id="{E37CEB0A-1F7E-4A10-948D-302BF99066E7}"/>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graphicEl>
                                              <a:dgm id="{266F7559-3435-4D92-9D12-5D0F7BFEE7C2}"/>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graphicEl>
                                              <a:dgm id="{3F5E22B4-44F6-4BB9-B5B9-FDB73335BD18}"/>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graphicEl>
                                              <a:dgm id="{39B6E76E-925D-437A-AF7B-49926885F365}"/>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
                                            <p:graphicEl>
                                              <a:dgm id="{151A0A4E-2D0D-41E4-A682-08E52FFAE619}"/>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graphicEl>
                                              <a:dgm id="{A28DEDF7-52C3-486C-A076-25A593DB76F6}"/>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graphicEl>
                                              <a:dgm id="{FB01C2E2-7884-4D2A-9FC5-2338C58C663A}"/>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
                                            <p:graphicEl>
                                              <a:dgm id="{3C5D8E0D-3DDB-4511-9F6F-AD314B2E3D1C}"/>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
                                            <p:graphicEl>
                                              <a:dgm id="{FA8C36C7-F2A3-4BB2-9D71-97E22989ABAD}"/>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
                                            <p:graphicEl>
                                              <a:dgm id="{B5E7AE5C-510A-4DEB-A8D5-44DB0E7CB1E3}"/>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graphicEl>
                                              <a:dgm id="{28593C66-32FB-4465-83DC-1696DC30B664}"/>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graphicEl>
                                              <a:dgm id="{787E7E04-92F3-4860-B127-42D7AB42BB58}"/>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
                                            <p:graphicEl>
                                              <a:dgm id="{7C029ABD-23E9-4E64-8912-3180514BC83F}"/>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
                                            <p:graphicEl>
                                              <a:dgm id="{816A02F8-3547-4C9C-B55D-22DD09CB5BC4}"/>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
                                            <p:graphicEl>
                                              <a:dgm id="{92821337-64B0-4652-BEB3-6EB995AF78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lvlOne"/>
        </p:bldSub>
      </p:bldGraphic>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Applying EMA</a:t>
            </a:r>
            <a:endParaRPr lang="en-US" sz="2800" b="1" dirty="0">
              <a:solidFill>
                <a:srgbClr val="FF0000"/>
              </a:solidFill>
            </a:endParaRPr>
          </a:p>
        </p:txBody>
      </p:sp>
      <p:sp>
        <p:nvSpPr>
          <p:cNvPr id="8" name="Content Placeholder 7"/>
          <p:cNvSpPr>
            <a:spLocks noGrp="1"/>
          </p:cNvSpPr>
          <p:nvPr>
            <p:ph idx="1"/>
          </p:nvPr>
        </p:nvSpPr>
        <p:spPr>
          <a:xfrm>
            <a:off x="228600" y="775500"/>
            <a:ext cx="8686800" cy="6082500"/>
          </a:xfrm>
        </p:spPr>
        <p:txBody>
          <a:bodyPr>
            <a:noAutofit/>
          </a:bodyPr>
          <a:lstStyle/>
          <a:p>
            <a:r>
              <a:rPr lang="en-US" sz="2400" dirty="0" smtClean="0"/>
              <a:t>In application, EMA is a simple affair. All what is required to be done is:</a:t>
            </a:r>
          </a:p>
          <a:p>
            <a:pPr lvl="1"/>
            <a:r>
              <a:rPr lang="en-US" sz="2000" dirty="0" smtClean="0"/>
              <a:t>Select a suitable smoothing constant (</a:t>
            </a:r>
            <a:r>
              <a:rPr lang="en-US" sz="2000" b="1" dirty="0" smtClean="0">
                <a:sym typeface="Symbol"/>
              </a:rPr>
              <a:t>)</a:t>
            </a:r>
            <a:endParaRPr lang="en-US" sz="2000" dirty="0" smtClean="0"/>
          </a:p>
          <a:p>
            <a:pPr lvl="1"/>
            <a:r>
              <a:rPr lang="en-US" sz="2000" dirty="0" smtClean="0"/>
              <a:t>Take the most recent observation (</a:t>
            </a:r>
            <a:r>
              <a:rPr lang="en-US" sz="2000" b="1" i="1" dirty="0" smtClean="0">
                <a:sym typeface="Symbol"/>
              </a:rPr>
              <a:t>y</a:t>
            </a:r>
            <a:r>
              <a:rPr lang="en-US" sz="2000" b="1" i="1" baseline="-25000" dirty="0" smtClean="0">
                <a:sym typeface="Symbol"/>
              </a:rPr>
              <a:t>n</a:t>
            </a:r>
            <a:r>
              <a:rPr lang="en-US" sz="2000" dirty="0" smtClean="0"/>
              <a:t>) and multiply it with the smoothing constant</a:t>
            </a:r>
          </a:p>
          <a:p>
            <a:pPr lvl="1"/>
            <a:r>
              <a:rPr lang="en-US" sz="2000" dirty="0"/>
              <a:t>Take what was the forecasted (</a:t>
            </a:r>
            <a:r>
              <a:rPr lang="en-US" sz="2000" dirty="0" err="1"/>
              <a:t>F</a:t>
            </a:r>
            <a:r>
              <a:rPr lang="en-US" sz="2400" baseline="-25000" dirty="0" err="1">
                <a:sym typeface="Symbol"/>
              </a:rPr>
              <a:t>n</a:t>
            </a:r>
            <a:r>
              <a:rPr lang="en-US" sz="2000" dirty="0"/>
              <a:t>) value of the most recent </a:t>
            </a:r>
            <a:r>
              <a:rPr lang="en-US" sz="2000" dirty="0" smtClean="0"/>
              <a:t>observation/ event </a:t>
            </a:r>
            <a:r>
              <a:rPr lang="en-US" sz="2000" dirty="0"/>
              <a:t>and multiply it with </a:t>
            </a:r>
            <a:r>
              <a:rPr lang="en-US" sz="2000" dirty="0" smtClean="0"/>
              <a:t>the complementary of </a:t>
            </a:r>
            <a:r>
              <a:rPr lang="en-US" sz="2000" dirty="0"/>
              <a:t>the smoothing constant </a:t>
            </a:r>
            <a:r>
              <a:rPr lang="en-US" sz="2000" dirty="0" err="1"/>
              <a:t>i.e</a:t>
            </a:r>
            <a:r>
              <a:rPr lang="en-US" sz="2000" dirty="0"/>
              <a:t> </a:t>
            </a:r>
            <a:r>
              <a:rPr lang="en-US" sz="2000" smtClean="0"/>
              <a:t>(1-</a:t>
            </a:r>
            <a:r>
              <a:rPr lang="en-US" sz="2000" smtClean="0">
                <a:sym typeface="Symbol"/>
              </a:rPr>
              <a:t> </a:t>
            </a:r>
            <a:r>
              <a:rPr lang="en-US" sz="2000" dirty="0" smtClean="0">
                <a:sym typeface="Symbol"/>
              </a:rPr>
              <a:t>)</a:t>
            </a:r>
            <a:endParaRPr lang="en-US" sz="2000" dirty="0"/>
          </a:p>
          <a:p>
            <a:pPr lvl="1"/>
            <a:r>
              <a:rPr lang="en-US" sz="2000" dirty="0"/>
              <a:t>Add the </a:t>
            </a:r>
            <a:r>
              <a:rPr lang="en-US" sz="2000" dirty="0" smtClean="0"/>
              <a:t>two products; </a:t>
            </a:r>
            <a:r>
              <a:rPr lang="en-US" sz="2000" dirty="0"/>
              <a:t>the sum is the forecasted value for the next </a:t>
            </a:r>
            <a:r>
              <a:rPr lang="en-US" sz="2000" dirty="0" smtClean="0"/>
              <a:t>unit</a:t>
            </a:r>
          </a:p>
          <a:p>
            <a:r>
              <a:rPr lang="en-US" sz="2400" dirty="0" smtClean="0"/>
              <a:t>If the forecasted value </a:t>
            </a:r>
            <a:r>
              <a:rPr lang="en-US" sz="2400" dirty="0"/>
              <a:t>(</a:t>
            </a:r>
            <a:r>
              <a:rPr lang="en-US" sz="2400" dirty="0" err="1"/>
              <a:t>F</a:t>
            </a:r>
            <a:r>
              <a:rPr lang="en-US" sz="2400" baseline="-25000" dirty="0" err="1">
                <a:sym typeface="Symbol"/>
              </a:rPr>
              <a:t>n</a:t>
            </a:r>
            <a:r>
              <a:rPr lang="en-US" sz="2400" dirty="0"/>
              <a:t>) </a:t>
            </a:r>
            <a:r>
              <a:rPr lang="en-US" sz="2400" dirty="0" smtClean="0"/>
              <a:t>of the recent most event is not available, then:</a:t>
            </a:r>
            <a:endParaRPr lang="en-US" sz="2400" dirty="0"/>
          </a:p>
          <a:p>
            <a:pPr lvl="1"/>
            <a:r>
              <a:rPr lang="en-US" sz="2000" dirty="0"/>
              <a:t> </a:t>
            </a:r>
            <a:r>
              <a:rPr lang="en-US" sz="2000" dirty="0" smtClean="0"/>
              <a:t>Start </a:t>
            </a:r>
            <a:r>
              <a:rPr lang="en-US" sz="2000" dirty="0"/>
              <a:t>analysing </a:t>
            </a:r>
            <a:r>
              <a:rPr lang="en-US" sz="2000" dirty="0" smtClean="0"/>
              <a:t>the </a:t>
            </a:r>
            <a:r>
              <a:rPr lang="en-US" sz="2000" dirty="0"/>
              <a:t>data from the start, or from where the last (</a:t>
            </a:r>
            <a:r>
              <a:rPr lang="en-US" sz="2000" dirty="0" err="1"/>
              <a:t>F</a:t>
            </a:r>
            <a:r>
              <a:rPr lang="en-US" sz="2000" baseline="-25000" dirty="0" err="1">
                <a:sym typeface="Symbol"/>
              </a:rPr>
              <a:t>n</a:t>
            </a:r>
            <a:r>
              <a:rPr lang="en-US" sz="2000" dirty="0"/>
              <a:t>) is </a:t>
            </a:r>
            <a:r>
              <a:rPr lang="en-US" sz="2000" dirty="0" smtClean="0"/>
              <a:t>available, by calculating </a:t>
            </a:r>
            <a:r>
              <a:rPr lang="en-US" sz="2000" dirty="0" err="1" smtClean="0"/>
              <a:t>F</a:t>
            </a:r>
            <a:r>
              <a:rPr lang="en-US" sz="2000" baseline="-25000" dirty="0" err="1" smtClean="0">
                <a:sym typeface="Symbol"/>
              </a:rPr>
              <a:t>n</a:t>
            </a:r>
            <a:r>
              <a:rPr lang="en-US" sz="2000" dirty="0" smtClean="0"/>
              <a:t> using the EMA equation </a:t>
            </a:r>
          </a:p>
          <a:p>
            <a:pPr lvl="1"/>
            <a:r>
              <a:rPr lang="en-US" sz="2000" dirty="0" smtClean="0"/>
              <a:t>Continue </a:t>
            </a:r>
            <a:r>
              <a:rPr lang="en-US" sz="2000" dirty="0"/>
              <a:t>calculating </a:t>
            </a:r>
            <a:r>
              <a:rPr lang="en-US" sz="2000" dirty="0" err="1"/>
              <a:t>F</a:t>
            </a:r>
            <a:r>
              <a:rPr lang="en-US" sz="2000" baseline="-25000" dirty="0" err="1">
                <a:sym typeface="Symbol"/>
              </a:rPr>
              <a:t>n</a:t>
            </a:r>
            <a:r>
              <a:rPr lang="en-US" sz="2000" dirty="0"/>
              <a:t> </a:t>
            </a:r>
            <a:r>
              <a:rPr lang="en-US" sz="2000" dirty="0" smtClean="0"/>
              <a:t>by applying </a:t>
            </a:r>
            <a:r>
              <a:rPr lang="en-US" sz="2000" dirty="0"/>
              <a:t>the EMA equation until the forecasted value of the target event is </a:t>
            </a:r>
            <a:r>
              <a:rPr lang="en-US" sz="2000" dirty="0" smtClean="0"/>
              <a:t>available</a:t>
            </a:r>
          </a:p>
          <a:p>
            <a:endParaRPr lang="en-US" altLang="en-US" sz="2000" dirty="0" smtClean="0"/>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30</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3373707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a:solidFill>
                  <a:srgbClr val="FF0000"/>
                </a:solidFill>
              </a:rPr>
              <a:t>EMA – </a:t>
            </a:r>
            <a:r>
              <a:rPr lang="en-US" sz="2800" b="1" dirty="0" smtClean="0">
                <a:solidFill>
                  <a:srgbClr val="FF0000"/>
                </a:solidFill>
              </a:rPr>
              <a:t>Example 1</a:t>
            </a:r>
            <a:endParaRPr lang="en-US" sz="2800" b="1" dirty="0">
              <a:solidFill>
                <a:srgbClr val="FF0000"/>
              </a:solidFill>
            </a:endParaRPr>
          </a:p>
        </p:txBody>
      </p:sp>
      <p:sp>
        <p:nvSpPr>
          <p:cNvPr id="8" name="Content Placeholder 7"/>
          <p:cNvSpPr>
            <a:spLocks noGrp="1"/>
          </p:cNvSpPr>
          <p:nvPr>
            <p:ph idx="1"/>
          </p:nvPr>
        </p:nvSpPr>
        <p:spPr>
          <a:xfrm>
            <a:off x="228600" y="775500"/>
            <a:ext cx="8686800" cy="6082500"/>
          </a:xfrm>
        </p:spPr>
        <p:txBody>
          <a:bodyPr>
            <a:noAutofit/>
          </a:bodyPr>
          <a:lstStyle/>
          <a:p>
            <a:r>
              <a:rPr lang="en-US" sz="2400" dirty="0" smtClean="0"/>
              <a:t>Consider the data for the original example</a:t>
            </a:r>
            <a:endParaRPr lang="en-US" sz="2400" dirty="0" smtClean="0">
              <a:solidFill>
                <a:srgbClr val="0000FF"/>
              </a:solidFill>
            </a:endParaRPr>
          </a:p>
          <a:p>
            <a:r>
              <a:rPr lang="en-US" sz="2400" b="1" i="1" dirty="0" smtClean="0">
                <a:sym typeface="Symbol"/>
              </a:rPr>
              <a:t>y</a:t>
            </a:r>
            <a:r>
              <a:rPr lang="en-US" sz="2400" b="1" i="1" baseline="-25000" dirty="0" smtClean="0">
                <a:sym typeface="Symbol"/>
              </a:rPr>
              <a:t>n </a:t>
            </a:r>
            <a:r>
              <a:rPr lang="en-US" sz="2400" i="1" dirty="0" smtClean="0">
                <a:sym typeface="Symbol"/>
              </a:rPr>
              <a:t>&amp;</a:t>
            </a:r>
            <a:r>
              <a:rPr lang="en-US" sz="2400" b="1" i="1" dirty="0" smtClean="0">
                <a:sym typeface="Symbol"/>
              </a:rPr>
              <a:t> </a:t>
            </a:r>
            <a:r>
              <a:rPr lang="en-US" sz="2400" b="1" i="1" dirty="0" err="1" smtClean="0"/>
              <a:t>F</a:t>
            </a:r>
            <a:r>
              <a:rPr lang="en-US" sz="2400" b="1" i="1" baseline="-25000" dirty="0" err="1" smtClean="0"/>
              <a:t>n</a:t>
            </a:r>
            <a:r>
              <a:rPr lang="en-US" sz="2400" b="1" i="1" baseline="-25000" dirty="0" smtClean="0"/>
              <a:t> </a:t>
            </a:r>
            <a:r>
              <a:rPr lang="en-US" sz="2400" dirty="0" smtClean="0"/>
              <a:t>for various values of </a:t>
            </a:r>
            <a:r>
              <a:rPr lang="en-US" sz="2400" b="1" dirty="0" smtClean="0">
                <a:sym typeface="Symbol"/>
              </a:rPr>
              <a:t></a:t>
            </a:r>
            <a:r>
              <a:rPr lang="en-US" sz="2400" dirty="0" smtClean="0">
                <a:sym typeface="Symbol"/>
              </a:rPr>
              <a:t> are tabulated:</a:t>
            </a:r>
            <a:endParaRPr lang="en-US" sz="2400" dirty="0" smtClean="0">
              <a:solidFill>
                <a:srgbClr val="0000FF"/>
              </a:solidFill>
            </a:endParaRPr>
          </a:p>
          <a:p>
            <a:endParaRPr lang="en-US" sz="2400" dirty="0" smtClean="0">
              <a:solidFill>
                <a:srgbClr val="0000FF"/>
              </a:solidFill>
            </a:endParaRPr>
          </a:p>
          <a:p>
            <a:pPr marL="0" indent="0">
              <a:buNone/>
            </a:pPr>
            <a:endParaRPr lang="en-US" altLang="en-US" sz="2000" dirty="0" smtClean="0"/>
          </a:p>
        </p:txBody>
      </p:sp>
      <p:sp>
        <p:nvSpPr>
          <p:cNvPr id="3" name="Slide Number Placeholder 2"/>
          <p:cNvSpPr>
            <a:spLocks noGrp="1"/>
          </p:cNvSpPr>
          <p:nvPr>
            <p:ph type="sldNum" sz="quarter" idx="12"/>
          </p:nvPr>
        </p:nvSpPr>
        <p:spPr>
          <a:xfrm>
            <a:off x="7012467" y="0"/>
            <a:ext cx="2133600" cy="365125"/>
          </a:xfrm>
        </p:spPr>
        <p:txBody>
          <a:bodyPr/>
          <a:lstStyle/>
          <a:p>
            <a:fld id="{B6F15528-21DE-4FAA-801E-634DDDAF4B2B}" type="slidenum">
              <a:rPr lang="en-US" b="1" smtClean="0">
                <a:solidFill>
                  <a:prstClr val="black"/>
                </a:solidFill>
              </a:rPr>
              <a:pPr/>
              <a:t>31</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215100" y="1803046"/>
          <a:ext cx="1905000" cy="4569664"/>
        </p:xfrm>
        <a:graphic>
          <a:graphicData uri="http://schemas.openxmlformats.org/drawingml/2006/table">
            <a:tbl>
              <a:tblPr firstRow="1" bandRow="1">
                <a:tableStyleId>{5940675A-B579-460E-94D1-54222C63F5DA}</a:tableStyleId>
              </a:tblPr>
              <a:tblGrid>
                <a:gridCol w="517954">
                  <a:extLst>
                    <a:ext uri="{9D8B030D-6E8A-4147-A177-3AD203B41FA5}">
                      <a16:colId xmlns:a16="http://schemas.microsoft.com/office/drawing/2014/main" xmlns="" val="20000"/>
                    </a:ext>
                  </a:extLst>
                </a:gridCol>
                <a:gridCol w="1387046">
                  <a:extLst>
                    <a:ext uri="{9D8B030D-6E8A-4147-A177-3AD203B41FA5}">
                      <a16:colId xmlns:a16="http://schemas.microsoft.com/office/drawing/2014/main" xmlns="" val="20001"/>
                    </a:ext>
                  </a:extLst>
                </a:gridCol>
              </a:tblGrid>
              <a:tr h="704088">
                <a:tc>
                  <a:txBody>
                    <a:bodyPr/>
                    <a:lstStyle/>
                    <a:p>
                      <a:pPr algn="ctr"/>
                      <a:r>
                        <a:rPr lang="en-US" sz="1600" dirty="0" smtClean="0"/>
                        <a:t>H #</a:t>
                      </a:r>
                      <a:endParaRPr lang="en-US" sz="1600" dirty="0"/>
                    </a:p>
                  </a:txBody>
                  <a:tcPr/>
                </a:tc>
                <a:tc>
                  <a:txBody>
                    <a:bodyPr/>
                    <a:lstStyle/>
                    <a:p>
                      <a:pPr algn="ctr"/>
                      <a:r>
                        <a:rPr lang="en-US" sz="1600" dirty="0" smtClean="0"/>
                        <a:t>Duration to Complete (</a:t>
                      </a:r>
                      <a:r>
                        <a:rPr lang="en-US" sz="1600" b="1" i="1" dirty="0" smtClean="0">
                          <a:sym typeface="Symbol"/>
                        </a:rPr>
                        <a:t>y</a:t>
                      </a:r>
                      <a:r>
                        <a:rPr lang="en-US" sz="1600" b="1" i="1" baseline="-25000" dirty="0" smtClean="0">
                          <a:sym typeface="Symbol"/>
                        </a:rPr>
                        <a:t>n</a:t>
                      </a:r>
                      <a:r>
                        <a:rPr lang="en-US" sz="1600" dirty="0" smtClean="0"/>
                        <a:t>)</a:t>
                      </a:r>
                      <a:endParaRPr lang="en-US" sz="1600" dirty="0"/>
                    </a:p>
                  </a:txBody>
                  <a:tcPr>
                    <a:solidFill>
                      <a:schemeClr val="bg1">
                        <a:lumMod val="85000"/>
                      </a:schemeClr>
                    </a:solidFill>
                  </a:tcPr>
                </a:tc>
                <a:extLst>
                  <a:ext uri="{0D108BD9-81ED-4DB2-BD59-A6C34878D82A}">
                    <a16:rowId xmlns:a16="http://schemas.microsoft.com/office/drawing/2014/main" xmlns="" val="10000"/>
                  </a:ext>
                </a:extLst>
              </a:tr>
              <a:tr h="351416">
                <a:tc>
                  <a:txBody>
                    <a:bodyPr/>
                    <a:lstStyle/>
                    <a:p>
                      <a:pPr algn="ctr"/>
                      <a:r>
                        <a:rPr lang="en-US" sz="1600" b="1" dirty="0" smtClean="0"/>
                        <a:t>1</a:t>
                      </a:r>
                      <a:endParaRPr lang="en-US" sz="1600" b="1" dirty="0"/>
                    </a:p>
                  </a:txBody>
                  <a:tcPr>
                    <a:noFill/>
                  </a:tcPr>
                </a:tc>
                <a:tc>
                  <a:txBody>
                    <a:bodyPr/>
                    <a:lstStyle/>
                    <a:p>
                      <a:pPr algn="ctr" fontAlgn="b"/>
                      <a:r>
                        <a:rPr lang="en-US" sz="1600" b="1" i="0" u="none" strike="noStrike" dirty="0" smtClean="0">
                          <a:solidFill>
                            <a:srgbClr val="000000"/>
                          </a:solidFill>
                          <a:effectLst/>
                          <a:latin typeface="Calibri"/>
                        </a:rPr>
                        <a:t>260     </a:t>
                      </a:r>
                      <a:endParaRPr lang="en-US" sz="1600" b="1" i="0" u="none" strike="noStrike" dirty="0">
                        <a:solidFill>
                          <a:srgbClr val="0000FF"/>
                        </a:solidFill>
                        <a:effectLst/>
                        <a:latin typeface="Calibri"/>
                      </a:endParaRPr>
                    </a:p>
                  </a:txBody>
                  <a:tcPr marL="9525" marR="9525" marT="9525" marB="0" anchor="b">
                    <a:solidFill>
                      <a:schemeClr val="bg1">
                        <a:lumMod val="85000"/>
                      </a:schemeClr>
                    </a:solidFill>
                  </a:tcPr>
                </a:tc>
                <a:extLst>
                  <a:ext uri="{0D108BD9-81ED-4DB2-BD59-A6C34878D82A}">
                    <a16:rowId xmlns:a16="http://schemas.microsoft.com/office/drawing/2014/main" xmlns="" val="10001"/>
                  </a:ext>
                </a:extLst>
              </a:tr>
              <a:tr h="351416">
                <a:tc>
                  <a:txBody>
                    <a:bodyPr/>
                    <a:lstStyle/>
                    <a:p>
                      <a:pPr algn="ctr"/>
                      <a:r>
                        <a:rPr lang="en-US" sz="1600" b="1" dirty="0" smtClean="0"/>
                        <a:t>2</a:t>
                      </a:r>
                      <a:endParaRPr lang="en-US" sz="1600" b="1" dirty="0"/>
                    </a:p>
                  </a:txBody>
                  <a:tcPr>
                    <a:noFill/>
                  </a:tcPr>
                </a:tc>
                <a:tc>
                  <a:txBody>
                    <a:bodyPr/>
                    <a:lstStyle/>
                    <a:p>
                      <a:pPr algn="ctr" fontAlgn="b"/>
                      <a:r>
                        <a:rPr lang="en-US" sz="1600" b="1" i="0" u="none" strike="noStrike">
                          <a:solidFill>
                            <a:srgbClr val="000000"/>
                          </a:solidFill>
                          <a:effectLst/>
                          <a:latin typeface="Calibri"/>
                        </a:rPr>
                        <a:t>245</a:t>
                      </a:r>
                    </a:p>
                  </a:txBody>
                  <a:tcPr marL="9525" marR="9525" marT="9525" marB="0" anchor="b">
                    <a:solidFill>
                      <a:schemeClr val="bg1">
                        <a:lumMod val="85000"/>
                      </a:schemeClr>
                    </a:solidFill>
                  </a:tcPr>
                </a:tc>
                <a:extLst>
                  <a:ext uri="{0D108BD9-81ED-4DB2-BD59-A6C34878D82A}">
                    <a16:rowId xmlns:a16="http://schemas.microsoft.com/office/drawing/2014/main" xmlns="" val="10002"/>
                  </a:ext>
                </a:extLst>
              </a:tr>
              <a:tr h="351416">
                <a:tc>
                  <a:txBody>
                    <a:bodyPr/>
                    <a:lstStyle/>
                    <a:p>
                      <a:pPr algn="ctr"/>
                      <a:r>
                        <a:rPr lang="en-US" sz="1600" b="1" dirty="0" smtClean="0"/>
                        <a:t>3</a:t>
                      </a:r>
                      <a:endParaRPr lang="en-US" sz="1600" b="1" dirty="0"/>
                    </a:p>
                  </a:txBody>
                  <a:tcPr>
                    <a:noFill/>
                  </a:tcPr>
                </a:tc>
                <a:tc>
                  <a:txBody>
                    <a:bodyPr/>
                    <a:lstStyle/>
                    <a:p>
                      <a:pPr algn="ctr" fontAlgn="b"/>
                      <a:r>
                        <a:rPr lang="en-US" sz="1600" b="1" i="0" u="none" strike="noStrike">
                          <a:solidFill>
                            <a:srgbClr val="000000"/>
                          </a:solidFill>
                          <a:effectLst/>
                          <a:latin typeface="Calibri"/>
                        </a:rPr>
                        <a:t>255</a:t>
                      </a:r>
                    </a:p>
                  </a:txBody>
                  <a:tcPr marL="9525" marR="9525" marT="9525" marB="0" anchor="b">
                    <a:solidFill>
                      <a:schemeClr val="bg1">
                        <a:lumMod val="85000"/>
                      </a:schemeClr>
                    </a:solidFill>
                  </a:tcPr>
                </a:tc>
                <a:extLst>
                  <a:ext uri="{0D108BD9-81ED-4DB2-BD59-A6C34878D82A}">
                    <a16:rowId xmlns:a16="http://schemas.microsoft.com/office/drawing/2014/main" xmlns="" val="10003"/>
                  </a:ext>
                </a:extLst>
              </a:tr>
              <a:tr h="351416">
                <a:tc>
                  <a:txBody>
                    <a:bodyPr/>
                    <a:lstStyle/>
                    <a:p>
                      <a:pPr algn="ctr"/>
                      <a:r>
                        <a:rPr lang="en-US" sz="1600" b="1" dirty="0" smtClean="0"/>
                        <a:t>4</a:t>
                      </a:r>
                      <a:endParaRPr lang="en-US" sz="1600" b="1" dirty="0"/>
                    </a:p>
                  </a:txBody>
                  <a:tcPr>
                    <a:noFill/>
                  </a:tcPr>
                </a:tc>
                <a:tc>
                  <a:txBody>
                    <a:bodyPr/>
                    <a:lstStyle/>
                    <a:p>
                      <a:pPr algn="ctr" fontAlgn="b"/>
                      <a:r>
                        <a:rPr lang="en-US" sz="1600" b="1" i="0" u="none" strike="noStrike">
                          <a:solidFill>
                            <a:srgbClr val="000000"/>
                          </a:solidFill>
                          <a:effectLst/>
                          <a:latin typeface="Calibri"/>
                        </a:rPr>
                        <a:t>246</a:t>
                      </a:r>
                    </a:p>
                  </a:txBody>
                  <a:tcPr marL="9525" marR="9525" marT="9525" marB="0" anchor="b">
                    <a:solidFill>
                      <a:schemeClr val="bg1">
                        <a:lumMod val="85000"/>
                      </a:schemeClr>
                    </a:solidFill>
                  </a:tcPr>
                </a:tc>
                <a:extLst>
                  <a:ext uri="{0D108BD9-81ED-4DB2-BD59-A6C34878D82A}">
                    <a16:rowId xmlns:a16="http://schemas.microsoft.com/office/drawing/2014/main" xmlns="" val="10004"/>
                  </a:ext>
                </a:extLst>
              </a:tr>
              <a:tr h="351416">
                <a:tc>
                  <a:txBody>
                    <a:bodyPr/>
                    <a:lstStyle/>
                    <a:p>
                      <a:pPr algn="ctr"/>
                      <a:r>
                        <a:rPr lang="en-US" sz="1600" b="1" dirty="0" smtClean="0"/>
                        <a:t>5</a:t>
                      </a:r>
                      <a:endParaRPr lang="en-US" sz="1600" b="1" dirty="0"/>
                    </a:p>
                  </a:txBody>
                  <a:tcPr>
                    <a:noFill/>
                  </a:tcPr>
                </a:tc>
                <a:tc>
                  <a:txBody>
                    <a:bodyPr/>
                    <a:lstStyle/>
                    <a:p>
                      <a:pPr algn="ctr" fontAlgn="b"/>
                      <a:r>
                        <a:rPr lang="en-US" sz="1600" b="1" i="0" u="none" strike="noStrike">
                          <a:solidFill>
                            <a:srgbClr val="000000"/>
                          </a:solidFill>
                          <a:effectLst/>
                          <a:latin typeface="Calibri"/>
                        </a:rPr>
                        <a:t>254</a:t>
                      </a:r>
                    </a:p>
                  </a:txBody>
                  <a:tcPr marL="9525" marR="9525" marT="9525" marB="0" anchor="b">
                    <a:solidFill>
                      <a:schemeClr val="bg1">
                        <a:lumMod val="85000"/>
                      </a:schemeClr>
                    </a:solidFill>
                  </a:tcPr>
                </a:tc>
                <a:extLst>
                  <a:ext uri="{0D108BD9-81ED-4DB2-BD59-A6C34878D82A}">
                    <a16:rowId xmlns:a16="http://schemas.microsoft.com/office/drawing/2014/main" xmlns="" val="10005"/>
                  </a:ext>
                </a:extLst>
              </a:tr>
              <a:tr h="351416">
                <a:tc>
                  <a:txBody>
                    <a:bodyPr/>
                    <a:lstStyle/>
                    <a:p>
                      <a:pPr algn="ctr"/>
                      <a:r>
                        <a:rPr lang="en-US" sz="1600" b="1" dirty="0" smtClean="0"/>
                        <a:t>6</a:t>
                      </a:r>
                      <a:endParaRPr lang="en-US" sz="1600" b="1" dirty="0"/>
                    </a:p>
                  </a:txBody>
                  <a:tcPr>
                    <a:noFill/>
                  </a:tcPr>
                </a:tc>
                <a:tc>
                  <a:txBody>
                    <a:bodyPr/>
                    <a:lstStyle/>
                    <a:p>
                      <a:pPr algn="ctr" fontAlgn="b"/>
                      <a:r>
                        <a:rPr lang="en-US" sz="1600" b="1" i="0" u="none" strike="noStrike">
                          <a:solidFill>
                            <a:srgbClr val="000000"/>
                          </a:solidFill>
                          <a:effectLst/>
                          <a:latin typeface="Calibri"/>
                        </a:rPr>
                        <a:t>243</a:t>
                      </a:r>
                    </a:p>
                  </a:txBody>
                  <a:tcPr marL="9525" marR="9525" marT="9525" marB="0" anchor="b">
                    <a:solidFill>
                      <a:schemeClr val="bg1">
                        <a:lumMod val="85000"/>
                      </a:schemeClr>
                    </a:solidFill>
                  </a:tcPr>
                </a:tc>
                <a:extLst>
                  <a:ext uri="{0D108BD9-81ED-4DB2-BD59-A6C34878D82A}">
                    <a16:rowId xmlns:a16="http://schemas.microsoft.com/office/drawing/2014/main" xmlns="" val="10006"/>
                  </a:ext>
                </a:extLst>
              </a:tr>
              <a:tr h="351416">
                <a:tc>
                  <a:txBody>
                    <a:bodyPr/>
                    <a:lstStyle/>
                    <a:p>
                      <a:pPr algn="ctr"/>
                      <a:r>
                        <a:rPr lang="en-US" sz="1600" b="1" dirty="0" smtClean="0"/>
                        <a:t>7</a:t>
                      </a:r>
                      <a:endParaRPr lang="en-US" sz="1600" b="1" dirty="0"/>
                    </a:p>
                  </a:txBody>
                  <a:tcPr>
                    <a:noFill/>
                  </a:tcPr>
                </a:tc>
                <a:tc>
                  <a:txBody>
                    <a:bodyPr/>
                    <a:lstStyle/>
                    <a:p>
                      <a:pPr algn="ctr" fontAlgn="b"/>
                      <a:r>
                        <a:rPr lang="en-US" sz="1600" b="1" i="0" u="none" strike="noStrike">
                          <a:solidFill>
                            <a:srgbClr val="000000"/>
                          </a:solidFill>
                          <a:effectLst/>
                          <a:latin typeface="Calibri"/>
                        </a:rPr>
                        <a:t>253</a:t>
                      </a:r>
                    </a:p>
                  </a:txBody>
                  <a:tcPr marL="9525" marR="9525" marT="9525" marB="0" anchor="b">
                    <a:solidFill>
                      <a:schemeClr val="bg1">
                        <a:lumMod val="85000"/>
                      </a:schemeClr>
                    </a:solidFill>
                  </a:tcPr>
                </a:tc>
                <a:extLst>
                  <a:ext uri="{0D108BD9-81ED-4DB2-BD59-A6C34878D82A}">
                    <a16:rowId xmlns:a16="http://schemas.microsoft.com/office/drawing/2014/main" xmlns="" val="10007"/>
                  </a:ext>
                </a:extLst>
              </a:tr>
              <a:tr h="351416">
                <a:tc>
                  <a:txBody>
                    <a:bodyPr/>
                    <a:lstStyle/>
                    <a:p>
                      <a:pPr algn="ctr"/>
                      <a:r>
                        <a:rPr lang="en-US" sz="1600" b="1" dirty="0" smtClean="0"/>
                        <a:t>8</a:t>
                      </a:r>
                      <a:endParaRPr lang="en-US" sz="1600" b="1" dirty="0"/>
                    </a:p>
                  </a:txBody>
                  <a:tcPr>
                    <a:noFill/>
                  </a:tcPr>
                </a:tc>
                <a:tc>
                  <a:txBody>
                    <a:bodyPr/>
                    <a:lstStyle/>
                    <a:p>
                      <a:pPr algn="ctr" fontAlgn="b"/>
                      <a:r>
                        <a:rPr lang="en-US" sz="1600" b="1" i="0" u="none" strike="noStrike">
                          <a:solidFill>
                            <a:srgbClr val="000000"/>
                          </a:solidFill>
                          <a:effectLst/>
                          <a:latin typeface="Calibri"/>
                        </a:rPr>
                        <a:t>242</a:t>
                      </a:r>
                    </a:p>
                  </a:txBody>
                  <a:tcPr marL="9525" marR="9525" marT="9525" marB="0" anchor="b">
                    <a:solidFill>
                      <a:schemeClr val="bg1">
                        <a:lumMod val="85000"/>
                      </a:schemeClr>
                    </a:solidFill>
                  </a:tcPr>
                </a:tc>
                <a:extLst>
                  <a:ext uri="{0D108BD9-81ED-4DB2-BD59-A6C34878D82A}">
                    <a16:rowId xmlns:a16="http://schemas.microsoft.com/office/drawing/2014/main" xmlns="" val="10008"/>
                  </a:ext>
                </a:extLst>
              </a:tr>
              <a:tr h="351416">
                <a:tc>
                  <a:txBody>
                    <a:bodyPr/>
                    <a:lstStyle/>
                    <a:p>
                      <a:pPr algn="ctr"/>
                      <a:r>
                        <a:rPr lang="en-US" sz="1600" b="1" dirty="0" smtClean="0"/>
                        <a:t>9</a:t>
                      </a:r>
                      <a:endParaRPr lang="en-US" sz="1600" b="1" dirty="0"/>
                    </a:p>
                  </a:txBody>
                  <a:tcPr>
                    <a:noFill/>
                  </a:tcPr>
                </a:tc>
                <a:tc>
                  <a:txBody>
                    <a:bodyPr/>
                    <a:lstStyle/>
                    <a:p>
                      <a:pPr algn="ctr" fontAlgn="b"/>
                      <a:r>
                        <a:rPr lang="en-US" sz="1600" b="1" i="0" u="none" strike="noStrike" dirty="0">
                          <a:solidFill>
                            <a:srgbClr val="000000"/>
                          </a:solidFill>
                          <a:effectLst/>
                          <a:latin typeface="Calibri"/>
                        </a:rPr>
                        <a:t>254</a:t>
                      </a:r>
                    </a:p>
                  </a:txBody>
                  <a:tcPr marL="9525" marR="9525" marT="9525" marB="0" anchor="b">
                    <a:solidFill>
                      <a:schemeClr val="bg1">
                        <a:lumMod val="85000"/>
                      </a:schemeClr>
                    </a:solidFill>
                  </a:tcPr>
                </a:tc>
                <a:extLst>
                  <a:ext uri="{0D108BD9-81ED-4DB2-BD59-A6C34878D82A}">
                    <a16:rowId xmlns:a16="http://schemas.microsoft.com/office/drawing/2014/main" xmlns="" val="10009"/>
                  </a:ext>
                </a:extLst>
              </a:tr>
              <a:tr h="351416">
                <a:tc>
                  <a:txBody>
                    <a:bodyPr/>
                    <a:lstStyle/>
                    <a:p>
                      <a:pPr algn="ctr"/>
                      <a:r>
                        <a:rPr lang="en-US" sz="1600" b="1" dirty="0" smtClean="0"/>
                        <a:t>10</a:t>
                      </a:r>
                      <a:endParaRPr lang="en-US" sz="1600" b="1" dirty="0"/>
                    </a:p>
                  </a:txBody>
                  <a:tcPr>
                    <a:noFill/>
                  </a:tcPr>
                </a:tc>
                <a:tc>
                  <a:txBody>
                    <a:bodyPr/>
                    <a:lstStyle/>
                    <a:p>
                      <a:pPr algn="ctr" fontAlgn="b"/>
                      <a:r>
                        <a:rPr lang="en-US" sz="1600" b="1" i="0" u="none" strike="noStrike">
                          <a:solidFill>
                            <a:srgbClr val="000000"/>
                          </a:solidFill>
                          <a:effectLst/>
                          <a:latin typeface="Calibri"/>
                        </a:rPr>
                        <a:t>248</a:t>
                      </a:r>
                    </a:p>
                  </a:txBody>
                  <a:tcPr marL="9525" marR="9525" marT="9525" marB="0" anchor="b">
                    <a:solidFill>
                      <a:schemeClr val="bg1">
                        <a:lumMod val="85000"/>
                      </a:schemeClr>
                    </a:solidFill>
                  </a:tcPr>
                </a:tc>
                <a:extLst>
                  <a:ext uri="{0D108BD9-81ED-4DB2-BD59-A6C34878D82A}">
                    <a16:rowId xmlns:a16="http://schemas.microsoft.com/office/drawing/2014/main" xmlns="" val="10010"/>
                  </a:ext>
                </a:extLst>
              </a:tr>
              <a:tr h="351416">
                <a:tc>
                  <a:txBody>
                    <a:bodyPr/>
                    <a:lstStyle/>
                    <a:p>
                      <a:pPr algn="ctr"/>
                      <a:r>
                        <a:rPr lang="en-US" sz="1600" b="1" dirty="0" smtClean="0"/>
                        <a:t>11</a:t>
                      </a:r>
                      <a:endParaRPr lang="en-US" sz="1600" b="1" dirty="0"/>
                    </a:p>
                  </a:txBody>
                  <a:tcPr>
                    <a:noFill/>
                  </a:tcPr>
                </a:tc>
                <a:tc>
                  <a:txBody>
                    <a:bodyPr/>
                    <a:lstStyle/>
                    <a:p>
                      <a:pPr algn="ctr" fontAlgn="b"/>
                      <a:endParaRPr lang="en-US" sz="1600" b="1" i="0" u="none" strike="noStrike" dirty="0">
                        <a:solidFill>
                          <a:srgbClr val="000000"/>
                        </a:solidFill>
                        <a:effectLst/>
                        <a:latin typeface="Calibri"/>
                      </a:endParaRPr>
                    </a:p>
                  </a:txBody>
                  <a:tcPr marL="9525" marR="9525" marT="9525" marB="0" anchor="b">
                    <a:solidFill>
                      <a:schemeClr val="bg1">
                        <a:lumMod val="85000"/>
                      </a:schemeClr>
                    </a:solidFill>
                  </a:tcPr>
                </a:tc>
                <a:extLst>
                  <a:ext uri="{0D108BD9-81ED-4DB2-BD59-A6C34878D82A}">
                    <a16:rowId xmlns:a16="http://schemas.microsoft.com/office/drawing/2014/main" xmlns="" val="10011"/>
                  </a:ext>
                </a:extLst>
              </a:tr>
            </a:tbl>
          </a:graphicData>
        </a:graphic>
      </p:graphicFrame>
      <p:graphicFrame>
        <p:nvGraphicFramePr>
          <p:cNvPr id="9" name="Table 8"/>
          <p:cNvGraphicFramePr>
            <a:graphicFrameLocks noGrp="1"/>
          </p:cNvGraphicFramePr>
          <p:nvPr>
            <p:extLst/>
          </p:nvPr>
        </p:nvGraphicFramePr>
        <p:xfrm>
          <a:off x="2122025" y="1795794"/>
          <a:ext cx="6934200" cy="4581856"/>
        </p:xfrm>
        <a:graphic>
          <a:graphicData uri="http://schemas.openxmlformats.org/drawingml/2006/table">
            <a:tbl>
              <a:tblPr firstRow="1" bandRow="1">
                <a:tableStyleId>{5940675A-B579-460E-94D1-54222C63F5DA}</a:tableStyleId>
              </a:tblPr>
              <a:tblGrid>
                <a:gridCol w="866775">
                  <a:extLst>
                    <a:ext uri="{9D8B030D-6E8A-4147-A177-3AD203B41FA5}">
                      <a16:colId xmlns:a16="http://schemas.microsoft.com/office/drawing/2014/main" xmlns="" val="20000"/>
                    </a:ext>
                  </a:extLst>
                </a:gridCol>
                <a:gridCol w="866775">
                  <a:extLst>
                    <a:ext uri="{9D8B030D-6E8A-4147-A177-3AD203B41FA5}">
                      <a16:colId xmlns:a16="http://schemas.microsoft.com/office/drawing/2014/main" xmlns="" val="20001"/>
                    </a:ext>
                  </a:extLst>
                </a:gridCol>
                <a:gridCol w="866775">
                  <a:extLst>
                    <a:ext uri="{9D8B030D-6E8A-4147-A177-3AD203B41FA5}">
                      <a16:colId xmlns:a16="http://schemas.microsoft.com/office/drawing/2014/main" xmlns="" val="20002"/>
                    </a:ext>
                  </a:extLst>
                </a:gridCol>
                <a:gridCol w="866775">
                  <a:extLst>
                    <a:ext uri="{9D8B030D-6E8A-4147-A177-3AD203B41FA5}">
                      <a16:colId xmlns:a16="http://schemas.microsoft.com/office/drawing/2014/main" xmlns="" val="20003"/>
                    </a:ext>
                  </a:extLst>
                </a:gridCol>
                <a:gridCol w="866775">
                  <a:extLst>
                    <a:ext uri="{9D8B030D-6E8A-4147-A177-3AD203B41FA5}">
                      <a16:colId xmlns:a16="http://schemas.microsoft.com/office/drawing/2014/main" xmlns="" val="20004"/>
                    </a:ext>
                  </a:extLst>
                </a:gridCol>
                <a:gridCol w="866775">
                  <a:extLst>
                    <a:ext uri="{9D8B030D-6E8A-4147-A177-3AD203B41FA5}">
                      <a16:colId xmlns:a16="http://schemas.microsoft.com/office/drawing/2014/main" xmlns="" val="20005"/>
                    </a:ext>
                  </a:extLst>
                </a:gridCol>
                <a:gridCol w="866775">
                  <a:extLst>
                    <a:ext uri="{9D8B030D-6E8A-4147-A177-3AD203B41FA5}">
                      <a16:colId xmlns:a16="http://schemas.microsoft.com/office/drawing/2014/main" xmlns="" val="20006"/>
                    </a:ext>
                  </a:extLst>
                </a:gridCol>
                <a:gridCol w="866775">
                  <a:extLst>
                    <a:ext uri="{9D8B030D-6E8A-4147-A177-3AD203B41FA5}">
                      <a16:colId xmlns:a16="http://schemas.microsoft.com/office/drawing/2014/main" xmlns="" val="20007"/>
                    </a:ext>
                  </a:extLst>
                </a:gridCol>
              </a:tblGrid>
              <a:tr h="38100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Forecasted Duration (</a:t>
                      </a:r>
                      <a:r>
                        <a:rPr lang="en-US" sz="1600" b="1" i="1" dirty="0" err="1" smtClean="0"/>
                        <a:t>F</a:t>
                      </a:r>
                      <a:r>
                        <a:rPr lang="en-US" sz="1600" b="1" i="1" baseline="-25000" dirty="0" err="1" smtClean="0">
                          <a:sym typeface="Symbol"/>
                        </a:rPr>
                        <a:t>n</a:t>
                      </a:r>
                      <a:r>
                        <a:rPr lang="en-US" sz="1600" dirty="0" smtClean="0"/>
                        <a:t>)</a:t>
                      </a:r>
                      <a:r>
                        <a:rPr lang="en-US" sz="1600" b="1" i="1" baseline="-25000" dirty="0" smtClean="0"/>
                        <a:t> </a:t>
                      </a:r>
                      <a:endParaRPr lang="en-US" sz="1600"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0000"/>
                  </a:ext>
                </a:extLst>
              </a:tr>
              <a:tr h="304800">
                <a:tc>
                  <a:txBody>
                    <a:bodyPr/>
                    <a:lstStyle/>
                    <a:p>
                      <a:pPr algn="ctr"/>
                      <a:r>
                        <a:rPr lang="en-US" sz="1600" b="1" dirty="0" smtClean="0">
                          <a:sym typeface="Symbol"/>
                        </a:rPr>
                        <a:t></a:t>
                      </a:r>
                      <a:r>
                        <a:rPr lang="en-US" sz="1600" dirty="0" smtClean="0">
                          <a:sym typeface="Symbol"/>
                        </a:rPr>
                        <a:t> </a:t>
                      </a:r>
                      <a:r>
                        <a:rPr lang="en-US" sz="1600" dirty="0" smtClean="0"/>
                        <a:t>= 1</a:t>
                      </a:r>
                      <a:endParaRPr lang="en-US" sz="1600" dirty="0"/>
                    </a:p>
                  </a:txBody>
                  <a:tcPr/>
                </a:tc>
                <a:tc>
                  <a:txBody>
                    <a:bodyPr/>
                    <a:lstStyle/>
                    <a:p>
                      <a:pPr algn="ctr"/>
                      <a:r>
                        <a:rPr lang="en-US" sz="1600" b="1" dirty="0" smtClean="0">
                          <a:sym typeface="Symbol"/>
                        </a:rPr>
                        <a:t></a:t>
                      </a:r>
                      <a:r>
                        <a:rPr lang="en-US" sz="1600" dirty="0" smtClean="0">
                          <a:sym typeface="Symbol"/>
                        </a:rPr>
                        <a:t> </a:t>
                      </a:r>
                      <a:r>
                        <a:rPr lang="en-US" sz="1600" dirty="0" smtClean="0"/>
                        <a:t>= 0.8</a:t>
                      </a:r>
                      <a:endParaRPr lang="en-US" sz="1600" dirty="0"/>
                    </a:p>
                  </a:txBody>
                  <a:tcPr>
                    <a:solidFill>
                      <a:srgbClr val="FFFFCC"/>
                    </a:solidFill>
                  </a:tcPr>
                </a:tc>
                <a:tc>
                  <a:txBody>
                    <a:bodyPr/>
                    <a:lstStyle/>
                    <a:p>
                      <a:pPr algn="ctr"/>
                      <a:r>
                        <a:rPr lang="en-US" sz="1600" b="1" dirty="0" smtClean="0">
                          <a:sym typeface="Symbol"/>
                        </a:rPr>
                        <a:t></a:t>
                      </a:r>
                      <a:r>
                        <a:rPr lang="en-US" sz="1600" dirty="0" smtClean="0">
                          <a:sym typeface="Symbol"/>
                        </a:rPr>
                        <a:t> </a:t>
                      </a:r>
                      <a:r>
                        <a:rPr lang="en-US" sz="1600" dirty="0" smtClean="0"/>
                        <a:t>= 0.6</a:t>
                      </a:r>
                      <a:endParaRPr lang="en-US" sz="1600" dirty="0"/>
                    </a:p>
                  </a:txBody>
                  <a:tcPr/>
                </a:tc>
                <a:tc>
                  <a:txBody>
                    <a:bodyPr/>
                    <a:lstStyle/>
                    <a:p>
                      <a:pPr algn="ctr"/>
                      <a:r>
                        <a:rPr lang="en-US" sz="1600" b="1" dirty="0" smtClean="0">
                          <a:sym typeface="Symbol"/>
                        </a:rPr>
                        <a:t></a:t>
                      </a:r>
                      <a:r>
                        <a:rPr lang="en-US" sz="1600" dirty="0" smtClean="0">
                          <a:sym typeface="Symbol"/>
                        </a:rPr>
                        <a:t> = </a:t>
                      </a:r>
                      <a:r>
                        <a:rPr lang="en-US" sz="1600" dirty="0" smtClean="0"/>
                        <a:t>0.5</a:t>
                      </a:r>
                      <a:endParaRPr lang="en-US" sz="1600" dirty="0"/>
                    </a:p>
                  </a:txBody>
                  <a:tcPr>
                    <a:solidFill>
                      <a:srgbClr val="FFFFCC"/>
                    </a:solidFill>
                  </a:tcPr>
                </a:tc>
                <a:tc>
                  <a:txBody>
                    <a:bodyPr/>
                    <a:lstStyle/>
                    <a:p>
                      <a:pPr algn="ctr"/>
                      <a:r>
                        <a:rPr lang="en-US" sz="1600" b="1" dirty="0" smtClean="0">
                          <a:sym typeface="Symbol"/>
                        </a:rPr>
                        <a:t></a:t>
                      </a:r>
                      <a:r>
                        <a:rPr lang="en-US" sz="1600" dirty="0" smtClean="0">
                          <a:sym typeface="Symbol"/>
                        </a:rPr>
                        <a:t> </a:t>
                      </a:r>
                      <a:r>
                        <a:rPr lang="en-US" sz="1600" dirty="0" smtClean="0"/>
                        <a:t>= 0.4</a:t>
                      </a:r>
                      <a:endParaRPr lang="en-US" sz="1600" dirty="0"/>
                    </a:p>
                  </a:txBody>
                  <a:tcPr/>
                </a:tc>
                <a:tc>
                  <a:txBody>
                    <a:bodyPr/>
                    <a:lstStyle/>
                    <a:p>
                      <a:pPr algn="ctr"/>
                      <a:r>
                        <a:rPr lang="en-US" sz="1600" b="1" dirty="0" smtClean="0">
                          <a:sym typeface="Symbol"/>
                        </a:rPr>
                        <a:t></a:t>
                      </a:r>
                      <a:r>
                        <a:rPr lang="en-US" sz="1600" dirty="0" smtClean="0">
                          <a:sym typeface="Symbol"/>
                        </a:rPr>
                        <a:t> </a:t>
                      </a:r>
                      <a:r>
                        <a:rPr lang="en-US" sz="1600" dirty="0" smtClean="0"/>
                        <a:t>= 0.2</a:t>
                      </a:r>
                      <a:endParaRPr lang="en-US" sz="1600" dirty="0"/>
                    </a:p>
                  </a:txBody>
                  <a:tcPr>
                    <a:solidFill>
                      <a:srgbClr val="FFFFCC"/>
                    </a:solidFill>
                  </a:tcPr>
                </a:tc>
                <a:tc>
                  <a:txBody>
                    <a:bodyPr/>
                    <a:lstStyle/>
                    <a:p>
                      <a:pPr algn="ctr"/>
                      <a:r>
                        <a:rPr lang="en-US" sz="1600" b="1" dirty="0" smtClean="0">
                          <a:sym typeface="Symbol"/>
                        </a:rPr>
                        <a:t></a:t>
                      </a:r>
                      <a:r>
                        <a:rPr lang="en-US" sz="1600" dirty="0" smtClean="0">
                          <a:sym typeface="Symbol"/>
                        </a:rPr>
                        <a:t> </a:t>
                      </a:r>
                      <a:r>
                        <a:rPr lang="en-US" sz="1600" dirty="0" smtClean="0"/>
                        <a:t>= 0.1</a:t>
                      </a:r>
                      <a:endParaRPr lang="en-US" sz="1600" dirty="0"/>
                    </a:p>
                  </a:txBody>
                  <a:tcPr/>
                </a:tc>
                <a:tc>
                  <a:txBody>
                    <a:bodyPr/>
                    <a:lstStyle/>
                    <a:p>
                      <a:pPr algn="ctr"/>
                      <a:r>
                        <a:rPr lang="en-US" sz="1600" b="1" dirty="0" smtClean="0">
                          <a:sym typeface="Symbol"/>
                        </a:rPr>
                        <a:t></a:t>
                      </a:r>
                      <a:r>
                        <a:rPr lang="en-US" sz="1600" dirty="0" smtClean="0">
                          <a:sym typeface="Symbol"/>
                        </a:rPr>
                        <a:t> </a:t>
                      </a:r>
                      <a:r>
                        <a:rPr lang="en-US" sz="1600" dirty="0" smtClean="0"/>
                        <a:t>= 0.0</a:t>
                      </a:r>
                      <a:endParaRPr lang="en-US" sz="1600" dirty="0"/>
                    </a:p>
                  </a:txBody>
                  <a:tcPr>
                    <a:solidFill>
                      <a:srgbClr val="FFFFCC"/>
                    </a:solidFill>
                  </a:tcPr>
                </a:tc>
                <a:extLst>
                  <a:ext uri="{0D108BD9-81ED-4DB2-BD59-A6C34878D82A}">
                    <a16:rowId xmlns:a16="http://schemas.microsoft.com/office/drawing/2014/main" xmlns="" val="10001"/>
                  </a:ext>
                </a:extLst>
              </a:tr>
              <a:tr h="351416">
                <a:tc>
                  <a:txBody>
                    <a:bodyPr/>
                    <a:lstStyle/>
                    <a:p>
                      <a:pPr algn="ctr" fontAlgn="b"/>
                      <a:r>
                        <a:rPr lang="en-US" sz="1600" b="0" i="0" u="none" strike="noStrike" dirty="0" smtClean="0">
                          <a:solidFill>
                            <a:srgbClr val="000000"/>
                          </a:solidFill>
                          <a:effectLst/>
                          <a:latin typeface="Calibri"/>
                        </a:rPr>
                        <a:t>260.0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260.0</a:t>
                      </a:r>
                      <a:endParaRPr lang="en-US" sz="1600" b="0" i="0" u="none" strike="noStrike" dirty="0">
                        <a:solidFill>
                          <a:srgbClr val="000000"/>
                        </a:solidFill>
                        <a:effectLst/>
                        <a:latin typeface="Calibri"/>
                      </a:endParaRPr>
                    </a:p>
                  </a:txBody>
                  <a:tcPr marL="9525" marR="9525" marT="9525" marB="0" anchor="b">
                    <a:solidFill>
                      <a:srgbClr val="FFFFCC"/>
                    </a:solidFill>
                  </a:tcPr>
                </a:tc>
                <a:tc>
                  <a:txBody>
                    <a:bodyPr/>
                    <a:lstStyle/>
                    <a:p>
                      <a:pPr algn="ctr" fontAlgn="b"/>
                      <a:r>
                        <a:rPr lang="en-US" sz="1600" b="0" i="0" u="none" strike="noStrike" dirty="0" smtClean="0">
                          <a:solidFill>
                            <a:srgbClr val="000000"/>
                          </a:solidFill>
                          <a:effectLst/>
                          <a:latin typeface="Calibri"/>
                        </a:rPr>
                        <a:t>260.0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260.0</a:t>
                      </a:r>
                      <a:endParaRPr lang="en-US" sz="1600" b="0" i="0" u="none" strike="noStrike" dirty="0">
                        <a:solidFill>
                          <a:srgbClr val="000000"/>
                        </a:solidFill>
                        <a:effectLst/>
                        <a:latin typeface="Calibri"/>
                      </a:endParaRPr>
                    </a:p>
                  </a:txBody>
                  <a:tcPr marL="9525" marR="9525" marT="9525" marB="0" anchor="b">
                    <a:solidFill>
                      <a:srgbClr val="FFFFCC"/>
                    </a:solidFill>
                  </a:tcPr>
                </a:tc>
                <a:tc>
                  <a:txBody>
                    <a:bodyPr/>
                    <a:lstStyle/>
                    <a:p>
                      <a:pPr algn="ctr" fontAlgn="b"/>
                      <a:r>
                        <a:rPr lang="en-US" sz="1600" b="0" i="0" u="none" strike="noStrike" dirty="0" smtClean="0">
                          <a:solidFill>
                            <a:srgbClr val="000000"/>
                          </a:solidFill>
                          <a:effectLst/>
                          <a:latin typeface="Calibri"/>
                        </a:rPr>
                        <a:t>260.0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260.0</a:t>
                      </a:r>
                      <a:endParaRPr lang="en-US" sz="1600" b="0" i="0" u="none" strike="noStrike" dirty="0">
                        <a:solidFill>
                          <a:srgbClr val="000000"/>
                        </a:solidFill>
                        <a:effectLst/>
                        <a:latin typeface="Calibri"/>
                      </a:endParaRPr>
                    </a:p>
                  </a:txBody>
                  <a:tcPr marL="9525" marR="9525" marT="9525" marB="0" anchor="b">
                    <a:solidFill>
                      <a:srgbClr val="FFFFCC"/>
                    </a:solidFill>
                  </a:tcPr>
                </a:tc>
                <a:tc>
                  <a:txBody>
                    <a:bodyPr/>
                    <a:lstStyle/>
                    <a:p>
                      <a:pPr algn="ctr" fontAlgn="b"/>
                      <a:r>
                        <a:rPr lang="en-US" sz="1600" b="0" i="0" u="none" strike="noStrike" dirty="0" smtClean="0">
                          <a:solidFill>
                            <a:srgbClr val="000000"/>
                          </a:solidFill>
                          <a:effectLst/>
                          <a:latin typeface="Calibri"/>
                        </a:rPr>
                        <a:t>260.0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kern="1200" dirty="0" smtClean="0">
                          <a:solidFill>
                            <a:srgbClr val="000000"/>
                          </a:solidFill>
                          <a:effectLst/>
                          <a:latin typeface="Calibri"/>
                          <a:ea typeface="+mn-ea"/>
                          <a:cs typeface="+mn-cs"/>
                        </a:rPr>
                        <a:t>260.0</a:t>
                      </a:r>
                      <a:endParaRPr lang="en-US" sz="1600" b="0" i="0" u="none" strike="noStrike" kern="1200" dirty="0">
                        <a:solidFill>
                          <a:srgbClr val="000000"/>
                        </a:solidFill>
                        <a:effectLst/>
                        <a:latin typeface="Calibri"/>
                        <a:ea typeface="+mn-ea"/>
                        <a:cs typeface="+mn-cs"/>
                      </a:endParaRPr>
                    </a:p>
                  </a:txBody>
                  <a:tcPr marL="9525" marR="9525" marT="9525" marB="0" anchor="b">
                    <a:solidFill>
                      <a:srgbClr val="FFFFCC"/>
                    </a:solidFill>
                  </a:tcPr>
                </a:tc>
                <a:extLst>
                  <a:ext uri="{0D108BD9-81ED-4DB2-BD59-A6C34878D82A}">
                    <a16:rowId xmlns:a16="http://schemas.microsoft.com/office/drawing/2014/main" xmlns="" val="10002"/>
                  </a:ext>
                </a:extLst>
              </a:tr>
              <a:tr h="351416">
                <a:tc>
                  <a:txBody>
                    <a:bodyPr/>
                    <a:lstStyle/>
                    <a:p>
                      <a:pPr algn="ctr" fontAlgn="b"/>
                      <a:r>
                        <a:rPr lang="en-US" sz="1600" b="0" i="0" u="none" strike="noStrike" dirty="0">
                          <a:solidFill>
                            <a:srgbClr val="000000"/>
                          </a:solidFill>
                          <a:effectLst/>
                          <a:latin typeface="Calibri"/>
                        </a:rPr>
                        <a:t>260.0</a:t>
                      </a:r>
                    </a:p>
                  </a:txBody>
                  <a:tcPr marL="9525" marR="9525" marT="9525" marB="0" anchor="b"/>
                </a:tc>
                <a:tc>
                  <a:txBody>
                    <a:bodyPr/>
                    <a:lstStyle/>
                    <a:p>
                      <a:pPr algn="ctr" fontAlgn="b"/>
                      <a:r>
                        <a:rPr lang="en-US" sz="1600" b="0" i="0" u="none" strike="noStrike" dirty="0">
                          <a:solidFill>
                            <a:srgbClr val="000000"/>
                          </a:solidFill>
                          <a:effectLst/>
                          <a:latin typeface="Calibri"/>
                        </a:rPr>
                        <a:t>260.0</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260.0</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260.0</a:t>
                      </a:r>
                    </a:p>
                  </a:txBody>
                  <a:tcPr marL="9525" marR="9525" marT="9525" marB="0" anchor="b"/>
                </a:tc>
                <a:tc>
                  <a:txBody>
                    <a:bodyPr/>
                    <a:lstStyle/>
                    <a:p>
                      <a:pPr algn="ctr" fontAlgn="b"/>
                      <a:r>
                        <a:rPr lang="en-US" sz="1600" b="0" i="0" u="none" strike="noStrike" dirty="0">
                          <a:solidFill>
                            <a:srgbClr val="000000"/>
                          </a:solidFill>
                          <a:effectLst/>
                          <a:latin typeface="Calibri"/>
                        </a:rPr>
                        <a:t>260.0</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260.0</a:t>
                      </a:r>
                    </a:p>
                  </a:txBody>
                  <a:tcPr marL="9525" marR="9525" marT="9525" marB="0" anchor="b"/>
                </a:tc>
                <a:tc>
                  <a:txBody>
                    <a:bodyPr/>
                    <a:lstStyle/>
                    <a:p>
                      <a:pPr algn="ctr" fontAlgn="b"/>
                      <a:r>
                        <a:rPr lang="en-US" sz="1600" b="0" i="0" u="none" strike="noStrike" dirty="0">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03"/>
                  </a:ext>
                </a:extLst>
              </a:tr>
              <a:tr h="351416">
                <a:tc>
                  <a:txBody>
                    <a:bodyPr/>
                    <a:lstStyle/>
                    <a:p>
                      <a:pPr algn="ctr" fontAlgn="b"/>
                      <a:r>
                        <a:rPr lang="en-US" sz="1600" b="0" i="0" u="none" strike="noStrike">
                          <a:solidFill>
                            <a:srgbClr val="000000"/>
                          </a:solidFill>
                          <a:effectLst/>
                          <a:latin typeface="Calibri"/>
                        </a:rPr>
                        <a:t>245.0</a:t>
                      </a:r>
                    </a:p>
                  </a:txBody>
                  <a:tcPr marL="9525" marR="9525" marT="9525" marB="0" anchor="b"/>
                </a:tc>
                <a:tc>
                  <a:txBody>
                    <a:bodyPr/>
                    <a:lstStyle/>
                    <a:p>
                      <a:pPr algn="ctr" fontAlgn="b"/>
                      <a:r>
                        <a:rPr lang="en-US" sz="1600" b="0" i="0" u="none" strike="noStrike">
                          <a:solidFill>
                            <a:srgbClr val="000000"/>
                          </a:solidFill>
                          <a:effectLst/>
                          <a:latin typeface="Calibri"/>
                        </a:rPr>
                        <a:t>248.0</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251.0</a:t>
                      </a:r>
                    </a:p>
                  </a:txBody>
                  <a:tcPr marL="9525" marR="9525" marT="9525" marB="0" anchor="b"/>
                </a:tc>
                <a:tc>
                  <a:txBody>
                    <a:bodyPr/>
                    <a:lstStyle/>
                    <a:p>
                      <a:pPr algn="ctr" fontAlgn="b"/>
                      <a:r>
                        <a:rPr lang="en-US" sz="1600" b="0" i="0" u="none" strike="noStrike">
                          <a:solidFill>
                            <a:srgbClr val="000000"/>
                          </a:solidFill>
                          <a:effectLst/>
                          <a:latin typeface="Calibri"/>
                        </a:rPr>
                        <a:t>252.5</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254.0</a:t>
                      </a:r>
                    </a:p>
                  </a:txBody>
                  <a:tcPr marL="9525" marR="9525" marT="9525" marB="0" anchor="b"/>
                </a:tc>
                <a:tc>
                  <a:txBody>
                    <a:bodyPr/>
                    <a:lstStyle/>
                    <a:p>
                      <a:pPr algn="ctr" fontAlgn="b"/>
                      <a:r>
                        <a:rPr lang="en-US" sz="1600" b="0" i="0" u="none" strike="noStrike">
                          <a:solidFill>
                            <a:srgbClr val="000000"/>
                          </a:solidFill>
                          <a:effectLst/>
                          <a:latin typeface="Calibri"/>
                        </a:rPr>
                        <a:t>257.0</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258.5</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04"/>
                  </a:ext>
                </a:extLst>
              </a:tr>
              <a:tr h="351416">
                <a:tc>
                  <a:txBody>
                    <a:bodyPr/>
                    <a:lstStyle/>
                    <a:p>
                      <a:pPr algn="ctr" fontAlgn="b"/>
                      <a:r>
                        <a:rPr lang="en-US" sz="1600" b="0" i="0" u="none" strike="noStrike">
                          <a:solidFill>
                            <a:srgbClr val="000000"/>
                          </a:solidFill>
                          <a:effectLst/>
                          <a:latin typeface="Calibri"/>
                        </a:rPr>
                        <a:t>255.0</a:t>
                      </a:r>
                    </a:p>
                  </a:txBody>
                  <a:tcPr marL="9525" marR="9525" marT="9525" marB="0" anchor="b"/>
                </a:tc>
                <a:tc>
                  <a:txBody>
                    <a:bodyPr/>
                    <a:lstStyle/>
                    <a:p>
                      <a:pPr algn="ctr" fontAlgn="b"/>
                      <a:r>
                        <a:rPr lang="en-US" sz="1600" b="0" i="0" u="none" strike="noStrike">
                          <a:solidFill>
                            <a:srgbClr val="000000"/>
                          </a:solidFill>
                          <a:effectLst/>
                          <a:latin typeface="Calibri"/>
                        </a:rPr>
                        <a:t>253.6</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253.4</a:t>
                      </a:r>
                    </a:p>
                  </a:txBody>
                  <a:tcPr marL="9525" marR="9525" marT="9525" marB="0" anchor="b"/>
                </a:tc>
                <a:tc>
                  <a:txBody>
                    <a:bodyPr/>
                    <a:lstStyle/>
                    <a:p>
                      <a:pPr algn="ctr" fontAlgn="b"/>
                      <a:r>
                        <a:rPr lang="en-US" sz="1600" b="0" i="0" u="none" strike="noStrike">
                          <a:solidFill>
                            <a:srgbClr val="000000"/>
                          </a:solidFill>
                          <a:effectLst/>
                          <a:latin typeface="Calibri"/>
                        </a:rPr>
                        <a:t>253.8</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254.4</a:t>
                      </a:r>
                    </a:p>
                  </a:txBody>
                  <a:tcPr marL="9525" marR="9525" marT="9525" marB="0" anchor="b"/>
                </a:tc>
                <a:tc>
                  <a:txBody>
                    <a:bodyPr/>
                    <a:lstStyle/>
                    <a:p>
                      <a:pPr algn="ctr" fontAlgn="b"/>
                      <a:r>
                        <a:rPr lang="en-US" sz="1600" b="0" i="0" u="none" strike="noStrike">
                          <a:solidFill>
                            <a:srgbClr val="000000"/>
                          </a:solidFill>
                          <a:effectLst/>
                          <a:latin typeface="Calibri"/>
                        </a:rPr>
                        <a:t>256.6</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258.2</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05"/>
                  </a:ext>
                </a:extLst>
              </a:tr>
              <a:tr h="351416">
                <a:tc>
                  <a:txBody>
                    <a:bodyPr/>
                    <a:lstStyle/>
                    <a:p>
                      <a:pPr algn="ctr" fontAlgn="b"/>
                      <a:r>
                        <a:rPr lang="en-US" sz="1600" b="0" i="0" u="none" strike="noStrike">
                          <a:solidFill>
                            <a:srgbClr val="000000"/>
                          </a:solidFill>
                          <a:effectLst/>
                          <a:latin typeface="Calibri"/>
                        </a:rPr>
                        <a:t>246.0</a:t>
                      </a:r>
                    </a:p>
                  </a:txBody>
                  <a:tcPr marL="9525" marR="9525" marT="9525" marB="0" anchor="b"/>
                </a:tc>
                <a:tc>
                  <a:txBody>
                    <a:bodyPr/>
                    <a:lstStyle/>
                    <a:p>
                      <a:pPr algn="ctr" fontAlgn="b"/>
                      <a:r>
                        <a:rPr lang="en-US" sz="1600" b="0" i="0" u="none" strike="noStrike">
                          <a:solidFill>
                            <a:srgbClr val="000000"/>
                          </a:solidFill>
                          <a:effectLst/>
                          <a:latin typeface="Calibri"/>
                        </a:rPr>
                        <a:t>247.5</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249.0</a:t>
                      </a:r>
                    </a:p>
                  </a:txBody>
                  <a:tcPr marL="9525" marR="9525" marT="9525" marB="0" anchor="b"/>
                </a:tc>
                <a:tc>
                  <a:txBody>
                    <a:bodyPr/>
                    <a:lstStyle/>
                    <a:p>
                      <a:pPr algn="ctr" fontAlgn="b"/>
                      <a:r>
                        <a:rPr lang="en-US" sz="1600" b="0" i="0" u="none" strike="noStrike">
                          <a:solidFill>
                            <a:srgbClr val="000000"/>
                          </a:solidFill>
                          <a:effectLst/>
                          <a:latin typeface="Calibri"/>
                        </a:rPr>
                        <a:t>249.9</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251.0</a:t>
                      </a:r>
                    </a:p>
                  </a:txBody>
                  <a:tcPr marL="9525" marR="9525" marT="9525" marB="0" anchor="b"/>
                </a:tc>
                <a:tc>
                  <a:txBody>
                    <a:bodyPr/>
                    <a:lstStyle/>
                    <a:p>
                      <a:pPr algn="ctr" fontAlgn="b"/>
                      <a:r>
                        <a:rPr lang="en-US" sz="1600" b="0" i="0" u="none" strike="noStrike">
                          <a:solidFill>
                            <a:srgbClr val="000000"/>
                          </a:solidFill>
                          <a:effectLst/>
                          <a:latin typeface="Calibri"/>
                        </a:rPr>
                        <a:t>254.5</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256.9</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06"/>
                  </a:ext>
                </a:extLst>
              </a:tr>
              <a:tr h="351416">
                <a:tc>
                  <a:txBody>
                    <a:bodyPr/>
                    <a:lstStyle/>
                    <a:p>
                      <a:pPr algn="ctr" fontAlgn="b"/>
                      <a:r>
                        <a:rPr lang="en-US" sz="1600" b="0" i="0" u="none" strike="noStrike">
                          <a:solidFill>
                            <a:srgbClr val="000000"/>
                          </a:solidFill>
                          <a:effectLst/>
                          <a:latin typeface="Calibri"/>
                        </a:rPr>
                        <a:t>254.0</a:t>
                      </a:r>
                    </a:p>
                  </a:txBody>
                  <a:tcPr marL="9525" marR="9525" marT="9525" marB="0" anchor="b"/>
                </a:tc>
                <a:tc>
                  <a:txBody>
                    <a:bodyPr/>
                    <a:lstStyle/>
                    <a:p>
                      <a:pPr algn="ctr" fontAlgn="b"/>
                      <a:r>
                        <a:rPr lang="en-US" sz="1600" b="0" i="0" u="none" strike="noStrike">
                          <a:solidFill>
                            <a:srgbClr val="000000"/>
                          </a:solidFill>
                          <a:effectLst/>
                          <a:latin typeface="Calibri"/>
                        </a:rPr>
                        <a:t>252.7</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252.0</a:t>
                      </a:r>
                    </a:p>
                  </a:txBody>
                  <a:tcPr marL="9525" marR="9525" marT="9525" marB="0" anchor="b"/>
                </a:tc>
                <a:tc>
                  <a:txBody>
                    <a:bodyPr/>
                    <a:lstStyle/>
                    <a:p>
                      <a:pPr algn="ctr" fontAlgn="b"/>
                      <a:r>
                        <a:rPr lang="en-US" sz="1600" b="0" i="0" u="none" strike="noStrike">
                          <a:solidFill>
                            <a:srgbClr val="000000"/>
                          </a:solidFill>
                          <a:effectLst/>
                          <a:latin typeface="Calibri"/>
                        </a:rPr>
                        <a:t>251.9</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252.2</a:t>
                      </a:r>
                    </a:p>
                  </a:txBody>
                  <a:tcPr marL="9525" marR="9525" marT="9525" marB="0" anchor="b"/>
                </a:tc>
                <a:tc>
                  <a:txBody>
                    <a:bodyPr/>
                    <a:lstStyle/>
                    <a:p>
                      <a:pPr algn="ctr" fontAlgn="b"/>
                      <a:r>
                        <a:rPr lang="en-US" sz="1600" b="0" i="0" u="none" strike="noStrike">
                          <a:solidFill>
                            <a:srgbClr val="000000"/>
                          </a:solidFill>
                          <a:effectLst/>
                          <a:latin typeface="Calibri"/>
                        </a:rPr>
                        <a:t>254.4</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256.6</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07"/>
                  </a:ext>
                </a:extLst>
              </a:tr>
              <a:tr h="351416">
                <a:tc>
                  <a:txBody>
                    <a:bodyPr/>
                    <a:lstStyle/>
                    <a:p>
                      <a:pPr algn="ctr" fontAlgn="b"/>
                      <a:r>
                        <a:rPr lang="en-US" sz="1600" b="0" i="0" u="none" strike="noStrike">
                          <a:solidFill>
                            <a:srgbClr val="000000"/>
                          </a:solidFill>
                          <a:effectLst/>
                          <a:latin typeface="Calibri"/>
                        </a:rPr>
                        <a:t>243.0</a:t>
                      </a:r>
                    </a:p>
                  </a:txBody>
                  <a:tcPr marL="9525" marR="9525" marT="9525" marB="0" anchor="b"/>
                </a:tc>
                <a:tc>
                  <a:txBody>
                    <a:bodyPr/>
                    <a:lstStyle/>
                    <a:p>
                      <a:pPr algn="ctr" fontAlgn="b"/>
                      <a:r>
                        <a:rPr lang="en-US" sz="1600" b="0" i="0" u="none" strike="noStrike">
                          <a:solidFill>
                            <a:srgbClr val="000000"/>
                          </a:solidFill>
                          <a:effectLst/>
                          <a:latin typeface="Calibri"/>
                        </a:rPr>
                        <a:t>244.9</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246.6</a:t>
                      </a:r>
                    </a:p>
                  </a:txBody>
                  <a:tcPr marL="9525" marR="9525" marT="9525" marB="0" anchor="b"/>
                </a:tc>
                <a:tc>
                  <a:txBody>
                    <a:bodyPr/>
                    <a:lstStyle/>
                    <a:p>
                      <a:pPr algn="ctr" fontAlgn="b"/>
                      <a:r>
                        <a:rPr lang="en-US" sz="1600" b="0" i="0" u="none" strike="noStrike">
                          <a:solidFill>
                            <a:srgbClr val="000000"/>
                          </a:solidFill>
                          <a:effectLst/>
                          <a:latin typeface="Calibri"/>
                        </a:rPr>
                        <a:t>247.5</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248.5</a:t>
                      </a:r>
                    </a:p>
                  </a:txBody>
                  <a:tcPr marL="9525" marR="9525" marT="9525" marB="0" anchor="b"/>
                </a:tc>
                <a:tc>
                  <a:txBody>
                    <a:bodyPr/>
                    <a:lstStyle/>
                    <a:p>
                      <a:pPr algn="ctr" fontAlgn="b"/>
                      <a:r>
                        <a:rPr lang="en-US" sz="1600" b="0" i="0" u="none" strike="noStrike">
                          <a:solidFill>
                            <a:srgbClr val="000000"/>
                          </a:solidFill>
                          <a:effectLst/>
                          <a:latin typeface="Calibri"/>
                        </a:rPr>
                        <a:t>252.1</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255.3</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08"/>
                  </a:ext>
                </a:extLst>
              </a:tr>
              <a:tr h="351416">
                <a:tc>
                  <a:txBody>
                    <a:bodyPr/>
                    <a:lstStyle/>
                    <a:p>
                      <a:pPr algn="ctr" fontAlgn="b"/>
                      <a:r>
                        <a:rPr lang="en-US" sz="1600" b="0" i="0" u="none" strike="noStrike">
                          <a:solidFill>
                            <a:srgbClr val="000000"/>
                          </a:solidFill>
                          <a:effectLst/>
                          <a:latin typeface="Calibri"/>
                        </a:rPr>
                        <a:t>253.0</a:t>
                      </a:r>
                    </a:p>
                  </a:txBody>
                  <a:tcPr marL="9525" marR="9525" marT="9525" marB="0" anchor="b"/>
                </a:tc>
                <a:tc>
                  <a:txBody>
                    <a:bodyPr/>
                    <a:lstStyle/>
                    <a:p>
                      <a:pPr algn="ctr" fontAlgn="b"/>
                      <a:r>
                        <a:rPr lang="en-US" sz="1600" b="0" i="0" u="none" strike="noStrike">
                          <a:solidFill>
                            <a:srgbClr val="000000"/>
                          </a:solidFill>
                          <a:effectLst/>
                          <a:latin typeface="Calibri"/>
                        </a:rPr>
                        <a:t>251.4</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250.4</a:t>
                      </a:r>
                    </a:p>
                  </a:txBody>
                  <a:tcPr marL="9525" marR="9525" marT="9525" marB="0" anchor="b"/>
                </a:tc>
                <a:tc>
                  <a:txBody>
                    <a:bodyPr/>
                    <a:lstStyle/>
                    <a:p>
                      <a:pPr algn="ctr" fontAlgn="b"/>
                      <a:r>
                        <a:rPr lang="en-US" sz="1600" b="0" i="0" u="none" strike="noStrike">
                          <a:solidFill>
                            <a:srgbClr val="000000"/>
                          </a:solidFill>
                          <a:effectLst/>
                          <a:latin typeface="Calibri"/>
                        </a:rPr>
                        <a:t>250.2</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250.3</a:t>
                      </a:r>
                    </a:p>
                  </a:txBody>
                  <a:tcPr marL="9525" marR="9525" marT="9525" marB="0" anchor="b"/>
                </a:tc>
                <a:tc>
                  <a:txBody>
                    <a:bodyPr/>
                    <a:lstStyle/>
                    <a:p>
                      <a:pPr algn="ctr" fontAlgn="b"/>
                      <a:r>
                        <a:rPr lang="en-US" sz="1600" b="0" i="0" u="none" strike="noStrike">
                          <a:solidFill>
                            <a:srgbClr val="000000"/>
                          </a:solidFill>
                          <a:effectLst/>
                          <a:latin typeface="Calibri"/>
                        </a:rPr>
                        <a:t>252.3</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255.0</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09"/>
                  </a:ext>
                </a:extLst>
              </a:tr>
              <a:tr h="351416">
                <a:tc>
                  <a:txBody>
                    <a:bodyPr/>
                    <a:lstStyle/>
                    <a:p>
                      <a:pPr algn="ctr" fontAlgn="b"/>
                      <a:r>
                        <a:rPr lang="en-US" sz="1600" b="0" i="0" u="none" strike="noStrike">
                          <a:solidFill>
                            <a:srgbClr val="000000"/>
                          </a:solidFill>
                          <a:effectLst/>
                          <a:latin typeface="Calibri"/>
                        </a:rPr>
                        <a:t>242.0</a:t>
                      </a:r>
                    </a:p>
                  </a:txBody>
                  <a:tcPr marL="9525" marR="9525" marT="9525" marB="0" anchor="b"/>
                </a:tc>
                <a:tc>
                  <a:txBody>
                    <a:bodyPr/>
                    <a:lstStyle/>
                    <a:p>
                      <a:pPr algn="ctr" fontAlgn="b"/>
                      <a:r>
                        <a:rPr lang="en-US" sz="1600" b="0" i="0" u="none" strike="noStrike">
                          <a:solidFill>
                            <a:srgbClr val="000000"/>
                          </a:solidFill>
                          <a:effectLst/>
                          <a:latin typeface="Calibri"/>
                        </a:rPr>
                        <a:t>243.9</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245.4</a:t>
                      </a:r>
                    </a:p>
                  </a:txBody>
                  <a:tcPr marL="9525" marR="9525" marT="9525" marB="0" anchor="b"/>
                </a:tc>
                <a:tc>
                  <a:txBody>
                    <a:bodyPr/>
                    <a:lstStyle/>
                    <a:p>
                      <a:pPr algn="ctr" fontAlgn="b"/>
                      <a:r>
                        <a:rPr lang="en-US" sz="1600" b="0" i="0" u="none" strike="noStrike">
                          <a:solidFill>
                            <a:srgbClr val="000000"/>
                          </a:solidFill>
                          <a:effectLst/>
                          <a:latin typeface="Calibri"/>
                        </a:rPr>
                        <a:t>246.1</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247.0</a:t>
                      </a:r>
                    </a:p>
                  </a:txBody>
                  <a:tcPr marL="9525" marR="9525" marT="9525" marB="0" anchor="b"/>
                </a:tc>
                <a:tc>
                  <a:txBody>
                    <a:bodyPr/>
                    <a:lstStyle/>
                    <a:p>
                      <a:pPr algn="ctr" fontAlgn="b"/>
                      <a:r>
                        <a:rPr lang="en-US" sz="1600" b="0" i="0" u="none" strike="noStrike">
                          <a:solidFill>
                            <a:srgbClr val="000000"/>
                          </a:solidFill>
                          <a:effectLst/>
                          <a:latin typeface="Calibri"/>
                        </a:rPr>
                        <a:t>250.2</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253.7</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10"/>
                  </a:ext>
                </a:extLst>
              </a:tr>
              <a:tr h="351416">
                <a:tc>
                  <a:txBody>
                    <a:bodyPr/>
                    <a:lstStyle/>
                    <a:p>
                      <a:pPr algn="ctr" fontAlgn="b"/>
                      <a:r>
                        <a:rPr lang="en-US" sz="1600" b="0" i="0" u="none" strike="noStrike">
                          <a:solidFill>
                            <a:srgbClr val="000000"/>
                          </a:solidFill>
                          <a:effectLst/>
                          <a:latin typeface="Calibri"/>
                        </a:rPr>
                        <a:t>254.0</a:t>
                      </a:r>
                    </a:p>
                  </a:txBody>
                  <a:tcPr marL="9525" marR="9525" marT="9525" marB="0" anchor="b"/>
                </a:tc>
                <a:tc>
                  <a:txBody>
                    <a:bodyPr/>
                    <a:lstStyle/>
                    <a:p>
                      <a:pPr algn="ctr" fontAlgn="b"/>
                      <a:r>
                        <a:rPr lang="en-US" sz="1600" b="0" i="0" u="none" strike="noStrike">
                          <a:solidFill>
                            <a:srgbClr val="000000"/>
                          </a:solidFill>
                          <a:effectLst/>
                          <a:latin typeface="Calibri"/>
                        </a:rPr>
                        <a:t>252.0</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250.5</a:t>
                      </a:r>
                    </a:p>
                  </a:txBody>
                  <a:tcPr marL="9525" marR="9525" marT="9525" marB="0" anchor="b"/>
                </a:tc>
                <a:tc>
                  <a:txBody>
                    <a:bodyPr/>
                    <a:lstStyle/>
                    <a:p>
                      <a:pPr algn="ctr" fontAlgn="b"/>
                      <a:r>
                        <a:rPr lang="en-US" sz="1600" b="0" i="0" u="none" strike="noStrike">
                          <a:solidFill>
                            <a:srgbClr val="000000"/>
                          </a:solidFill>
                          <a:effectLst/>
                          <a:latin typeface="Calibri"/>
                        </a:rPr>
                        <a:t>250.1</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249.8</a:t>
                      </a:r>
                    </a:p>
                  </a:txBody>
                  <a:tcPr marL="9525" marR="9525" marT="9525" marB="0" anchor="b"/>
                </a:tc>
                <a:tc>
                  <a:txBody>
                    <a:bodyPr/>
                    <a:lstStyle/>
                    <a:p>
                      <a:pPr algn="ctr" fontAlgn="b"/>
                      <a:r>
                        <a:rPr lang="en-US" sz="1600" b="0" i="0" u="none" strike="noStrike">
                          <a:solidFill>
                            <a:srgbClr val="000000"/>
                          </a:solidFill>
                          <a:effectLst/>
                          <a:latin typeface="Calibri"/>
                        </a:rPr>
                        <a:t>251.0</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253.8</a:t>
                      </a:r>
                    </a:p>
                  </a:txBody>
                  <a:tcPr marL="9525" marR="9525" marT="9525" marB="0" anchor="b"/>
                </a:tc>
                <a:tc>
                  <a:txBody>
                    <a:bodyPr/>
                    <a:lstStyle/>
                    <a:p>
                      <a:pPr algn="ctr" fontAlgn="b"/>
                      <a:r>
                        <a:rPr lang="en-US" sz="1600" b="0" i="0" u="none" strike="noStrike">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11"/>
                  </a:ext>
                </a:extLst>
              </a:tr>
              <a:tr h="351416">
                <a:tc>
                  <a:txBody>
                    <a:bodyPr/>
                    <a:lstStyle/>
                    <a:p>
                      <a:pPr algn="ctr" fontAlgn="b"/>
                      <a:r>
                        <a:rPr lang="en-US" sz="1600" b="0" i="0" u="none" strike="noStrike">
                          <a:solidFill>
                            <a:srgbClr val="000000"/>
                          </a:solidFill>
                          <a:effectLst/>
                          <a:latin typeface="Calibri"/>
                        </a:rPr>
                        <a:t>248.0</a:t>
                      </a:r>
                    </a:p>
                  </a:txBody>
                  <a:tcPr marL="9525" marR="9525" marT="9525" marB="0" anchor="b"/>
                </a:tc>
                <a:tc>
                  <a:txBody>
                    <a:bodyPr/>
                    <a:lstStyle/>
                    <a:p>
                      <a:pPr algn="ctr" fontAlgn="b"/>
                      <a:r>
                        <a:rPr lang="en-US" sz="1600" b="0" i="0" u="none" strike="noStrike" dirty="0">
                          <a:solidFill>
                            <a:srgbClr val="000000"/>
                          </a:solidFill>
                          <a:effectLst/>
                          <a:latin typeface="Calibri"/>
                        </a:rPr>
                        <a:t>248.8</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249.0</a:t>
                      </a:r>
                    </a:p>
                  </a:txBody>
                  <a:tcPr marL="9525" marR="9525" marT="9525" marB="0" anchor="b"/>
                </a:tc>
                <a:tc>
                  <a:txBody>
                    <a:bodyPr/>
                    <a:lstStyle/>
                    <a:p>
                      <a:pPr algn="ctr" fontAlgn="b"/>
                      <a:r>
                        <a:rPr lang="en-US" sz="1600" b="0" i="0" u="none" strike="noStrike" dirty="0">
                          <a:solidFill>
                            <a:srgbClr val="000000"/>
                          </a:solidFill>
                          <a:effectLst/>
                          <a:latin typeface="Calibri"/>
                        </a:rPr>
                        <a:t>249.0</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249.1</a:t>
                      </a:r>
                    </a:p>
                  </a:txBody>
                  <a:tcPr marL="9525" marR="9525" marT="9525" marB="0" anchor="b"/>
                </a:tc>
                <a:tc>
                  <a:txBody>
                    <a:bodyPr/>
                    <a:lstStyle/>
                    <a:p>
                      <a:pPr algn="ctr" fontAlgn="b"/>
                      <a:r>
                        <a:rPr lang="en-US" sz="1600" b="0" i="0" u="none" strike="noStrike" dirty="0">
                          <a:solidFill>
                            <a:srgbClr val="000000"/>
                          </a:solidFill>
                          <a:effectLst/>
                          <a:latin typeface="Calibri"/>
                        </a:rPr>
                        <a:t>250.4</a:t>
                      </a:r>
                    </a:p>
                  </a:txBody>
                  <a:tcPr marL="9525" marR="9525" marT="9525" marB="0" anchor="b">
                    <a:solidFill>
                      <a:srgbClr val="FFFFCC"/>
                    </a:solidFill>
                  </a:tcPr>
                </a:tc>
                <a:tc>
                  <a:txBody>
                    <a:bodyPr/>
                    <a:lstStyle/>
                    <a:p>
                      <a:pPr algn="ctr" fontAlgn="b"/>
                      <a:r>
                        <a:rPr lang="en-US" sz="1600" b="0" i="0" u="none" strike="noStrike">
                          <a:solidFill>
                            <a:srgbClr val="000000"/>
                          </a:solidFill>
                          <a:effectLst/>
                          <a:latin typeface="Calibri"/>
                        </a:rPr>
                        <a:t>253.2</a:t>
                      </a:r>
                    </a:p>
                  </a:txBody>
                  <a:tcPr marL="9525" marR="9525" marT="9525" marB="0" anchor="b"/>
                </a:tc>
                <a:tc>
                  <a:txBody>
                    <a:bodyPr/>
                    <a:lstStyle/>
                    <a:p>
                      <a:pPr algn="ctr" fontAlgn="b"/>
                      <a:r>
                        <a:rPr lang="en-US" sz="1600" b="0" i="0" u="none" strike="noStrike" dirty="0">
                          <a:solidFill>
                            <a:srgbClr val="000000"/>
                          </a:solidFill>
                          <a:effectLst/>
                          <a:latin typeface="Calibri"/>
                        </a:rPr>
                        <a:t>260.0</a:t>
                      </a:r>
                    </a:p>
                  </a:txBody>
                  <a:tcPr marL="9525" marR="9525" marT="9525" marB="0" anchor="b">
                    <a:solidFill>
                      <a:srgbClr val="FFFFCC"/>
                    </a:solidFill>
                  </a:tcPr>
                </a:tc>
                <a:extLst>
                  <a:ext uri="{0D108BD9-81ED-4DB2-BD59-A6C34878D82A}">
                    <a16:rowId xmlns:a16="http://schemas.microsoft.com/office/drawing/2014/main" xmlns="" val="10012"/>
                  </a:ext>
                </a:extLst>
              </a:tr>
            </a:tbl>
          </a:graphicData>
        </a:graphic>
      </p:graphicFrame>
      <p:sp>
        <p:nvSpPr>
          <p:cNvPr id="4" name="TextBox 3"/>
          <p:cNvSpPr txBox="1"/>
          <p:nvPr/>
        </p:nvSpPr>
        <p:spPr>
          <a:xfrm>
            <a:off x="1891352" y="2473656"/>
            <a:ext cx="489236" cy="461665"/>
          </a:xfrm>
          <a:prstGeom prst="rect">
            <a:avLst/>
          </a:prstGeom>
          <a:noFill/>
        </p:spPr>
        <p:txBody>
          <a:bodyPr wrap="none" rtlCol="0">
            <a:spAutoFit/>
          </a:bodyPr>
          <a:lstStyle/>
          <a:p>
            <a:r>
              <a:rPr lang="en-US" sz="2400" b="1" dirty="0" smtClean="0">
                <a:solidFill>
                  <a:srgbClr val="0000FF"/>
                </a:solidFill>
                <a:sym typeface="Symbol"/>
              </a:rPr>
              <a:t></a:t>
            </a:r>
            <a:endParaRPr lang="en-US" sz="2400" b="1" dirty="0">
              <a:solidFill>
                <a:srgbClr val="0000FF"/>
              </a:solidFill>
            </a:endParaRPr>
          </a:p>
        </p:txBody>
      </p:sp>
      <p:sp>
        <p:nvSpPr>
          <p:cNvPr id="10"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1285552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EMA – Example 1</a:t>
            </a:r>
            <a:endParaRPr lang="en-US" sz="2800" b="1" dirty="0"/>
          </a:p>
        </p:txBody>
      </p:sp>
      <p:sp>
        <p:nvSpPr>
          <p:cNvPr id="3" name="Slide Number Placeholder 2"/>
          <p:cNvSpPr>
            <a:spLocks noGrp="1"/>
          </p:cNvSpPr>
          <p:nvPr>
            <p:ph type="sldNum" sz="quarter" idx="12"/>
          </p:nvPr>
        </p:nvSpPr>
        <p:spPr>
          <a:xfrm>
            <a:off x="8629610" y="-13648"/>
            <a:ext cx="500742" cy="365125"/>
          </a:xfrm>
        </p:spPr>
        <p:txBody>
          <a:bodyPr/>
          <a:lstStyle/>
          <a:p>
            <a:fld id="{B6F15528-21DE-4FAA-801E-634DDDAF4B2B}" type="slidenum">
              <a:rPr lang="en-US" b="1" smtClean="0">
                <a:solidFill>
                  <a:prstClr val="black"/>
                </a:solidFill>
              </a:rPr>
              <a:pPr/>
              <a:t>32</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p:nvPr>
            <p:extLst>
              <p:ext uri="{D42A27DB-BD31-4B8C-83A1-F6EECF244321}">
                <p14:modId xmlns:p14="http://schemas.microsoft.com/office/powerpoint/2010/main" val="247258278"/>
              </p:ext>
            </p:extLst>
          </p:nvPr>
        </p:nvGraphicFramePr>
        <p:xfrm>
          <a:off x="152399" y="838200"/>
          <a:ext cx="8977745"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a:xfrm>
            <a:off x="-105508" y="6554802"/>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8" name="Content Placeholder 7"/>
          <p:cNvSpPr txBox="1">
            <a:spLocks/>
          </p:cNvSpPr>
          <p:nvPr/>
        </p:nvSpPr>
        <p:spPr>
          <a:xfrm>
            <a:off x="2655277" y="739480"/>
            <a:ext cx="6717323" cy="6222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r>
              <a:rPr lang="en-US" altLang="en-US" sz="1400" dirty="0" smtClean="0"/>
              <a:t>Large </a:t>
            </a:r>
            <a:r>
              <a:rPr lang="en-US" sz="1400" b="1" dirty="0" smtClean="0">
                <a:sym typeface="Symbol"/>
              </a:rPr>
              <a:t> </a:t>
            </a:r>
            <a:r>
              <a:rPr lang="en-US" sz="1400" dirty="0" smtClean="0">
                <a:sym typeface="Symbol"/>
              </a:rPr>
              <a:t>(say </a:t>
            </a:r>
            <a:r>
              <a:rPr lang="en-US" sz="1400" dirty="0">
                <a:sym typeface="Symbol"/>
              </a:rPr>
              <a:t>0.9, 0.8, 0.7, 0.6 etc) </a:t>
            </a:r>
            <a:r>
              <a:rPr lang="en-US" sz="1400" dirty="0" smtClean="0">
                <a:sym typeface="Symbol"/>
              </a:rPr>
              <a:t>would mean: </a:t>
            </a:r>
            <a:r>
              <a:rPr lang="en-US" altLang="en-US" sz="1400" dirty="0" smtClean="0">
                <a:sym typeface="Symbol"/>
              </a:rPr>
              <a:t>LESS smoothing of the data</a:t>
            </a:r>
            <a:endParaRPr lang="en-US" altLang="en-US" sz="1400" dirty="0" smtClean="0"/>
          </a:p>
          <a:p>
            <a:pPr marL="176213" indent="-176213">
              <a:spcBef>
                <a:spcPts val="600"/>
              </a:spcBef>
            </a:pPr>
            <a:r>
              <a:rPr lang="en-US" altLang="en-US" sz="1400" dirty="0" smtClean="0"/>
              <a:t>Small </a:t>
            </a:r>
            <a:r>
              <a:rPr lang="en-US" sz="1400" b="1" dirty="0" smtClean="0">
                <a:sym typeface="Symbol"/>
              </a:rPr>
              <a:t> (</a:t>
            </a:r>
            <a:r>
              <a:rPr lang="en-US" sz="1400" dirty="0">
                <a:sym typeface="Symbol"/>
              </a:rPr>
              <a:t>say </a:t>
            </a:r>
            <a:r>
              <a:rPr lang="en-US" sz="1400" dirty="0" smtClean="0">
                <a:sym typeface="Symbol"/>
              </a:rPr>
              <a:t>0.1, 0.2, 0.3, 0.4 </a:t>
            </a:r>
            <a:r>
              <a:rPr lang="en-US" sz="1400" dirty="0">
                <a:sym typeface="Symbol"/>
              </a:rPr>
              <a:t>etc</a:t>
            </a:r>
            <a:r>
              <a:rPr lang="en-US" sz="1400" b="1" dirty="0" smtClean="0">
                <a:sym typeface="Symbol"/>
              </a:rPr>
              <a:t>) </a:t>
            </a:r>
            <a:r>
              <a:rPr lang="en-US" sz="1400" dirty="0" smtClean="0">
                <a:sym typeface="Symbol"/>
              </a:rPr>
              <a:t>would mean: MORE </a:t>
            </a:r>
            <a:r>
              <a:rPr lang="en-US" altLang="en-US" sz="1400" dirty="0" smtClean="0">
                <a:sym typeface="Symbol"/>
              </a:rPr>
              <a:t>smoothing of the data</a:t>
            </a:r>
          </a:p>
        </p:txBody>
      </p:sp>
    </p:spTree>
    <p:extLst>
      <p:ext uri="{BB962C8B-B14F-4D97-AF65-F5344CB8AC3E}">
        <p14:creationId xmlns:p14="http://schemas.microsoft.com/office/powerpoint/2010/main" val="3011070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2" dur="5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27" dur="500"/>
                                        <p:tgtEl>
                                          <p:spTgt spid="4">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32" dur="500"/>
                                        <p:tgtEl>
                                          <p:spTgt spid="4">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fade">
                                      <p:cBhvr>
                                        <p:cTn id="37" dur="500"/>
                                        <p:tgtEl>
                                          <p:spTgt spid="4">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fade">
                                      <p:cBhvr>
                                        <p:cTn id="42" dur="500"/>
                                        <p:tgtEl>
                                          <p:spTgt spid="4">
                                            <p:graphicEl>
                                              <a:chart seriesIdx="6"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chart seriesIdx="7" categoryIdx="-4" bldStep="series"/>
                                            </p:graphicEl>
                                          </p:spTgt>
                                        </p:tgtEl>
                                        <p:attrNameLst>
                                          <p:attrName>style.visibility</p:attrName>
                                        </p:attrNameLst>
                                      </p:cBhvr>
                                      <p:to>
                                        <p:strVal val="visible"/>
                                      </p:to>
                                    </p:set>
                                    <p:animEffect transition="in" filter="fade">
                                      <p:cBhvr>
                                        <p:cTn id="47" dur="500"/>
                                        <p:tgtEl>
                                          <p:spTgt spid="4">
                                            <p:graphicEl>
                                              <a:chart seriesIdx="7"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chart seriesIdx="8" categoryIdx="-4" bldStep="series"/>
                                            </p:graphicEl>
                                          </p:spTgt>
                                        </p:tgtEl>
                                        <p:attrNameLst>
                                          <p:attrName>style.visibility</p:attrName>
                                        </p:attrNameLst>
                                      </p:cBhvr>
                                      <p:to>
                                        <p:strVal val="visible"/>
                                      </p:to>
                                    </p:set>
                                    <p:animEffect transition="in" filter="fade">
                                      <p:cBhvr>
                                        <p:cTn id="52" dur="500"/>
                                        <p:tgtEl>
                                          <p:spTgt spid="4">
                                            <p:graphicEl>
                                              <a:chart seriesIdx="8"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33400"/>
          </a:xfrm>
        </p:spPr>
        <p:txBody>
          <a:bodyPr>
            <a:normAutofit/>
          </a:bodyPr>
          <a:lstStyle/>
          <a:p>
            <a:pPr algn="l"/>
            <a:r>
              <a:rPr lang="en-US" sz="2800" b="1" dirty="0">
                <a:solidFill>
                  <a:srgbClr val="FF0000"/>
                </a:solidFill>
              </a:rPr>
              <a:t>EMA – </a:t>
            </a:r>
            <a:r>
              <a:rPr lang="en-US" sz="2800" b="1" dirty="0" smtClean="0">
                <a:solidFill>
                  <a:srgbClr val="FF0000"/>
                </a:solidFill>
              </a:rPr>
              <a:t>Example 2</a:t>
            </a:r>
            <a:endParaRPr lang="en-US" sz="2800" b="1" dirty="0">
              <a:solidFill>
                <a:srgbClr val="FF0000"/>
              </a:solidFill>
            </a:endParaRPr>
          </a:p>
        </p:txBody>
      </p:sp>
      <p:sp>
        <p:nvSpPr>
          <p:cNvPr id="8" name="Content Placeholder 7"/>
          <p:cNvSpPr>
            <a:spLocks noGrp="1"/>
          </p:cNvSpPr>
          <p:nvPr>
            <p:ph idx="1"/>
          </p:nvPr>
        </p:nvSpPr>
        <p:spPr>
          <a:xfrm>
            <a:off x="228600" y="586154"/>
            <a:ext cx="8686800" cy="6082500"/>
          </a:xfrm>
        </p:spPr>
        <p:txBody>
          <a:bodyPr>
            <a:noAutofit/>
          </a:bodyPr>
          <a:lstStyle/>
          <a:p>
            <a:r>
              <a:rPr lang="en-US" sz="2400" dirty="0" smtClean="0"/>
              <a:t>Consider the data for the original example</a:t>
            </a:r>
            <a:endParaRPr lang="en-US" sz="2400" dirty="0" smtClean="0">
              <a:solidFill>
                <a:srgbClr val="0000FF"/>
              </a:solidFill>
            </a:endParaRPr>
          </a:p>
          <a:p>
            <a:r>
              <a:rPr lang="en-US" sz="2400" b="1" i="1" dirty="0" smtClean="0">
                <a:sym typeface="Symbol"/>
              </a:rPr>
              <a:t>y</a:t>
            </a:r>
            <a:r>
              <a:rPr lang="en-US" sz="2400" b="1" i="1" baseline="-25000" dirty="0" smtClean="0">
                <a:sym typeface="Symbol"/>
              </a:rPr>
              <a:t>n </a:t>
            </a:r>
            <a:r>
              <a:rPr lang="en-US" sz="2400" i="1" dirty="0" smtClean="0">
                <a:sym typeface="Symbol"/>
              </a:rPr>
              <a:t>&amp;</a:t>
            </a:r>
            <a:r>
              <a:rPr lang="en-US" sz="2400" b="1" i="1" dirty="0" smtClean="0">
                <a:sym typeface="Symbol"/>
              </a:rPr>
              <a:t> </a:t>
            </a:r>
            <a:r>
              <a:rPr lang="en-US" sz="2400" b="1" i="1" dirty="0" err="1" smtClean="0"/>
              <a:t>F</a:t>
            </a:r>
            <a:r>
              <a:rPr lang="en-US" sz="2400" b="1" i="1" baseline="-25000" dirty="0" err="1" smtClean="0"/>
              <a:t>n</a:t>
            </a:r>
            <a:r>
              <a:rPr lang="en-US" sz="2400" b="1" i="1" baseline="-25000" dirty="0" smtClean="0"/>
              <a:t> </a:t>
            </a:r>
            <a:r>
              <a:rPr lang="en-US" sz="2400" dirty="0" smtClean="0"/>
              <a:t>for various values of </a:t>
            </a:r>
            <a:r>
              <a:rPr lang="en-US" sz="2400" b="1" dirty="0" smtClean="0">
                <a:sym typeface="Symbol"/>
              </a:rPr>
              <a:t></a:t>
            </a:r>
            <a:r>
              <a:rPr lang="en-US" sz="2400" dirty="0" smtClean="0">
                <a:sym typeface="Symbol"/>
              </a:rPr>
              <a:t> are tabulated:</a:t>
            </a:r>
            <a:endParaRPr lang="en-US" sz="2400" dirty="0" smtClean="0">
              <a:solidFill>
                <a:srgbClr val="0000FF"/>
              </a:solidFill>
            </a:endParaRPr>
          </a:p>
          <a:p>
            <a:endParaRPr lang="en-US" sz="2400" dirty="0" smtClean="0">
              <a:solidFill>
                <a:srgbClr val="0000FF"/>
              </a:solidFill>
            </a:endParaRPr>
          </a:p>
          <a:p>
            <a:pPr marL="0" indent="0">
              <a:buNone/>
            </a:pPr>
            <a:endParaRPr lang="en-US" altLang="en-US" sz="2000" dirty="0" smtClean="0"/>
          </a:p>
        </p:txBody>
      </p:sp>
      <p:sp>
        <p:nvSpPr>
          <p:cNvPr id="3" name="Slide Number Placeholder 2"/>
          <p:cNvSpPr>
            <a:spLocks noGrp="1"/>
          </p:cNvSpPr>
          <p:nvPr>
            <p:ph type="sldNum" sz="quarter" idx="12"/>
          </p:nvPr>
        </p:nvSpPr>
        <p:spPr>
          <a:xfrm>
            <a:off x="7012467" y="0"/>
            <a:ext cx="2133600" cy="365125"/>
          </a:xfrm>
        </p:spPr>
        <p:txBody>
          <a:bodyPr/>
          <a:lstStyle/>
          <a:p>
            <a:fld id="{B6F15528-21DE-4FAA-801E-634DDDAF4B2B}" type="slidenum">
              <a:rPr lang="en-US" b="1" smtClean="0">
                <a:solidFill>
                  <a:prstClr val="black"/>
                </a:solidFill>
              </a:rPr>
              <a:pPr/>
              <a:t>33</a:t>
            </a:fld>
            <a:endParaRPr lang="en-US" b="1" dirty="0">
              <a:solidFill>
                <a:prstClr val="black"/>
              </a:solidFill>
            </a:endParaRPr>
          </a:p>
        </p:txBody>
      </p:sp>
      <p:cxnSp>
        <p:nvCxnSpPr>
          <p:cNvPr id="7" name="Straight Connector 6"/>
          <p:cNvCxnSpPr/>
          <p:nvPr/>
        </p:nvCxnSpPr>
        <p:spPr>
          <a:xfrm>
            <a:off x="-13855" y="533400"/>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nvPr>
        </p:nvGraphicFramePr>
        <p:xfrm>
          <a:off x="215100" y="1531252"/>
          <a:ext cx="1905000" cy="5272496"/>
        </p:xfrm>
        <a:graphic>
          <a:graphicData uri="http://schemas.openxmlformats.org/drawingml/2006/table">
            <a:tbl>
              <a:tblPr firstRow="1" bandRow="1">
                <a:tableStyleId>{5940675A-B579-460E-94D1-54222C63F5DA}</a:tableStyleId>
              </a:tblPr>
              <a:tblGrid>
                <a:gridCol w="517954">
                  <a:extLst>
                    <a:ext uri="{9D8B030D-6E8A-4147-A177-3AD203B41FA5}">
                      <a16:colId xmlns:a16="http://schemas.microsoft.com/office/drawing/2014/main" xmlns="" val="20000"/>
                    </a:ext>
                  </a:extLst>
                </a:gridCol>
                <a:gridCol w="1387046">
                  <a:extLst>
                    <a:ext uri="{9D8B030D-6E8A-4147-A177-3AD203B41FA5}">
                      <a16:colId xmlns:a16="http://schemas.microsoft.com/office/drawing/2014/main" xmlns="" val="20001"/>
                    </a:ext>
                  </a:extLst>
                </a:gridCol>
              </a:tblGrid>
              <a:tr h="704088">
                <a:tc>
                  <a:txBody>
                    <a:bodyPr/>
                    <a:lstStyle/>
                    <a:p>
                      <a:pPr algn="ctr"/>
                      <a:r>
                        <a:rPr lang="en-US" sz="1600" dirty="0" smtClean="0"/>
                        <a:t>Time Period</a:t>
                      </a:r>
                      <a:endParaRPr lang="en-US" sz="1600" dirty="0"/>
                    </a:p>
                  </a:txBody>
                  <a:tcPr vert="vert270" anchor="ctr"/>
                </a:tc>
                <a:tc>
                  <a:txBody>
                    <a:bodyPr/>
                    <a:lstStyle/>
                    <a:p>
                      <a:pPr algn="ctr"/>
                      <a:r>
                        <a:rPr lang="en-US" sz="1600" dirty="0" smtClean="0"/>
                        <a:t>Actual</a:t>
                      </a:r>
                      <a:r>
                        <a:rPr lang="en-US" sz="1600" baseline="0" dirty="0" smtClean="0"/>
                        <a:t> Value</a:t>
                      </a:r>
                      <a:r>
                        <a:rPr lang="en-US" sz="1600" dirty="0" smtClean="0"/>
                        <a:t> (</a:t>
                      </a:r>
                      <a:r>
                        <a:rPr lang="en-US" sz="1600" b="1" i="1" dirty="0" smtClean="0">
                          <a:sym typeface="Symbol"/>
                        </a:rPr>
                        <a:t>y</a:t>
                      </a:r>
                      <a:r>
                        <a:rPr lang="en-US" sz="1600" b="1" i="1" baseline="-25000" dirty="0" smtClean="0">
                          <a:sym typeface="Symbol"/>
                        </a:rPr>
                        <a:t>n</a:t>
                      </a:r>
                      <a:r>
                        <a:rPr lang="en-US" sz="1600" dirty="0" smtClean="0"/>
                        <a:t>)</a:t>
                      </a:r>
                      <a:endParaRPr lang="en-US" sz="1600" dirty="0"/>
                    </a:p>
                  </a:txBody>
                  <a:tcPr>
                    <a:solidFill>
                      <a:schemeClr val="bg1">
                        <a:lumMod val="85000"/>
                      </a:schemeClr>
                    </a:solidFill>
                  </a:tcPr>
                </a:tc>
                <a:extLst>
                  <a:ext uri="{0D108BD9-81ED-4DB2-BD59-A6C34878D82A}">
                    <a16:rowId xmlns:a16="http://schemas.microsoft.com/office/drawing/2014/main" xmlns="" val="10000"/>
                  </a:ext>
                </a:extLst>
              </a:tr>
              <a:tr h="351416">
                <a:tc>
                  <a:txBody>
                    <a:bodyPr/>
                    <a:lstStyle/>
                    <a:p>
                      <a:pPr algn="ctr"/>
                      <a:r>
                        <a:rPr lang="en-US" sz="1600" b="1" dirty="0" smtClean="0"/>
                        <a:t>T1</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71</a:t>
                      </a:r>
                    </a:p>
                  </a:txBody>
                  <a:tcPr marL="9525" marR="9525" marT="9525" marB="0" anchor="b">
                    <a:solidFill>
                      <a:schemeClr val="bg1">
                        <a:lumMod val="85000"/>
                      </a:schemeClr>
                    </a:solidFill>
                  </a:tcPr>
                </a:tc>
                <a:extLst>
                  <a:ext uri="{0D108BD9-81ED-4DB2-BD59-A6C34878D82A}">
                    <a16:rowId xmlns:a16="http://schemas.microsoft.com/office/drawing/2014/main" xmlns="" val="10001"/>
                  </a:ext>
                </a:extLst>
              </a:tr>
              <a:tr h="351416">
                <a:tc>
                  <a:txBody>
                    <a:bodyPr/>
                    <a:lstStyle/>
                    <a:p>
                      <a:pPr algn="ctr"/>
                      <a:r>
                        <a:rPr lang="en-US" sz="1600" b="1" dirty="0" smtClean="0"/>
                        <a:t>T2</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70</a:t>
                      </a:r>
                    </a:p>
                  </a:txBody>
                  <a:tcPr marL="9525" marR="9525" marT="9525" marB="0" anchor="b">
                    <a:solidFill>
                      <a:schemeClr val="bg1">
                        <a:lumMod val="85000"/>
                      </a:schemeClr>
                    </a:solidFill>
                  </a:tcPr>
                </a:tc>
                <a:extLst>
                  <a:ext uri="{0D108BD9-81ED-4DB2-BD59-A6C34878D82A}">
                    <a16:rowId xmlns:a16="http://schemas.microsoft.com/office/drawing/2014/main" xmlns="" val="10002"/>
                  </a:ext>
                </a:extLst>
              </a:tr>
              <a:tr h="351416">
                <a:tc>
                  <a:txBody>
                    <a:bodyPr/>
                    <a:lstStyle/>
                    <a:p>
                      <a:pPr algn="ctr"/>
                      <a:r>
                        <a:rPr lang="en-US" sz="1600" b="1" dirty="0" smtClean="0"/>
                        <a:t>T3</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69</a:t>
                      </a:r>
                    </a:p>
                  </a:txBody>
                  <a:tcPr marL="9525" marR="9525" marT="9525" marB="0" anchor="b">
                    <a:solidFill>
                      <a:schemeClr val="bg1">
                        <a:lumMod val="85000"/>
                      </a:schemeClr>
                    </a:solidFill>
                  </a:tcPr>
                </a:tc>
                <a:extLst>
                  <a:ext uri="{0D108BD9-81ED-4DB2-BD59-A6C34878D82A}">
                    <a16:rowId xmlns:a16="http://schemas.microsoft.com/office/drawing/2014/main" xmlns="" val="10003"/>
                  </a:ext>
                </a:extLst>
              </a:tr>
              <a:tr h="351416">
                <a:tc>
                  <a:txBody>
                    <a:bodyPr/>
                    <a:lstStyle/>
                    <a:p>
                      <a:pPr algn="ctr"/>
                      <a:r>
                        <a:rPr lang="en-US" sz="1600" b="1" dirty="0" smtClean="0"/>
                        <a:t>T4</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68</a:t>
                      </a:r>
                    </a:p>
                  </a:txBody>
                  <a:tcPr marL="9525" marR="9525" marT="9525" marB="0" anchor="b">
                    <a:solidFill>
                      <a:schemeClr val="bg1">
                        <a:lumMod val="85000"/>
                      </a:schemeClr>
                    </a:solidFill>
                  </a:tcPr>
                </a:tc>
                <a:extLst>
                  <a:ext uri="{0D108BD9-81ED-4DB2-BD59-A6C34878D82A}">
                    <a16:rowId xmlns:a16="http://schemas.microsoft.com/office/drawing/2014/main" xmlns="" val="10004"/>
                  </a:ext>
                </a:extLst>
              </a:tr>
              <a:tr h="351416">
                <a:tc>
                  <a:txBody>
                    <a:bodyPr/>
                    <a:lstStyle/>
                    <a:p>
                      <a:pPr algn="ctr"/>
                      <a:r>
                        <a:rPr lang="en-US" sz="1600" b="1" dirty="0" smtClean="0"/>
                        <a:t>T5</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64</a:t>
                      </a:r>
                    </a:p>
                  </a:txBody>
                  <a:tcPr marL="9525" marR="9525" marT="9525" marB="0" anchor="b">
                    <a:solidFill>
                      <a:schemeClr val="bg1">
                        <a:lumMod val="85000"/>
                      </a:schemeClr>
                    </a:solidFill>
                  </a:tcPr>
                </a:tc>
                <a:extLst>
                  <a:ext uri="{0D108BD9-81ED-4DB2-BD59-A6C34878D82A}">
                    <a16:rowId xmlns:a16="http://schemas.microsoft.com/office/drawing/2014/main" xmlns="" val="10005"/>
                  </a:ext>
                </a:extLst>
              </a:tr>
              <a:tr h="351416">
                <a:tc>
                  <a:txBody>
                    <a:bodyPr/>
                    <a:lstStyle/>
                    <a:p>
                      <a:pPr algn="ctr"/>
                      <a:r>
                        <a:rPr lang="en-US" sz="1600" b="1" dirty="0" smtClean="0"/>
                        <a:t>T6</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65</a:t>
                      </a:r>
                    </a:p>
                  </a:txBody>
                  <a:tcPr marL="9525" marR="9525" marT="9525" marB="0" anchor="b">
                    <a:solidFill>
                      <a:schemeClr val="bg1">
                        <a:lumMod val="85000"/>
                      </a:schemeClr>
                    </a:solidFill>
                  </a:tcPr>
                </a:tc>
                <a:extLst>
                  <a:ext uri="{0D108BD9-81ED-4DB2-BD59-A6C34878D82A}">
                    <a16:rowId xmlns:a16="http://schemas.microsoft.com/office/drawing/2014/main" xmlns="" val="10006"/>
                  </a:ext>
                </a:extLst>
              </a:tr>
              <a:tr h="351416">
                <a:tc>
                  <a:txBody>
                    <a:bodyPr/>
                    <a:lstStyle/>
                    <a:p>
                      <a:pPr algn="ctr"/>
                      <a:r>
                        <a:rPr lang="en-US" sz="1600" b="1" dirty="0" smtClean="0"/>
                        <a:t>T7</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72</a:t>
                      </a:r>
                    </a:p>
                  </a:txBody>
                  <a:tcPr marL="9525" marR="9525" marT="9525" marB="0" anchor="b">
                    <a:solidFill>
                      <a:schemeClr val="bg1">
                        <a:lumMod val="85000"/>
                      </a:schemeClr>
                    </a:solidFill>
                  </a:tcPr>
                </a:tc>
                <a:extLst>
                  <a:ext uri="{0D108BD9-81ED-4DB2-BD59-A6C34878D82A}">
                    <a16:rowId xmlns:a16="http://schemas.microsoft.com/office/drawing/2014/main" xmlns="" val="10007"/>
                  </a:ext>
                </a:extLst>
              </a:tr>
              <a:tr h="351416">
                <a:tc>
                  <a:txBody>
                    <a:bodyPr/>
                    <a:lstStyle/>
                    <a:p>
                      <a:pPr algn="ctr"/>
                      <a:r>
                        <a:rPr lang="en-US" sz="1600" b="1" dirty="0" smtClean="0"/>
                        <a:t>T8</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78</a:t>
                      </a:r>
                    </a:p>
                  </a:txBody>
                  <a:tcPr marL="9525" marR="9525" marT="9525" marB="0" anchor="b">
                    <a:solidFill>
                      <a:schemeClr val="bg1">
                        <a:lumMod val="85000"/>
                      </a:schemeClr>
                    </a:solidFill>
                  </a:tcPr>
                </a:tc>
                <a:extLst>
                  <a:ext uri="{0D108BD9-81ED-4DB2-BD59-A6C34878D82A}">
                    <a16:rowId xmlns:a16="http://schemas.microsoft.com/office/drawing/2014/main" xmlns="" val="10008"/>
                  </a:ext>
                </a:extLst>
              </a:tr>
              <a:tr h="351416">
                <a:tc>
                  <a:txBody>
                    <a:bodyPr/>
                    <a:lstStyle/>
                    <a:p>
                      <a:pPr algn="ctr"/>
                      <a:r>
                        <a:rPr lang="en-US" sz="1600" b="1" dirty="0" smtClean="0"/>
                        <a:t>T9</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9525" marR="9525" marT="9525" marB="0" anchor="b">
                    <a:solidFill>
                      <a:schemeClr val="bg1">
                        <a:lumMod val="85000"/>
                      </a:schemeClr>
                    </a:solidFill>
                  </a:tcPr>
                </a:tc>
                <a:extLst>
                  <a:ext uri="{0D108BD9-81ED-4DB2-BD59-A6C34878D82A}">
                    <a16:rowId xmlns:a16="http://schemas.microsoft.com/office/drawing/2014/main" xmlns="" val="10009"/>
                  </a:ext>
                </a:extLst>
              </a:tr>
              <a:tr h="351416">
                <a:tc>
                  <a:txBody>
                    <a:bodyPr/>
                    <a:lstStyle/>
                    <a:p>
                      <a:pPr algn="ctr"/>
                      <a:r>
                        <a:rPr lang="en-US" sz="1600" b="1" dirty="0" smtClean="0"/>
                        <a:t>T10</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9525" marR="9525" marT="9525" marB="0" anchor="b">
                    <a:solidFill>
                      <a:schemeClr val="bg1">
                        <a:lumMod val="85000"/>
                      </a:schemeClr>
                    </a:solidFill>
                  </a:tcPr>
                </a:tc>
                <a:extLst>
                  <a:ext uri="{0D108BD9-81ED-4DB2-BD59-A6C34878D82A}">
                    <a16:rowId xmlns:a16="http://schemas.microsoft.com/office/drawing/2014/main" xmlns="" val="10010"/>
                  </a:ext>
                </a:extLst>
              </a:tr>
              <a:tr h="351416">
                <a:tc>
                  <a:txBody>
                    <a:bodyPr/>
                    <a:lstStyle/>
                    <a:p>
                      <a:pPr algn="ctr"/>
                      <a:r>
                        <a:rPr lang="en-US" sz="1600" b="1" dirty="0" smtClean="0"/>
                        <a:t>T11</a:t>
                      </a:r>
                      <a:endParaRPr lang="en-US" sz="1600" b="1" dirty="0"/>
                    </a:p>
                  </a:txBody>
                  <a:tcPr>
                    <a:noFill/>
                  </a:tcPr>
                </a:tc>
                <a:tc>
                  <a:txBody>
                    <a:bodyPr/>
                    <a:lstStyle/>
                    <a:p>
                      <a:pPr algn="ctr" fontAlgn="b"/>
                      <a:r>
                        <a:rPr lang="en-US" sz="1600" b="0" i="0" u="none" strike="noStrike">
                          <a:solidFill>
                            <a:srgbClr val="000000"/>
                          </a:solidFill>
                          <a:effectLst/>
                          <a:latin typeface="Calibri" panose="020F0502020204030204" pitchFamily="34" charset="0"/>
                        </a:rPr>
                        <a:t>75</a:t>
                      </a:r>
                    </a:p>
                  </a:txBody>
                  <a:tcPr marL="9525" marR="9525" marT="9525" marB="0" anchor="b">
                    <a:solidFill>
                      <a:schemeClr val="bg1">
                        <a:lumMod val="85000"/>
                      </a:schemeClr>
                    </a:solidFill>
                  </a:tcPr>
                </a:tc>
                <a:extLst>
                  <a:ext uri="{0D108BD9-81ED-4DB2-BD59-A6C34878D82A}">
                    <a16:rowId xmlns:a16="http://schemas.microsoft.com/office/drawing/2014/main" xmlns="" val="10011"/>
                  </a:ext>
                </a:extLst>
              </a:tr>
              <a:tr h="351416">
                <a:tc>
                  <a:txBody>
                    <a:bodyPr/>
                    <a:lstStyle/>
                    <a:p>
                      <a:pPr algn="ctr"/>
                      <a:r>
                        <a:rPr lang="en-US" sz="1600" b="1" dirty="0" smtClean="0"/>
                        <a:t>T12</a:t>
                      </a:r>
                      <a:endParaRPr lang="en-US" sz="1600" b="1" dirty="0"/>
                    </a:p>
                  </a:txBody>
                  <a:tcPr>
                    <a:noFill/>
                  </a:tcPr>
                </a:tc>
                <a:tc>
                  <a:txBody>
                    <a:bodyPr/>
                    <a:lstStyle/>
                    <a:p>
                      <a:pPr algn="ctr" fontAlgn="b"/>
                      <a:r>
                        <a:rPr lang="en-US" sz="1600" b="0" i="0" u="none" strike="noStrike" dirty="0">
                          <a:solidFill>
                            <a:srgbClr val="000000"/>
                          </a:solidFill>
                          <a:effectLst/>
                          <a:latin typeface="Calibri" panose="020F0502020204030204" pitchFamily="34" charset="0"/>
                        </a:rPr>
                        <a:t>70</a:t>
                      </a:r>
                    </a:p>
                  </a:txBody>
                  <a:tcPr marL="9525" marR="9525" marT="9525" marB="0" anchor="b">
                    <a:solidFill>
                      <a:schemeClr val="bg1">
                        <a:lumMod val="85000"/>
                      </a:schemeClr>
                    </a:solidFill>
                  </a:tcPr>
                </a:tc>
                <a:extLst>
                  <a:ext uri="{0D108BD9-81ED-4DB2-BD59-A6C34878D82A}">
                    <a16:rowId xmlns:a16="http://schemas.microsoft.com/office/drawing/2014/main" xmlns="" val="10012"/>
                  </a:ext>
                </a:extLst>
              </a:tr>
              <a:tr h="351416">
                <a:tc>
                  <a:txBody>
                    <a:bodyPr/>
                    <a:lstStyle/>
                    <a:p>
                      <a:pPr algn="ctr"/>
                      <a:r>
                        <a:rPr lang="en-US" sz="1600" b="1" dirty="0" smtClean="0"/>
                        <a:t>T13</a:t>
                      </a:r>
                      <a:endParaRPr lang="en-US" sz="1600" b="1" dirty="0"/>
                    </a:p>
                  </a:txBody>
                  <a:tcPr>
                    <a:noFill/>
                  </a:tcPr>
                </a:tc>
                <a:tc>
                  <a:txBody>
                    <a:bodyPr/>
                    <a:lstStyle/>
                    <a:p>
                      <a:pPr algn="ctr" fontAlgn="b"/>
                      <a:endParaRPr lang="en-US" sz="1600" b="1" i="0" u="none" strike="noStrike" dirty="0">
                        <a:solidFill>
                          <a:srgbClr val="000000"/>
                        </a:solidFill>
                        <a:effectLst/>
                        <a:latin typeface="Calibri"/>
                      </a:endParaRPr>
                    </a:p>
                  </a:txBody>
                  <a:tcPr marL="9525" marR="9525" marT="9525" marB="0" anchor="b">
                    <a:solidFill>
                      <a:schemeClr val="bg1">
                        <a:lumMod val="85000"/>
                      </a:schemeClr>
                    </a:solidFill>
                  </a:tcPr>
                </a:tc>
                <a:extLst>
                  <a:ext uri="{0D108BD9-81ED-4DB2-BD59-A6C34878D82A}">
                    <a16:rowId xmlns:a16="http://schemas.microsoft.com/office/drawing/2014/main" xmlns="" val="10013"/>
                  </a:ext>
                </a:extLst>
              </a:tr>
            </a:tbl>
          </a:graphicData>
        </a:graphic>
      </p:graphicFrame>
      <p:graphicFrame>
        <p:nvGraphicFramePr>
          <p:cNvPr id="9" name="Table 8"/>
          <p:cNvGraphicFramePr>
            <a:graphicFrameLocks noGrp="1"/>
          </p:cNvGraphicFramePr>
          <p:nvPr>
            <p:extLst/>
          </p:nvPr>
        </p:nvGraphicFramePr>
        <p:xfrm>
          <a:off x="2122025" y="1524000"/>
          <a:ext cx="6934200" cy="5284688"/>
        </p:xfrm>
        <a:graphic>
          <a:graphicData uri="http://schemas.openxmlformats.org/drawingml/2006/table">
            <a:tbl>
              <a:tblPr firstRow="1" bandRow="1">
                <a:tableStyleId>{5940675A-B579-460E-94D1-54222C63F5DA}</a:tableStyleId>
              </a:tblPr>
              <a:tblGrid>
                <a:gridCol w="866775">
                  <a:extLst>
                    <a:ext uri="{9D8B030D-6E8A-4147-A177-3AD203B41FA5}">
                      <a16:colId xmlns:a16="http://schemas.microsoft.com/office/drawing/2014/main" xmlns="" val="20000"/>
                    </a:ext>
                  </a:extLst>
                </a:gridCol>
                <a:gridCol w="866775">
                  <a:extLst>
                    <a:ext uri="{9D8B030D-6E8A-4147-A177-3AD203B41FA5}">
                      <a16:colId xmlns:a16="http://schemas.microsoft.com/office/drawing/2014/main" xmlns="" val="20001"/>
                    </a:ext>
                  </a:extLst>
                </a:gridCol>
                <a:gridCol w="866775">
                  <a:extLst>
                    <a:ext uri="{9D8B030D-6E8A-4147-A177-3AD203B41FA5}">
                      <a16:colId xmlns:a16="http://schemas.microsoft.com/office/drawing/2014/main" xmlns="" val="20002"/>
                    </a:ext>
                  </a:extLst>
                </a:gridCol>
                <a:gridCol w="866775">
                  <a:extLst>
                    <a:ext uri="{9D8B030D-6E8A-4147-A177-3AD203B41FA5}">
                      <a16:colId xmlns:a16="http://schemas.microsoft.com/office/drawing/2014/main" xmlns="" val="20003"/>
                    </a:ext>
                  </a:extLst>
                </a:gridCol>
                <a:gridCol w="866775">
                  <a:extLst>
                    <a:ext uri="{9D8B030D-6E8A-4147-A177-3AD203B41FA5}">
                      <a16:colId xmlns:a16="http://schemas.microsoft.com/office/drawing/2014/main" xmlns="" val="20004"/>
                    </a:ext>
                  </a:extLst>
                </a:gridCol>
                <a:gridCol w="866775">
                  <a:extLst>
                    <a:ext uri="{9D8B030D-6E8A-4147-A177-3AD203B41FA5}">
                      <a16:colId xmlns:a16="http://schemas.microsoft.com/office/drawing/2014/main" xmlns="" val="20005"/>
                    </a:ext>
                  </a:extLst>
                </a:gridCol>
                <a:gridCol w="866775">
                  <a:extLst>
                    <a:ext uri="{9D8B030D-6E8A-4147-A177-3AD203B41FA5}">
                      <a16:colId xmlns:a16="http://schemas.microsoft.com/office/drawing/2014/main" xmlns="" val="20006"/>
                    </a:ext>
                  </a:extLst>
                </a:gridCol>
                <a:gridCol w="866775">
                  <a:extLst>
                    <a:ext uri="{9D8B030D-6E8A-4147-A177-3AD203B41FA5}">
                      <a16:colId xmlns:a16="http://schemas.microsoft.com/office/drawing/2014/main" xmlns="" val="20007"/>
                    </a:ext>
                  </a:extLst>
                </a:gridCol>
              </a:tblGrid>
              <a:tr h="381000">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Forecasted Duration (</a:t>
                      </a:r>
                      <a:r>
                        <a:rPr lang="en-US" sz="1600" b="1" i="1" dirty="0" err="1" smtClean="0"/>
                        <a:t>F</a:t>
                      </a:r>
                      <a:r>
                        <a:rPr lang="en-US" sz="1600" b="1" i="1" baseline="-25000" dirty="0" err="1" smtClean="0">
                          <a:sym typeface="Symbol"/>
                        </a:rPr>
                        <a:t>n</a:t>
                      </a:r>
                      <a:r>
                        <a:rPr lang="en-US" sz="1600" dirty="0" smtClean="0"/>
                        <a:t>)</a:t>
                      </a:r>
                      <a:r>
                        <a:rPr lang="en-US" sz="1600" b="1" i="1" baseline="-25000" dirty="0" smtClean="0"/>
                        <a:t> </a:t>
                      </a:r>
                      <a:endParaRPr lang="en-US" sz="1600"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xmlns="" val="10000"/>
                  </a:ext>
                </a:extLst>
              </a:tr>
              <a:tr h="304800">
                <a:tc>
                  <a:txBody>
                    <a:bodyPr/>
                    <a:lstStyle/>
                    <a:p>
                      <a:pPr algn="ctr"/>
                      <a:r>
                        <a:rPr lang="en-US" sz="1600" b="1" dirty="0" smtClean="0">
                          <a:sym typeface="Symbol"/>
                        </a:rPr>
                        <a:t></a:t>
                      </a:r>
                      <a:r>
                        <a:rPr lang="en-US" sz="1600" dirty="0" smtClean="0">
                          <a:sym typeface="Symbol"/>
                        </a:rPr>
                        <a:t> </a:t>
                      </a:r>
                      <a:r>
                        <a:rPr lang="en-US" sz="1600" dirty="0" smtClean="0"/>
                        <a:t>= 1</a:t>
                      </a:r>
                      <a:endParaRPr lang="en-US" sz="1600" dirty="0"/>
                    </a:p>
                  </a:txBody>
                  <a:tcPr/>
                </a:tc>
                <a:tc>
                  <a:txBody>
                    <a:bodyPr/>
                    <a:lstStyle/>
                    <a:p>
                      <a:pPr algn="ctr"/>
                      <a:r>
                        <a:rPr lang="en-US" sz="1600" b="1" dirty="0" smtClean="0">
                          <a:sym typeface="Symbol"/>
                        </a:rPr>
                        <a:t></a:t>
                      </a:r>
                      <a:r>
                        <a:rPr lang="en-US" sz="1600" dirty="0" smtClean="0">
                          <a:sym typeface="Symbol"/>
                        </a:rPr>
                        <a:t> </a:t>
                      </a:r>
                      <a:r>
                        <a:rPr lang="en-US" sz="1600" dirty="0" smtClean="0"/>
                        <a:t>= 0.8</a:t>
                      </a:r>
                      <a:endParaRPr lang="en-US" sz="1600" dirty="0"/>
                    </a:p>
                  </a:txBody>
                  <a:tcPr>
                    <a:solidFill>
                      <a:srgbClr val="FFFFCC"/>
                    </a:solidFill>
                  </a:tcPr>
                </a:tc>
                <a:tc>
                  <a:txBody>
                    <a:bodyPr/>
                    <a:lstStyle/>
                    <a:p>
                      <a:pPr algn="ctr"/>
                      <a:r>
                        <a:rPr lang="en-US" sz="1600" b="1" dirty="0" smtClean="0">
                          <a:sym typeface="Symbol"/>
                        </a:rPr>
                        <a:t></a:t>
                      </a:r>
                      <a:r>
                        <a:rPr lang="en-US" sz="1600" dirty="0" smtClean="0">
                          <a:sym typeface="Symbol"/>
                        </a:rPr>
                        <a:t> </a:t>
                      </a:r>
                      <a:r>
                        <a:rPr lang="en-US" sz="1600" dirty="0" smtClean="0"/>
                        <a:t>= 0.6</a:t>
                      </a:r>
                      <a:endParaRPr lang="en-US" sz="1600" dirty="0"/>
                    </a:p>
                  </a:txBody>
                  <a:tcPr/>
                </a:tc>
                <a:tc>
                  <a:txBody>
                    <a:bodyPr/>
                    <a:lstStyle/>
                    <a:p>
                      <a:pPr algn="ctr"/>
                      <a:r>
                        <a:rPr lang="en-US" sz="1600" b="1" dirty="0" smtClean="0">
                          <a:sym typeface="Symbol"/>
                        </a:rPr>
                        <a:t></a:t>
                      </a:r>
                      <a:r>
                        <a:rPr lang="en-US" sz="1600" dirty="0" smtClean="0">
                          <a:sym typeface="Symbol"/>
                        </a:rPr>
                        <a:t> = </a:t>
                      </a:r>
                      <a:r>
                        <a:rPr lang="en-US" sz="1600" dirty="0" smtClean="0"/>
                        <a:t>0.5</a:t>
                      </a:r>
                      <a:endParaRPr lang="en-US" sz="1600" dirty="0"/>
                    </a:p>
                  </a:txBody>
                  <a:tcPr>
                    <a:solidFill>
                      <a:srgbClr val="FFFFCC"/>
                    </a:solidFill>
                  </a:tcPr>
                </a:tc>
                <a:tc>
                  <a:txBody>
                    <a:bodyPr/>
                    <a:lstStyle/>
                    <a:p>
                      <a:pPr algn="ctr"/>
                      <a:r>
                        <a:rPr lang="en-US" sz="1600" b="1" dirty="0" smtClean="0">
                          <a:sym typeface="Symbol"/>
                        </a:rPr>
                        <a:t></a:t>
                      </a:r>
                      <a:r>
                        <a:rPr lang="en-US" sz="1600" dirty="0" smtClean="0">
                          <a:sym typeface="Symbol"/>
                        </a:rPr>
                        <a:t> </a:t>
                      </a:r>
                      <a:r>
                        <a:rPr lang="en-US" sz="1600" dirty="0" smtClean="0"/>
                        <a:t>= 0.4</a:t>
                      </a:r>
                      <a:endParaRPr lang="en-US" sz="1600" dirty="0"/>
                    </a:p>
                  </a:txBody>
                  <a:tcPr/>
                </a:tc>
                <a:tc>
                  <a:txBody>
                    <a:bodyPr/>
                    <a:lstStyle/>
                    <a:p>
                      <a:pPr algn="ctr"/>
                      <a:r>
                        <a:rPr lang="en-US" sz="1600" b="1" dirty="0" smtClean="0">
                          <a:sym typeface="Symbol"/>
                        </a:rPr>
                        <a:t></a:t>
                      </a:r>
                      <a:r>
                        <a:rPr lang="en-US" sz="1600" dirty="0" smtClean="0">
                          <a:sym typeface="Symbol"/>
                        </a:rPr>
                        <a:t> </a:t>
                      </a:r>
                      <a:r>
                        <a:rPr lang="en-US" sz="1600" dirty="0" smtClean="0"/>
                        <a:t>= 0.2</a:t>
                      </a:r>
                      <a:endParaRPr lang="en-US" sz="1600" dirty="0"/>
                    </a:p>
                  </a:txBody>
                  <a:tcPr>
                    <a:solidFill>
                      <a:srgbClr val="FFFFCC"/>
                    </a:solidFill>
                  </a:tcPr>
                </a:tc>
                <a:tc>
                  <a:txBody>
                    <a:bodyPr/>
                    <a:lstStyle/>
                    <a:p>
                      <a:pPr algn="ctr"/>
                      <a:r>
                        <a:rPr lang="en-US" sz="1600" b="1" dirty="0" smtClean="0">
                          <a:sym typeface="Symbol"/>
                        </a:rPr>
                        <a:t></a:t>
                      </a:r>
                      <a:r>
                        <a:rPr lang="en-US" sz="1600" dirty="0" smtClean="0">
                          <a:sym typeface="Symbol"/>
                        </a:rPr>
                        <a:t> </a:t>
                      </a:r>
                      <a:r>
                        <a:rPr lang="en-US" sz="1600" dirty="0" smtClean="0"/>
                        <a:t>= 0.1</a:t>
                      </a:r>
                      <a:endParaRPr lang="en-US" sz="1600" dirty="0"/>
                    </a:p>
                  </a:txBody>
                  <a:tcPr/>
                </a:tc>
                <a:tc>
                  <a:txBody>
                    <a:bodyPr/>
                    <a:lstStyle/>
                    <a:p>
                      <a:pPr algn="ctr"/>
                      <a:r>
                        <a:rPr lang="en-US" sz="1600" b="1" dirty="0" smtClean="0">
                          <a:sym typeface="Symbol"/>
                        </a:rPr>
                        <a:t></a:t>
                      </a:r>
                      <a:r>
                        <a:rPr lang="en-US" sz="1600" dirty="0" smtClean="0">
                          <a:sym typeface="Symbol"/>
                        </a:rPr>
                        <a:t> </a:t>
                      </a:r>
                      <a:r>
                        <a:rPr lang="en-US" sz="1600" dirty="0" smtClean="0"/>
                        <a:t>= 0.0</a:t>
                      </a:r>
                      <a:endParaRPr lang="en-US" sz="1600" dirty="0"/>
                    </a:p>
                  </a:txBody>
                  <a:tcPr>
                    <a:solidFill>
                      <a:srgbClr val="FFFFCC"/>
                    </a:solidFill>
                  </a:tcPr>
                </a:tc>
                <a:extLst>
                  <a:ext uri="{0D108BD9-81ED-4DB2-BD59-A6C34878D82A}">
                    <a16:rowId xmlns:a16="http://schemas.microsoft.com/office/drawing/2014/main" xmlns="" val="10001"/>
                  </a:ext>
                </a:extLst>
              </a:tr>
              <a:tr h="351416">
                <a:tc>
                  <a:txBody>
                    <a:bodyPr/>
                    <a:lstStyle/>
                    <a:p>
                      <a:pPr algn="ctr" fontAlgn="b"/>
                      <a:r>
                        <a:rPr lang="en-US" sz="1500" b="0" i="0" u="none" strike="noStrike">
                          <a:solidFill>
                            <a:srgbClr val="000000"/>
                          </a:solidFill>
                          <a:effectLst/>
                          <a:latin typeface="Calibri" panose="020F0502020204030204" pitchFamily="34" charset="0"/>
                        </a:rPr>
                        <a:t>71</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a:t>
                      </a:r>
                    </a:p>
                  </a:txBody>
                  <a:tcPr marL="9525" marR="9525" marT="9525" marB="0" anchor="b"/>
                </a:tc>
                <a:tc>
                  <a:txBody>
                    <a:bodyPr/>
                    <a:lstStyle/>
                    <a:p>
                      <a:pPr algn="ctr" fontAlgn="b"/>
                      <a:r>
                        <a:rPr lang="en-US" sz="1500" b="0" i="0" u="none" strike="noStrike" dirty="0">
                          <a:solidFill>
                            <a:srgbClr val="000000"/>
                          </a:solidFill>
                          <a:effectLst/>
                          <a:latin typeface="Calibri" panose="020F0502020204030204" pitchFamily="34" charset="0"/>
                        </a:rPr>
                        <a:t>71</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a:t>
                      </a:r>
                    </a:p>
                  </a:txBody>
                  <a:tcPr marL="9525" marR="9525" marT="9525" marB="0" anchor="b">
                    <a:solidFill>
                      <a:srgbClr val="FFFFCC"/>
                    </a:solidFill>
                  </a:tcPr>
                </a:tc>
                <a:extLst>
                  <a:ext uri="{0D108BD9-81ED-4DB2-BD59-A6C34878D82A}">
                    <a16:rowId xmlns:a16="http://schemas.microsoft.com/office/drawing/2014/main" xmlns="" val="10002"/>
                  </a:ext>
                </a:extLst>
              </a:tr>
              <a:tr h="351416">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03"/>
                  </a:ext>
                </a:extLst>
              </a:tr>
              <a:tr h="351416">
                <a:tc>
                  <a:txBody>
                    <a:bodyPr/>
                    <a:lstStyle/>
                    <a:p>
                      <a:pPr algn="ctr" fontAlgn="b"/>
                      <a:r>
                        <a:rPr lang="en-US" sz="1500" b="0" i="0" u="none" strike="noStrike">
                          <a:solidFill>
                            <a:srgbClr val="000000"/>
                          </a:solidFill>
                          <a:effectLst/>
                          <a:latin typeface="Calibri" panose="020F0502020204030204" pitchFamily="34" charset="0"/>
                        </a:rPr>
                        <a:t>70.0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70.2</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70.4</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70.5</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70.6</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70.8</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70.9</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04"/>
                  </a:ext>
                </a:extLst>
              </a:tr>
              <a:tr h="351416">
                <a:tc>
                  <a:txBody>
                    <a:bodyPr/>
                    <a:lstStyle/>
                    <a:p>
                      <a:pPr algn="ctr" fontAlgn="b"/>
                      <a:r>
                        <a:rPr lang="en-US" sz="1500" b="0" i="0" u="none" strike="noStrike">
                          <a:solidFill>
                            <a:srgbClr val="000000"/>
                          </a:solidFill>
                          <a:effectLst/>
                          <a:latin typeface="Calibri" panose="020F0502020204030204" pitchFamily="34" charset="0"/>
                        </a:rPr>
                        <a:t>69.0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69.2</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69.6</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69.8</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70.0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70.4</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70.7</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05"/>
                  </a:ext>
                </a:extLst>
              </a:tr>
              <a:tr h="351416">
                <a:tc>
                  <a:txBody>
                    <a:bodyPr/>
                    <a:lstStyle/>
                    <a:p>
                      <a:pPr algn="ctr" fontAlgn="b"/>
                      <a:r>
                        <a:rPr lang="en-US" sz="1500" b="0" i="0" u="none" strike="noStrike">
                          <a:solidFill>
                            <a:srgbClr val="000000"/>
                          </a:solidFill>
                          <a:effectLst/>
                          <a:latin typeface="Calibri" panose="020F0502020204030204" pitchFamily="34" charset="0"/>
                        </a:rPr>
                        <a:t>68.0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68.2</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68.6</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68.9</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69.2</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70.0</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70.4</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06"/>
                  </a:ext>
                </a:extLst>
              </a:tr>
              <a:tr h="351416">
                <a:tc>
                  <a:txBody>
                    <a:bodyPr/>
                    <a:lstStyle/>
                    <a:p>
                      <a:pPr algn="ctr" fontAlgn="b"/>
                      <a:r>
                        <a:rPr lang="en-US" sz="1500" b="0" i="0" u="none" strike="noStrike">
                          <a:solidFill>
                            <a:srgbClr val="000000"/>
                          </a:solidFill>
                          <a:effectLst/>
                          <a:latin typeface="Calibri" panose="020F0502020204030204" pitchFamily="34" charset="0"/>
                        </a:rPr>
                        <a:t>64.0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64.8</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65.8</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66.4</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67.1</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68.8</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69.8</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07"/>
                  </a:ext>
                </a:extLst>
              </a:tr>
              <a:tr h="351416">
                <a:tc>
                  <a:txBody>
                    <a:bodyPr/>
                    <a:lstStyle/>
                    <a:p>
                      <a:pPr algn="ctr" fontAlgn="b"/>
                      <a:r>
                        <a:rPr lang="en-US" sz="1500" b="0" i="0" u="none" strike="noStrike">
                          <a:solidFill>
                            <a:srgbClr val="000000"/>
                          </a:solidFill>
                          <a:effectLst/>
                          <a:latin typeface="Calibri" panose="020F0502020204030204" pitchFamily="34" charset="0"/>
                        </a:rPr>
                        <a:t>65.0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65.0</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65.3</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65.7</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66.3</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68.0</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69.3</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08"/>
                  </a:ext>
                </a:extLst>
              </a:tr>
              <a:tr h="351416">
                <a:tc>
                  <a:txBody>
                    <a:bodyPr/>
                    <a:lstStyle/>
                    <a:p>
                      <a:pPr algn="ctr" fontAlgn="b"/>
                      <a:r>
                        <a:rPr lang="en-US" sz="1500" b="0" i="0" u="none" strike="noStrike">
                          <a:solidFill>
                            <a:srgbClr val="000000"/>
                          </a:solidFill>
                          <a:effectLst/>
                          <a:latin typeface="Calibri" panose="020F0502020204030204" pitchFamily="34" charset="0"/>
                        </a:rPr>
                        <a:t>72.0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70.6</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69.3</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68.9</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68.6</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68.8</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69.6</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09"/>
                  </a:ext>
                </a:extLst>
              </a:tr>
              <a:tr h="351416">
                <a:tc>
                  <a:txBody>
                    <a:bodyPr/>
                    <a:lstStyle/>
                    <a:p>
                      <a:pPr algn="ctr" fontAlgn="b"/>
                      <a:r>
                        <a:rPr lang="en-US" sz="1500" b="0" i="0" u="none" strike="noStrike">
                          <a:solidFill>
                            <a:srgbClr val="000000"/>
                          </a:solidFill>
                          <a:effectLst/>
                          <a:latin typeface="Calibri" panose="020F0502020204030204" pitchFamily="34" charset="0"/>
                        </a:rPr>
                        <a:t>78.0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76.5</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74.5</a:t>
                      </a:r>
                    </a:p>
                  </a:txBody>
                  <a:tcPr marL="9525" marR="9525" marT="9525" marB="0" anchor="b"/>
                </a:tc>
                <a:tc>
                  <a:txBody>
                    <a:bodyPr/>
                    <a:lstStyle/>
                    <a:p>
                      <a:pPr algn="ctr" fontAlgn="b"/>
                      <a:r>
                        <a:rPr lang="en-US" sz="1500" b="0" i="0" u="none" strike="noStrike" dirty="0">
                          <a:solidFill>
                            <a:srgbClr val="000000"/>
                          </a:solidFill>
                          <a:effectLst/>
                          <a:latin typeface="Calibri" panose="020F0502020204030204" pitchFamily="34" charset="0"/>
                        </a:rPr>
                        <a:t>73.4</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72.3</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70.6</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70.4</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10"/>
                  </a:ext>
                </a:extLst>
              </a:tr>
              <a:tr h="351416">
                <a:tc>
                  <a:txBody>
                    <a:bodyPr/>
                    <a:lstStyle/>
                    <a:p>
                      <a:pPr algn="ctr" fontAlgn="b"/>
                      <a:r>
                        <a:rPr lang="en-US" sz="15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75.3</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74.8</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74.2</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73.4</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71.5</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70.9</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11"/>
                  </a:ext>
                </a:extLst>
              </a:tr>
              <a:tr h="351416">
                <a:tc>
                  <a:txBody>
                    <a:bodyPr/>
                    <a:lstStyle/>
                    <a:p>
                      <a:pPr algn="ctr" fontAlgn="b"/>
                      <a:r>
                        <a:rPr lang="en-US" sz="15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75.1</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74.9</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74.6</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74.0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72.2</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71.3</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12"/>
                  </a:ext>
                </a:extLst>
              </a:tr>
              <a:tr h="351416">
                <a:tc>
                  <a:txBody>
                    <a:bodyPr/>
                    <a:lstStyle/>
                    <a:p>
                      <a:pPr algn="ctr" fontAlgn="b"/>
                      <a:r>
                        <a:rPr lang="en-US" sz="15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75.0</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75.0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74.8</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74.4</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72.8</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71.7</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13"/>
                  </a:ext>
                </a:extLst>
              </a:tr>
              <a:tr h="351416">
                <a:tc>
                  <a:txBody>
                    <a:bodyPr/>
                    <a:lstStyle/>
                    <a:p>
                      <a:pPr algn="ctr" fontAlgn="b"/>
                      <a:r>
                        <a:rPr lang="en-US" sz="1500" b="0" i="0" u="none" strike="noStrike">
                          <a:solidFill>
                            <a:srgbClr val="000000"/>
                          </a:solidFill>
                          <a:effectLst/>
                          <a:latin typeface="Calibri" panose="020F0502020204030204" pitchFamily="34" charset="0"/>
                        </a:rPr>
                        <a:t>70.0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71.0</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72.0</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72.4</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72.7</a:t>
                      </a:r>
                    </a:p>
                  </a:txBody>
                  <a:tcPr marL="9525" marR="9525" marT="9525" marB="0" anchor="b"/>
                </a:tc>
                <a:tc>
                  <a:txBody>
                    <a:bodyPr/>
                    <a:lstStyle/>
                    <a:p>
                      <a:pPr algn="ctr" fontAlgn="b"/>
                      <a:r>
                        <a:rPr lang="en-US" sz="1500" b="0" i="0" u="none" strike="noStrike">
                          <a:solidFill>
                            <a:srgbClr val="000000"/>
                          </a:solidFill>
                          <a:effectLst/>
                          <a:latin typeface="Calibri" panose="020F0502020204030204" pitchFamily="34" charset="0"/>
                        </a:rPr>
                        <a:t>72.2</a:t>
                      </a:r>
                    </a:p>
                  </a:txBody>
                  <a:tcPr marL="9525" marR="9525" marT="9525" marB="0" anchor="b">
                    <a:solidFill>
                      <a:srgbClr val="FFFFCC"/>
                    </a:solidFill>
                  </a:tcPr>
                </a:tc>
                <a:tc>
                  <a:txBody>
                    <a:bodyPr/>
                    <a:lstStyle/>
                    <a:p>
                      <a:pPr algn="ctr" fontAlgn="b"/>
                      <a:r>
                        <a:rPr lang="en-US" sz="1500" b="0" i="0" u="none" strike="noStrike">
                          <a:solidFill>
                            <a:srgbClr val="000000"/>
                          </a:solidFill>
                          <a:effectLst/>
                          <a:latin typeface="Calibri" panose="020F0502020204030204" pitchFamily="34" charset="0"/>
                        </a:rPr>
                        <a:t>71.5</a:t>
                      </a:r>
                    </a:p>
                  </a:txBody>
                  <a:tcPr marL="9525" marR="9525" marT="9525" marB="0" anchor="b"/>
                </a:tc>
                <a:tc>
                  <a:txBody>
                    <a:bodyPr/>
                    <a:lstStyle/>
                    <a:p>
                      <a:pPr algn="ctr" fontAlgn="b"/>
                      <a:r>
                        <a:rPr lang="en-US" sz="1500" b="0" i="0" u="none" strike="noStrike" dirty="0">
                          <a:solidFill>
                            <a:srgbClr val="000000"/>
                          </a:solidFill>
                          <a:effectLst/>
                          <a:latin typeface="Calibri" panose="020F0502020204030204" pitchFamily="34" charset="0"/>
                        </a:rPr>
                        <a:t>71.0</a:t>
                      </a:r>
                    </a:p>
                  </a:txBody>
                  <a:tcPr marL="9525" marR="9525" marT="9525" marB="0" anchor="b">
                    <a:solidFill>
                      <a:srgbClr val="FFFFCC"/>
                    </a:solidFill>
                  </a:tcPr>
                </a:tc>
                <a:extLst>
                  <a:ext uri="{0D108BD9-81ED-4DB2-BD59-A6C34878D82A}">
                    <a16:rowId xmlns:a16="http://schemas.microsoft.com/office/drawing/2014/main" xmlns="" val="10014"/>
                  </a:ext>
                </a:extLst>
              </a:tr>
            </a:tbl>
          </a:graphicData>
        </a:graphic>
      </p:graphicFrame>
      <p:sp>
        <p:nvSpPr>
          <p:cNvPr id="4" name="TextBox 3"/>
          <p:cNvSpPr txBox="1"/>
          <p:nvPr/>
        </p:nvSpPr>
        <p:spPr>
          <a:xfrm>
            <a:off x="1905000" y="2209800"/>
            <a:ext cx="489236" cy="461665"/>
          </a:xfrm>
          <a:prstGeom prst="rect">
            <a:avLst/>
          </a:prstGeom>
          <a:noFill/>
        </p:spPr>
        <p:txBody>
          <a:bodyPr wrap="none" rtlCol="0">
            <a:spAutoFit/>
          </a:bodyPr>
          <a:lstStyle/>
          <a:p>
            <a:r>
              <a:rPr lang="en-US" sz="2400" b="1" dirty="0" smtClean="0">
                <a:solidFill>
                  <a:srgbClr val="0000FF"/>
                </a:solidFill>
                <a:sym typeface="Symbol"/>
              </a:rPr>
              <a:t></a:t>
            </a:r>
            <a:endParaRPr lang="en-US" sz="2400" b="1" dirty="0">
              <a:solidFill>
                <a:srgbClr val="0000FF"/>
              </a:solidFill>
            </a:endParaRPr>
          </a:p>
        </p:txBody>
      </p:sp>
      <p:sp>
        <p:nvSpPr>
          <p:cNvPr id="10" name="Footer Placeholder 3"/>
          <p:cNvSpPr>
            <a:spLocks noGrp="1"/>
          </p:cNvSpPr>
          <p:nvPr>
            <p:ph type="ftr" sz="quarter" idx="11"/>
          </p:nvPr>
        </p:nvSpPr>
        <p:spPr>
          <a:xfrm rot="16200000">
            <a:off x="-496155" y="6180137"/>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317871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EMA – Example 2</a:t>
            </a:r>
            <a:endParaRPr lang="en-US" sz="2800" b="1" dirty="0"/>
          </a:p>
        </p:txBody>
      </p:sp>
      <p:sp>
        <p:nvSpPr>
          <p:cNvPr id="3" name="Slide Number Placeholder 2"/>
          <p:cNvSpPr>
            <a:spLocks noGrp="1"/>
          </p:cNvSpPr>
          <p:nvPr>
            <p:ph type="sldNum" sz="quarter" idx="12"/>
          </p:nvPr>
        </p:nvSpPr>
        <p:spPr>
          <a:xfrm>
            <a:off x="8629610" y="-13648"/>
            <a:ext cx="500742" cy="365125"/>
          </a:xfrm>
        </p:spPr>
        <p:txBody>
          <a:bodyPr/>
          <a:lstStyle/>
          <a:p>
            <a:fld id="{B6F15528-21DE-4FAA-801E-634DDDAF4B2B}" type="slidenum">
              <a:rPr lang="en-US" b="1" smtClean="0">
                <a:solidFill>
                  <a:prstClr val="black"/>
                </a:solidFill>
              </a:rPr>
              <a:pPr/>
              <a:t>34</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p:nvPr>
            <p:extLst>
              <p:ext uri="{D42A27DB-BD31-4B8C-83A1-F6EECF244321}">
                <p14:modId xmlns:p14="http://schemas.microsoft.com/office/powerpoint/2010/main" val="1841749219"/>
              </p:ext>
            </p:extLst>
          </p:nvPr>
        </p:nvGraphicFramePr>
        <p:xfrm>
          <a:off x="152399" y="838200"/>
          <a:ext cx="8977745"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3"/>
          <p:cNvSpPr>
            <a:spLocks noGrp="1"/>
          </p:cNvSpPr>
          <p:nvPr>
            <p:ph type="ftr" sz="quarter" idx="11"/>
          </p:nvPr>
        </p:nvSpPr>
        <p:spPr>
          <a:xfrm>
            <a:off x="-71867" y="6543079"/>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1268818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fade">
                                      <p:cBhvr>
                                        <p:cTn id="22" dur="5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fade">
                                      <p:cBhvr>
                                        <p:cTn id="27" dur="500"/>
                                        <p:tgtEl>
                                          <p:spTgt spid="4">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fade">
                                      <p:cBhvr>
                                        <p:cTn id="32" dur="500"/>
                                        <p:tgtEl>
                                          <p:spTgt spid="4">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fade">
                                      <p:cBhvr>
                                        <p:cTn id="37" dur="500"/>
                                        <p:tgtEl>
                                          <p:spTgt spid="4">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fade">
                                      <p:cBhvr>
                                        <p:cTn id="42" dur="500"/>
                                        <p:tgtEl>
                                          <p:spTgt spid="4">
                                            <p:graphicEl>
                                              <a:chart seriesIdx="6"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chart seriesIdx="7" categoryIdx="-4" bldStep="series"/>
                                            </p:graphicEl>
                                          </p:spTgt>
                                        </p:tgtEl>
                                        <p:attrNameLst>
                                          <p:attrName>style.visibility</p:attrName>
                                        </p:attrNameLst>
                                      </p:cBhvr>
                                      <p:to>
                                        <p:strVal val="visible"/>
                                      </p:to>
                                    </p:set>
                                    <p:animEffect transition="in" filter="fade">
                                      <p:cBhvr>
                                        <p:cTn id="47" dur="500"/>
                                        <p:tgtEl>
                                          <p:spTgt spid="4">
                                            <p:graphicEl>
                                              <a:chart seriesIdx="7"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chart seriesIdx="8" categoryIdx="-4" bldStep="series"/>
                                            </p:graphicEl>
                                          </p:spTgt>
                                        </p:tgtEl>
                                        <p:attrNameLst>
                                          <p:attrName>style.visibility</p:attrName>
                                        </p:attrNameLst>
                                      </p:cBhvr>
                                      <p:to>
                                        <p:strVal val="visible"/>
                                      </p:to>
                                    </p:set>
                                    <p:animEffect transition="in" filter="fade">
                                      <p:cBhvr>
                                        <p:cTn id="52" dur="500"/>
                                        <p:tgtEl>
                                          <p:spTgt spid="4">
                                            <p:graphicEl>
                                              <a:chart seriesIdx="8"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Regression</a:t>
            </a:r>
            <a:endParaRPr lang="en-US" sz="2800" b="1" dirty="0">
              <a:solidFill>
                <a:srgbClr val="FF0000"/>
              </a:solidFill>
            </a:endParaRPr>
          </a:p>
        </p:txBody>
      </p:sp>
      <p:sp>
        <p:nvSpPr>
          <p:cNvPr id="8" name="Content Placeholder 7"/>
          <p:cNvSpPr>
            <a:spLocks noGrp="1"/>
          </p:cNvSpPr>
          <p:nvPr>
            <p:ph idx="1"/>
          </p:nvPr>
        </p:nvSpPr>
        <p:spPr>
          <a:xfrm>
            <a:off x="228600" y="775500"/>
            <a:ext cx="8686800" cy="6082500"/>
          </a:xfrm>
        </p:spPr>
        <p:txBody>
          <a:bodyPr>
            <a:noAutofit/>
          </a:bodyPr>
          <a:lstStyle/>
          <a:p>
            <a:pPr marL="0" indent="0">
              <a:buNone/>
            </a:pPr>
            <a:r>
              <a:rPr lang="en-US" sz="2400" b="1" u="sng" dirty="0" smtClean="0"/>
              <a:t>Regression</a:t>
            </a:r>
            <a:r>
              <a:rPr lang="en-US" sz="2400" b="1" dirty="0" smtClean="0"/>
              <a:t> </a:t>
            </a:r>
            <a:r>
              <a:rPr lang="en-US" sz="2400" dirty="0"/>
              <a:t>is a statistical method used to describe the nature </a:t>
            </a:r>
            <a:r>
              <a:rPr lang="en-US" sz="2400" dirty="0" smtClean="0"/>
              <a:t>of the </a:t>
            </a:r>
            <a:r>
              <a:rPr lang="en-US" sz="2400" dirty="0"/>
              <a:t>relationship between variables, that is, positive or negative, linear or </a:t>
            </a:r>
            <a:r>
              <a:rPr lang="en-US" sz="2400" dirty="0" smtClean="0"/>
              <a:t>nonlinear</a:t>
            </a:r>
          </a:p>
          <a:p>
            <a:pPr marL="0" indent="0">
              <a:buNone/>
            </a:pPr>
            <a:endParaRPr lang="en-US" sz="2400" dirty="0"/>
          </a:p>
          <a:p>
            <a:pPr marL="231775" indent="-231775"/>
            <a:r>
              <a:rPr lang="en-US" sz="2400" dirty="0" smtClean="0"/>
              <a:t>Regression addresses following </a:t>
            </a:r>
            <a:r>
              <a:rPr lang="en-US" sz="2400" dirty="0"/>
              <a:t>questions statistically:</a:t>
            </a:r>
          </a:p>
          <a:p>
            <a:pPr marL="688975" indent="-401638">
              <a:spcBef>
                <a:spcPts val="1800"/>
              </a:spcBef>
              <a:buNone/>
            </a:pPr>
            <a:r>
              <a:rPr lang="en-US" sz="2400" dirty="0"/>
              <a:t>1</a:t>
            </a:r>
            <a:r>
              <a:rPr lang="en-US" sz="2400" dirty="0" smtClean="0"/>
              <a:t>.	Are </a:t>
            </a:r>
            <a:r>
              <a:rPr lang="en-US" sz="2400" dirty="0"/>
              <a:t>two or more variables related (</a:t>
            </a:r>
            <a:r>
              <a:rPr lang="en-US" sz="2400" dirty="0" smtClean="0"/>
              <a:t>linearly, </a:t>
            </a:r>
            <a:r>
              <a:rPr lang="en-US" sz="2400" dirty="0" err="1" smtClean="0"/>
              <a:t>polynomially</a:t>
            </a:r>
            <a:r>
              <a:rPr lang="en-US" sz="2400" dirty="0" smtClean="0"/>
              <a:t>, logarithmically </a:t>
            </a:r>
            <a:r>
              <a:rPr lang="en-US" sz="2400" dirty="0" err="1" smtClean="0"/>
              <a:t>etc</a:t>
            </a:r>
            <a:r>
              <a:rPr lang="en-US" sz="2400" dirty="0" smtClean="0"/>
              <a:t>)? </a:t>
            </a:r>
            <a:endParaRPr lang="en-US" sz="2400" dirty="0"/>
          </a:p>
          <a:p>
            <a:pPr marL="688975" indent="-401638">
              <a:spcBef>
                <a:spcPts val="1800"/>
              </a:spcBef>
              <a:buNone/>
            </a:pPr>
            <a:r>
              <a:rPr lang="en-US" sz="2400" dirty="0"/>
              <a:t>2. 	If so, what is the strength of the relationship?</a:t>
            </a:r>
          </a:p>
          <a:p>
            <a:pPr marL="688975" indent="-401638">
              <a:spcBef>
                <a:spcPts val="1800"/>
              </a:spcBef>
              <a:buNone/>
            </a:pPr>
            <a:r>
              <a:rPr lang="en-US" sz="2400" dirty="0"/>
              <a:t>3. </a:t>
            </a:r>
            <a:r>
              <a:rPr lang="en-US" sz="2400" dirty="0" smtClean="0"/>
              <a:t>	What </a:t>
            </a:r>
            <a:r>
              <a:rPr lang="en-US" sz="2400" dirty="0"/>
              <a:t>type of relationship exists?</a:t>
            </a:r>
          </a:p>
          <a:p>
            <a:pPr marL="688975" indent="-401638">
              <a:spcBef>
                <a:spcPts val="1800"/>
              </a:spcBef>
              <a:buNone/>
            </a:pPr>
            <a:r>
              <a:rPr lang="en-US" sz="2400" dirty="0"/>
              <a:t>4. </a:t>
            </a:r>
            <a:r>
              <a:rPr lang="en-US" sz="2400" dirty="0" smtClean="0"/>
              <a:t>	What </a:t>
            </a:r>
            <a:r>
              <a:rPr lang="en-US" sz="2400" dirty="0"/>
              <a:t>kind of predictions can be made from the relationship</a:t>
            </a:r>
            <a:r>
              <a:rPr lang="en-US" sz="2400" dirty="0" smtClean="0"/>
              <a:t>?</a:t>
            </a:r>
            <a:endParaRPr lang="en-US" sz="2000" dirty="0" smtClean="0"/>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35</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71867"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1539899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Equation of a Straight Line</a:t>
            </a:r>
            <a:endParaRPr lang="en-US" sz="2800" b="1" dirty="0">
              <a:solidFill>
                <a:srgbClr val="FF0000"/>
              </a:solidFill>
            </a:endParaRPr>
          </a:p>
        </p:txBody>
      </p:sp>
      <p:sp>
        <p:nvSpPr>
          <p:cNvPr id="8" name="Content Placeholder 7"/>
          <p:cNvSpPr>
            <a:spLocks noGrp="1"/>
          </p:cNvSpPr>
          <p:nvPr>
            <p:ph idx="1"/>
          </p:nvPr>
        </p:nvSpPr>
        <p:spPr>
          <a:xfrm>
            <a:off x="228599" y="775500"/>
            <a:ext cx="4950545" cy="5625300"/>
          </a:xfrm>
        </p:spPr>
        <p:txBody>
          <a:bodyPr>
            <a:noAutofit/>
          </a:bodyPr>
          <a:lstStyle/>
          <a:p>
            <a:pPr marL="0" indent="0">
              <a:spcBef>
                <a:spcPts val="900"/>
              </a:spcBef>
              <a:buNone/>
            </a:pPr>
            <a:r>
              <a:rPr lang="en-US" sz="2400" b="1" i="1" dirty="0">
                <a:latin typeface="Palatino" pitchFamily="18" charset="0"/>
              </a:rPr>
              <a:t>y = </a:t>
            </a:r>
            <a:r>
              <a:rPr lang="en-US" sz="2400" b="1" i="1" dirty="0" smtClean="0">
                <a:latin typeface="Palatino" pitchFamily="18" charset="0"/>
              </a:rPr>
              <a:t>a + </a:t>
            </a:r>
            <a:r>
              <a:rPr lang="en-US" sz="2400" b="1" i="1" dirty="0" err="1" smtClean="0">
                <a:latin typeface="Palatino" pitchFamily="18" charset="0"/>
              </a:rPr>
              <a:t>bx</a:t>
            </a:r>
            <a:r>
              <a:rPr lang="en-US" sz="2400" i="1" dirty="0" smtClean="0">
                <a:latin typeface="Palatino" pitchFamily="18" charset="0"/>
              </a:rPr>
              <a:t>  (not y=</a:t>
            </a:r>
            <a:r>
              <a:rPr lang="en-US" sz="2400" i="1" dirty="0" err="1" smtClean="0">
                <a:latin typeface="Palatino" pitchFamily="18" charset="0"/>
              </a:rPr>
              <a:t>mx+c</a:t>
            </a:r>
            <a:r>
              <a:rPr lang="en-US" sz="2400" i="1" dirty="0" smtClean="0">
                <a:latin typeface="Palatino" pitchFamily="18" charset="0"/>
              </a:rPr>
              <a:t>, or </a:t>
            </a:r>
            <a:r>
              <a:rPr lang="en-US" sz="2400" i="1" dirty="0" err="1" smtClean="0">
                <a:latin typeface="Palatino" pitchFamily="18" charset="0"/>
              </a:rPr>
              <a:t>ax+by</a:t>
            </a:r>
            <a:r>
              <a:rPr lang="en-US" sz="2400" i="1" dirty="0" smtClean="0">
                <a:latin typeface="Palatino" pitchFamily="18" charset="0"/>
              </a:rPr>
              <a:t>=0)</a:t>
            </a:r>
          </a:p>
          <a:p>
            <a:pPr marL="0" indent="0">
              <a:spcBef>
                <a:spcPts val="900"/>
              </a:spcBef>
              <a:buNone/>
            </a:pPr>
            <a:r>
              <a:rPr lang="en-US" sz="2400" dirty="0" smtClean="0"/>
              <a:t>where</a:t>
            </a:r>
          </a:p>
        </p:txBody>
      </p:sp>
      <p:sp>
        <p:nvSpPr>
          <p:cNvPr id="3" name="Slide Number Placeholder 2"/>
          <p:cNvSpPr>
            <a:spLocks noGrp="1"/>
          </p:cNvSpPr>
          <p:nvPr>
            <p:ph type="sldNum" sz="quarter" idx="12"/>
          </p:nvPr>
        </p:nvSpPr>
        <p:spPr>
          <a:xfrm>
            <a:off x="7012467" y="0"/>
            <a:ext cx="2133600" cy="365125"/>
          </a:xfrm>
        </p:spPr>
        <p:txBody>
          <a:bodyPr/>
          <a:lstStyle/>
          <a:p>
            <a:fld id="{B6F15528-21DE-4FAA-801E-634DDDAF4B2B}" type="slidenum">
              <a:rPr lang="en-US" b="1" smtClean="0">
                <a:solidFill>
                  <a:prstClr val="black"/>
                </a:solidFill>
              </a:rPr>
              <a:pPr/>
              <a:t>36</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p:nvPr>
            <p:extLst/>
          </p:nvPr>
        </p:nvGraphicFramePr>
        <p:xfrm>
          <a:off x="4841982" y="645696"/>
          <a:ext cx="3900055" cy="6019800"/>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p:cNvGrpSpPr/>
          <p:nvPr/>
        </p:nvGrpSpPr>
        <p:grpSpPr>
          <a:xfrm>
            <a:off x="6096000" y="4751696"/>
            <a:ext cx="2405137" cy="1051560"/>
            <a:chOff x="6435849" y="4751696"/>
            <a:chExt cx="2405137" cy="1051560"/>
          </a:xfrm>
        </p:grpSpPr>
        <p:sp>
          <p:nvSpPr>
            <p:cNvPr id="6" name="Right Brace 5"/>
            <p:cNvSpPr/>
            <p:nvPr/>
          </p:nvSpPr>
          <p:spPr>
            <a:xfrm>
              <a:off x="6435849" y="4751696"/>
              <a:ext cx="274320" cy="1051560"/>
            </a:xfrm>
            <a:prstGeom prst="rightBrace">
              <a:avLst>
                <a:gd name="adj1" fmla="val 25615"/>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 name="TextBox 9"/>
            <p:cNvSpPr txBox="1"/>
            <p:nvPr/>
          </p:nvSpPr>
          <p:spPr>
            <a:xfrm>
              <a:off x="6675650" y="5100580"/>
              <a:ext cx="2165336" cy="307777"/>
            </a:xfrm>
            <a:prstGeom prst="rect">
              <a:avLst/>
            </a:prstGeom>
            <a:noFill/>
          </p:spPr>
          <p:txBody>
            <a:bodyPr wrap="none" rtlCol="0">
              <a:spAutoFit/>
            </a:bodyPr>
            <a:lstStyle/>
            <a:p>
              <a:r>
                <a:rPr lang="en-US" sz="1400" dirty="0" smtClean="0">
                  <a:solidFill>
                    <a:srgbClr val="FF0000"/>
                  </a:solidFill>
                </a:rPr>
                <a:t>Intercept </a:t>
              </a:r>
              <a:r>
                <a:rPr lang="en-US" sz="1400" smtClean="0">
                  <a:solidFill>
                    <a:srgbClr val="FF0000"/>
                  </a:solidFill>
                </a:rPr>
                <a:t>on Y-axis </a:t>
              </a:r>
              <a:r>
                <a:rPr lang="en-US" sz="1400" dirty="0" smtClean="0">
                  <a:solidFill>
                    <a:srgbClr val="FF0000"/>
                  </a:solidFill>
                </a:rPr>
                <a:t>(= 3 = a)</a:t>
              </a:r>
              <a:endParaRPr lang="en-US" sz="1400" dirty="0">
                <a:solidFill>
                  <a:srgbClr val="FF0000"/>
                </a:solidFill>
              </a:endParaRPr>
            </a:p>
          </p:txBody>
        </p:sp>
      </p:grpSp>
      <p:grpSp>
        <p:nvGrpSpPr>
          <p:cNvPr id="14" name="Group 13"/>
          <p:cNvGrpSpPr/>
          <p:nvPr/>
        </p:nvGrpSpPr>
        <p:grpSpPr>
          <a:xfrm>
            <a:off x="8621763" y="1142998"/>
            <a:ext cx="568965" cy="2880359"/>
            <a:chOff x="6656276" y="4382705"/>
            <a:chExt cx="568965" cy="1409540"/>
          </a:xfrm>
        </p:grpSpPr>
        <p:sp>
          <p:nvSpPr>
            <p:cNvPr id="17" name="Right Brace 16"/>
            <p:cNvSpPr/>
            <p:nvPr/>
          </p:nvSpPr>
          <p:spPr>
            <a:xfrm>
              <a:off x="6656276" y="4382705"/>
              <a:ext cx="274320" cy="1409540"/>
            </a:xfrm>
            <a:prstGeom prst="rightBrace">
              <a:avLst>
                <a:gd name="adj1" fmla="val 25615"/>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TextBox 17"/>
            <p:cNvSpPr txBox="1"/>
            <p:nvPr/>
          </p:nvSpPr>
          <p:spPr>
            <a:xfrm>
              <a:off x="6825131" y="4785074"/>
              <a:ext cx="400110" cy="666155"/>
            </a:xfrm>
            <a:prstGeom prst="rect">
              <a:avLst/>
            </a:prstGeom>
            <a:noFill/>
          </p:spPr>
          <p:txBody>
            <a:bodyPr vert="vert270" wrap="none" rtlCol="0">
              <a:spAutoFit/>
            </a:bodyPr>
            <a:lstStyle/>
            <a:p>
              <a:r>
                <a:rPr lang="en-US" sz="1400" smtClean="0">
                  <a:solidFill>
                    <a:srgbClr val="FF0000"/>
                  </a:solidFill>
                </a:rPr>
                <a:t>y-differential </a:t>
              </a:r>
              <a:r>
                <a:rPr lang="en-US" sz="1400" dirty="0" smtClean="0">
                  <a:solidFill>
                    <a:srgbClr val="FF0000"/>
                  </a:solidFill>
                </a:rPr>
                <a:t>(=8)</a:t>
              </a:r>
              <a:endParaRPr lang="en-US" sz="1400" dirty="0">
                <a:solidFill>
                  <a:srgbClr val="FF0000"/>
                </a:solidFill>
              </a:endParaRPr>
            </a:p>
          </p:txBody>
        </p:sp>
      </p:grpSp>
      <p:grpSp>
        <p:nvGrpSpPr>
          <p:cNvPr id="19" name="Group 18"/>
          <p:cNvGrpSpPr/>
          <p:nvPr/>
        </p:nvGrpSpPr>
        <p:grpSpPr>
          <a:xfrm rot="5400000">
            <a:off x="7265326" y="3331663"/>
            <a:ext cx="561208" cy="1975104"/>
            <a:chOff x="6656277" y="4382705"/>
            <a:chExt cx="561208" cy="966541"/>
          </a:xfrm>
        </p:grpSpPr>
        <p:sp>
          <p:nvSpPr>
            <p:cNvPr id="20" name="Right Brace 19"/>
            <p:cNvSpPr/>
            <p:nvPr/>
          </p:nvSpPr>
          <p:spPr>
            <a:xfrm>
              <a:off x="6656277" y="4382705"/>
              <a:ext cx="274320" cy="966541"/>
            </a:xfrm>
            <a:prstGeom prst="rightBrace">
              <a:avLst>
                <a:gd name="adj1" fmla="val 25615"/>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1" name="TextBox 20"/>
            <p:cNvSpPr txBox="1"/>
            <p:nvPr/>
          </p:nvSpPr>
          <p:spPr>
            <a:xfrm>
              <a:off x="6817375" y="4529319"/>
              <a:ext cx="400110" cy="664585"/>
            </a:xfrm>
            <a:prstGeom prst="rect">
              <a:avLst/>
            </a:prstGeom>
            <a:noFill/>
          </p:spPr>
          <p:txBody>
            <a:bodyPr vert="vert270" wrap="none" rtlCol="0">
              <a:spAutoFit/>
            </a:bodyPr>
            <a:lstStyle/>
            <a:p>
              <a:r>
                <a:rPr lang="en-US" sz="1400" smtClean="0">
                  <a:solidFill>
                    <a:srgbClr val="FF0000"/>
                  </a:solidFill>
                </a:rPr>
                <a:t>x-differential </a:t>
              </a:r>
              <a:r>
                <a:rPr lang="en-US" sz="1400" dirty="0" smtClean="0">
                  <a:solidFill>
                    <a:srgbClr val="FF0000"/>
                  </a:solidFill>
                </a:rPr>
                <a:t>(=4)</a:t>
              </a:r>
              <a:endParaRPr lang="en-US" sz="1400" dirty="0">
                <a:solidFill>
                  <a:srgbClr val="FF0000"/>
                </a:solidFill>
              </a:endParaRPr>
            </a:p>
          </p:txBody>
        </p:sp>
      </p:grpSp>
      <p:grpSp>
        <p:nvGrpSpPr>
          <p:cNvPr id="23" name="Group 22"/>
          <p:cNvGrpSpPr/>
          <p:nvPr/>
        </p:nvGrpSpPr>
        <p:grpSpPr>
          <a:xfrm>
            <a:off x="6096000" y="1676400"/>
            <a:ext cx="1829331" cy="579646"/>
            <a:chOff x="6281061" y="1295400"/>
            <a:chExt cx="1829331" cy="579646"/>
          </a:xfrm>
        </p:grpSpPr>
        <p:sp>
          <p:nvSpPr>
            <p:cNvPr id="24" name="TextBox 23"/>
            <p:cNvSpPr txBox="1"/>
            <p:nvPr/>
          </p:nvSpPr>
          <p:spPr>
            <a:xfrm rot="5400000">
              <a:off x="6413309" y="1252920"/>
              <a:ext cx="400110" cy="664606"/>
            </a:xfrm>
            <a:prstGeom prst="rect">
              <a:avLst/>
            </a:prstGeom>
            <a:noFill/>
          </p:spPr>
          <p:txBody>
            <a:bodyPr vert="vert270" wrap="none" rtlCol="0">
              <a:spAutoFit/>
            </a:bodyPr>
            <a:lstStyle/>
            <a:p>
              <a:r>
                <a:rPr lang="en-US" sz="1400" dirty="0" smtClean="0">
                  <a:solidFill>
                    <a:srgbClr val="FF0000"/>
                  </a:solidFill>
                </a:rPr>
                <a:t>Slope = </a:t>
              </a:r>
              <a:endParaRPr lang="en-US" sz="1400" dirty="0">
                <a:solidFill>
                  <a:srgbClr val="FF0000"/>
                </a:solidFill>
              </a:endParaRPr>
            </a:p>
          </p:txBody>
        </p:sp>
        <p:sp>
          <p:nvSpPr>
            <p:cNvPr id="25" name="TextBox 24"/>
            <p:cNvSpPr txBox="1"/>
            <p:nvPr/>
          </p:nvSpPr>
          <p:spPr>
            <a:xfrm rot="5400000">
              <a:off x="7310819" y="1335533"/>
              <a:ext cx="400110" cy="472245"/>
            </a:xfrm>
            <a:prstGeom prst="rect">
              <a:avLst/>
            </a:prstGeom>
            <a:noFill/>
          </p:spPr>
          <p:txBody>
            <a:bodyPr vert="vert270" wrap="none" rtlCol="0">
              <a:spAutoFit/>
            </a:bodyPr>
            <a:lstStyle/>
            <a:p>
              <a:r>
                <a:rPr lang="en-US" sz="1400" dirty="0" smtClean="0">
                  <a:solidFill>
                    <a:srgbClr val="FF0000"/>
                  </a:solidFill>
                </a:rPr>
                <a:t>=    = </a:t>
              </a:r>
              <a:endParaRPr lang="en-US" sz="1400" dirty="0">
                <a:solidFill>
                  <a:srgbClr val="FF0000"/>
                </a:solidFill>
              </a:endParaRPr>
            </a:p>
          </p:txBody>
        </p:sp>
        <p:sp>
          <p:nvSpPr>
            <p:cNvPr id="26" name="TextBox 25"/>
            <p:cNvSpPr txBox="1"/>
            <p:nvPr/>
          </p:nvSpPr>
          <p:spPr>
            <a:xfrm rot="5400000">
              <a:off x="6932002" y="1223329"/>
              <a:ext cx="579646" cy="723788"/>
            </a:xfrm>
            <a:prstGeom prst="rect">
              <a:avLst/>
            </a:prstGeom>
            <a:noFill/>
          </p:spPr>
          <p:txBody>
            <a:bodyPr vert="vert270" wrap="none" rtlCol="0">
              <a:spAutoFit/>
            </a:bodyPr>
            <a:lstStyle/>
            <a:p>
              <a:r>
                <a:rPr lang="en-US" sz="1400" u="sng" smtClean="0">
                  <a:solidFill>
                    <a:srgbClr val="FF0000"/>
                  </a:solidFill>
                </a:rPr>
                <a:t>y-diff</a:t>
              </a:r>
              <a:r>
                <a:rPr lang="en-US" sz="1400" smtClean="0">
                  <a:solidFill>
                    <a:srgbClr val="FF0000"/>
                  </a:solidFill>
                </a:rPr>
                <a:t>    </a:t>
              </a:r>
              <a:r>
                <a:rPr lang="en-US" sz="1400" u="sng" dirty="0" smtClean="0">
                  <a:solidFill>
                    <a:srgbClr val="FF0000"/>
                  </a:solidFill>
                </a:rPr>
                <a:t>8</a:t>
              </a:r>
              <a:endParaRPr lang="en-US" sz="1400" dirty="0" smtClean="0">
                <a:solidFill>
                  <a:srgbClr val="FF0000"/>
                </a:solidFill>
              </a:endParaRPr>
            </a:p>
            <a:p>
              <a:pPr>
                <a:lnSpc>
                  <a:spcPts val="1400"/>
                </a:lnSpc>
              </a:pPr>
              <a:r>
                <a:rPr lang="en-US" sz="1400" smtClean="0">
                  <a:solidFill>
                    <a:srgbClr val="FF0000"/>
                  </a:solidFill>
                </a:rPr>
                <a:t>x-diff    </a:t>
              </a:r>
              <a:r>
                <a:rPr lang="en-US" sz="1400" dirty="0" smtClean="0">
                  <a:solidFill>
                    <a:srgbClr val="FF0000"/>
                  </a:solidFill>
                </a:rPr>
                <a:t>4</a:t>
              </a:r>
              <a:endParaRPr lang="en-US" sz="1400" dirty="0">
                <a:solidFill>
                  <a:srgbClr val="FF0000"/>
                </a:solidFill>
              </a:endParaRPr>
            </a:p>
          </p:txBody>
        </p:sp>
        <p:sp>
          <p:nvSpPr>
            <p:cNvPr id="27" name="TextBox 26"/>
            <p:cNvSpPr txBox="1"/>
            <p:nvPr/>
          </p:nvSpPr>
          <p:spPr>
            <a:xfrm rot="5400000">
              <a:off x="7686237" y="1342961"/>
              <a:ext cx="400110" cy="448200"/>
            </a:xfrm>
            <a:prstGeom prst="rect">
              <a:avLst/>
            </a:prstGeom>
            <a:noFill/>
          </p:spPr>
          <p:txBody>
            <a:bodyPr vert="vert270" wrap="none" rtlCol="0">
              <a:spAutoFit/>
            </a:bodyPr>
            <a:lstStyle/>
            <a:p>
              <a:r>
                <a:rPr lang="en-US" sz="1400" dirty="0" smtClean="0">
                  <a:solidFill>
                    <a:srgbClr val="FF0000"/>
                  </a:solidFill>
                </a:rPr>
                <a:t>2 = b</a:t>
              </a:r>
              <a:endParaRPr lang="en-US" sz="1400" dirty="0">
                <a:solidFill>
                  <a:srgbClr val="FF0000"/>
                </a:solidFill>
              </a:endParaRPr>
            </a:p>
          </p:txBody>
        </p:sp>
      </p:grpSp>
      <p:sp>
        <p:nvSpPr>
          <p:cNvPr id="12" name="Freeform 11"/>
          <p:cNvSpPr/>
          <p:nvPr/>
        </p:nvSpPr>
        <p:spPr>
          <a:xfrm>
            <a:off x="7603220" y="1230243"/>
            <a:ext cx="491015" cy="623703"/>
          </a:xfrm>
          <a:custGeom>
            <a:avLst/>
            <a:gdLst>
              <a:gd name="connsiteX0" fmla="*/ 0 w 300942"/>
              <a:gd name="connsiteY0" fmla="*/ 613458 h 613458"/>
              <a:gd name="connsiteX1" fmla="*/ 300942 w 300942"/>
              <a:gd name="connsiteY1" fmla="*/ 0 h 613458"/>
              <a:gd name="connsiteX0" fmla="*/ 0 w 185195"/>
              <a:gd name="connsiteY0" fmla="*/ 648182 h 648182"/>
              <a:gd name="connsiteX1" fmla="*/ 185195 w 185195"/>
              <a:gd name="connsiteY1" fmla="*/ 0 h 648182"/>
              <a:gd name="connsiteX0" fmla="*/ 0 w 157899"/>
              <a:gd name="connsiteY0" fmla="*/ 539000 h 539000"/>
              <a:gd name="connsiteX1" fmla="*/ 157899 w 157899"/>
              <a:gd name="connsiteY1" fmla="*/ 0 h 539000"/>
              <a:gd name="connsiteX0" fmla="*/ 0 w 417207"/>
              <a:gd name="connsiteY0" fmla="*/ 566296 h 566296"/>
              <a:gd name="connsiteX1" fmla="*/ 417207 w 417207"/>
              <a:gd name="connsiteY1" fmla="*/ 0 h 566296"/>
              <a:gd name="connsiteX0" fmla="*/ 0 w 417207"/>
              <a:gd name="connsiteY0" fmla="*/ 566296 h 566296"/>
              <a:gd name="connsiteX1" fmla="*/ 174658 w 417207"/>
              <a:gd name="connsiteY1" fmla="*/ 307852 h 566296"/>
              <a:gd name="connsiteX2" fmla="*/ 417207 w 417207"/>
              <a:gd name="connsiteY2" fmla="*/ 0 h 566296"/>
              <a:gd name="connsiteX0" fmla="*/ 0 w 417207"/>
              <a:gd name="connsiteY0" fmla="*/ 566296 h 566296"/>
              <a:gd name="connsiteX1" fmla="*/ 174658 w 417207"/>
              <a:gd name="connsiteY1" fmla="*/ 307852 h 566296"/>
              <a:gd name="connsiteX2" fmla="*/ 417207 w 417207"/>
              <a:gd name="connsiteY2" fmla="*/ 0 h 566296"/>
              <a:gd name="connsiteX0" fmla="*/ 0 w 417207"/>
              <a:gd name="connsiteY0" fmla="*/ 566296 h 566296"/>
              <a:gd name="connsiteX1" fmla="*/ 417207 w 417207"/>
              <a:gd name="connsiteY1" fmla="*/ 0 h 566296"/>
              <a:gd name="connsiteX0" fmla="*/ 0 w 417207"/>
              <a:gd name="connsiteY0" fmla="*/ 566296 h 566296"/>
              <a:gd name="connsiteX1" fmla="*/ 327048 w 417207"/>
              <a:gd name="connsiteY1" fmla="*/ 315625 h 566296"/>
              <a:gd name="connsiteX2" fmla="*/ 417207 w 417207"/>
              <a:gd name="connsiteY2" fmla="*/ 0 h 566296"/>
              <a:gd name="connsiteX0" fmla="*/ 0 w 417207"/>
              <a:gd name="connsiteY0" fmla="*/ 566296 h 566296"/>
              <a:gd name="connsiteX1" fmla="*/ 327048 w 417207"/>
              <a:gd name="connsiteY1" fmla="*/ 315625 h 566296"/>
              <a:gd name="connsiteX2" fmla="*/ 417207 w 417207"/>
              <a:gd name="connsiteY2" fmla="*/ 0 h 566296"/>
              <a:gd name="connsiteX0" fmla="*/ 0 w 404906"/>
              <a:gd name="connsiteY0" fmla="*/ 619602 h 619602"/>
              <a:gd name="connsiteX1" fmla="*/ 314747 w 404906"/>
              <a:gd name="connsiteY1" fmla="*/ 315625 h 619602"/>
              <a:gd name="connsiteX2" fmla="*/ 404906 w 404906"/>
              <a:gd name="connsiteY2" fmla="*/ 0 h 619602"/>
              <a:gd name="connsiteX0" fmla="*/ 0 w 491015"/>
              <a:gd name="connsiteY0" fmla="*/ 623703 h 623703"/>
              <a:gd name="connsiteX1" fmla="*/ 314747 w 491015"/>
              <a:gd name="connsiteY1" fmla="*/ 319726 h 623703"/>
              <a:gd name="connsiteX2" fmla="*/ 491015 w 491015"/>
              <a:gd name="connsiteY2" fmla="*/ 0 h 623703"/>
              <a:gd name="connsiteX0" fmla="*/ 0 w 491015"/>
              <a:gd name="connsiteY0" fmla="*/ 623703 h 623703"/>
              <a:gd name="connsiteX1" fmla="*/ 314747 w 491015"/>
              <a:gd name="connsiteY1" fmla="*/ 319726 h 623703"/>
              <a:gd name="connsiteX2" fmla="*/ 491015 w 491015"/>
              <a:gd name="connsiteY2" fmla="*/ 0 h 623703"/>
              <a:gd name="connsiteX0" fmla="*/ 0 w 491015"/>
              <a:gd name="connsiteY0" fmla="*/ 623703 h 623703"/>
              <a:gd name="connsiteX1" fmla="*/ 314747 w 491015"/>
              <a:gd name="connsiteY1" fmla="*/ 319726 h 623703"/>
              <a:gd name="connsiteX2" fmla="*/ 491015 w 491015"/>
              <a:gd name="connsiteY2" fmla="*/ 0 h 623703"/>
            </a:gdLst>
            <a:ahLst/>
            <a:cxnLst>
              <a:cxn ang="0">
                <a:pos x="connsiteX0" y="connsiteY0"/>
              </a:cxn>
              <a:cxn ang="0">
                <a:pos x="connsiteX1" y="connsiteY1"/>
              </a:cxn>
              <a:cxn ang="0">
                <a:pos x="connsiteX2" y="connsiteY2"/>
              </a:cxn>
            </a:cxnLst>
            <a:rect l="l" t="t" r="r" b="b"/>
            <a:pathLst>
              <a:path w="491015" h="623703">
                <a:moveTo>
                  <a:pt x="0" y="623703"/>
                </a:moveTo>
                <a:cubicBezTo>
                  <a:pt x="206060" y="460871"/>
                  <a:pt x="232911" y="423676"/>
                  <a:pt x="314747" y="319726"/>
                </a:cubicBezTo>
                <a:cubicBezTo>
                  <a:pt x="396583" y="215776"/>
                  <a:pt x="460962" y="105208"/>
                  <a:pt x="491015" y="0"/>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8" name="Freeform 27"/>
          <p:cNvSpPr/>
          <p:nvPr/>
        </p:nvSpPr>
        <p:spPr>
          <a:xfrm>
            <a:off x="7846696" y="1225367"/>
            <a:ext cx="653086" cy="3883890"/>
          </a:xfrm>
          <a:custGeom>
            <a:avLst/>
            <a:gdLst>
              <a:gd name="connsiteX0" fmla="*/ 0 w 300942"/>
              <a:gd name="connsiteY0" fmla="*/ 613458 h 613458"/>
              <a:gd name="connsiteX1" fmla="*/ 300942 w 300942"/>
              <a:gd name="connsiteY1" fmla="*/ 0 h 613458"/>
              <a:gd name="connsiteX0" fmla="*/ 0 w 625033"/>
              <a:gd name="connsiteY0" fmla="*/ 3692324 h 3692324"/>
              <a:gd name="connsiteX1" fmla="*/ 625033 w 625033"/>
              <a:gd name="connsiteY1" fmla="*/ 0 h 3692324"/>
              <a:gd name="connsiteX0" fmla="*/ 0 w 358815"/>
              <a:gd name="connsiteY0" fmla="*/ 3784921 h 3784921"/>
              <a:gd name="connsiteX1" fmla="*/ 358815 w 358815"/>
              <a:gd name="connsiteY1" fmla="*/ 0 h 3784921"/>
              <a:gd name="connsiteX0" fmla="*/ 0 w 363638"/>
              <a:gd name="connsiteY0" fmla="*/ 3784921 h 3784921"/>
              <a:gd name="connsiteX1" fmla="*/ 363638 w 363638"/>
              <a:gd name="connsiteY1" fmla="*/ 1881851 h 3784921"/>
              <a:gd name="connsiteX2" fmla="*/ 358815 w 363638"/>
              <a:gd name="connsiteY2" fmla="*/ 0 h 3784921"/>
              <a:gd name="connsiteX0" fmla="*/ 0 w 363638"/>
              <a:gd name="connsiteY0" fmla="*/ 3784921 h 3784921"/>
              <a:gd name="connsiteX1" fmla="*/ 363638 w 363638"/>
              <a:gd name="connsiteY1" fmla="*/ 1881851 h 3784921"/>
              <a:gd name="connsiteX2" fmla="*/ 358815 w 363638"/>
              <a:gd name="connsiteY2" fmla="*/ 0 h 3784921"/>
              <a:gd name="connsiteX0" fmla="*/ 0 w 413490"/>
              <a:gd name="connsiteY0" fmla="*/ 3784921 h 3784921"/>
              <a:gd name="connsiteX1" fmla="*/ 363638 w 413490"/>
              <a:gd name="connsiteY1" fmla="*/ 1881851 h 3784921"/>
              <a:gd name="connsiteX2" fmla="*/ 358815 w 413490"/>
              <a:gd name="connsiteY2" fmla="*/ 0 h 3784921"/>
              <a:gd name="connsiteX0" fmla="*/ 0 w 553072"/>
              <a:gd name="connsiteY0" fmla="*/ 3784921 h 3784921"/>
              <a:gd name="connsiteX1" fmla="*/ 525683 w 553072"/>
              <a:gd name="connsiteY1" fmla="*/ 1974448 h 3784921"/>
              <a:gd name="connsiteX2" fmla="*/ 358815 w 553072"/>
              <a:gd name="connsiteY2" fmla="*/ 0 h 3784921"/>
              <a:gd name="connsiteX0" fmla="*/ 0 w 553072"/>
              <a:gd name="connsiteY0" fmla="*/ 3784921 h 3784921"/>
              <a:gd name="connsiteX1" fmla="*/ 525683 w 553072"/>
              <a:gd name="connsiteY1" fmla="*/ 1974448 h 3784921"/>
              <a:gd name="connsiteX2" fmla="*/ 358815 w 553072"/>
              <a:gd name="connsiteY2" fmla="*/ 0 h 3784921"/>
              <a:gd name="connsiteX0" fmla="*/ 0 w 527412"/>
              <a:gd name="connsiteY0" fmla="*/ 3784921 h 3784921"/>
              <a:gd name="connsiteX1" fmla="*/ 525683 w 527412"/>
              <a:gd name="connsiteY1" fmla="*/ 1974448 h 3784921"/>
              <a:gd name="connsiteX2" fmla="*/ 358815 w 527412"/>
              <a:gd name="connsiteY2" fmla="*/ 0 h 3784921"/>
              <a:gd name="connsiteX0" fmla="*/ 0 w 543913"/>
              <a:gd name="connsiteY0" fmla="*/ 3784921 h 3784921"/>
              <a:gd name="connsiteX1" fmla="*/ 525683 w 543913"/>
              <a:gd name="connsiteY1" fmla="*/ 1974448 h 3784921"/>
              <a:gd name="connsiteX2" fmla="*/ 358815 w 543913"/>
              <a:gd name="connsiteY2" fmla="*/ 0 h 3784921"/>
              <a:gd name="connsiteX0" fmla="*/ 0 w 566692"/>
              <a:gd name="connsiteY0" fmla="*/ 3842794 h 3842794"/>
              <a:gd name="connsiteX1" fmla="*/ 525683 w 566692"/>
              <a:gd name="connsiteY1" fmla="*/ 2032321 h 3842794"/>
              <a:gd name="connsiteX2" fmla="*/ 416689 w 566692"/>
              <a:gd name="connsiteY2" fmla="*/ 0 h 3842794"/>
              <a:gd name="connsiteX0" fmla="*/ 0 w 529782"/>
              <a:gd name="connsiteY0" fmla="*/ 3842794 h 3842794"/>
              <a:gd name="connsiteX1" fmla="*/ 525683 w 529782"/>
              <a:gd name="connsiteY1" fmla="*/ 2032321 h 3842794"/>
              <a:gd name="connsiteX2" fmla="*/ 254643 w 529782"/>
              <a:gd name="connsiteY2" fmla="*/ 0 h 3842794"/>
              <a:gd name="connsiteX0" fmla="*/ 168438 w 694818"/>
              <a:gd name="connsiteY0" fmla="*/ 3842794 h 3842794"/>
              <a:gd name="connsiteX1" fmla="*/ 694121 w 694818"/>
              <a:gd name="connsiteY1" fmla="*/ 2032321 h 3842794"/>
              <a:gd name="connsiteX2" fmla="*/ 0 w 694818"/>
              <a:gd name="connsiteY2" fmla="*/ 0 h 3842794"/>
              <a:gd name="connsiteX0" fmla="*/ 168438 w 694121"/>
              <a:gd name="connsiteY0" fmla="*/ 3842794 h 3842794"/>
              <a:gd name="connsiteX1" fmla="*/ 694121 w 694121"/>
              <a:gd name="connsiteY1" fmla="*/ 2032321 h 3842794"/>
              <a:gd name="connsiteX2" fmla="*/ 0 w 694121"/>
              <a:gd name="connsiteY2" fmla="*/ 0 h 3842794"/>
              <a:gd name="connsiteX0" fmla="*/ 168438 w 530347"/>
              <a:gd name="connsiteY0" fmla="*/ 3842794 h 3842794"/>
              <a:gd name="connsiteX1" fmla="*/ 530347 w 530347"/>
              <a:gd name="connsiteY1" fmla="*/ 2032321 h 3842794"/>
              <a:gd name="connsiteX2" fmla="*/ 0 w 530347"/>
              <a:gd name="connsiteY2" fmla="*/ 0 h 3842794"/>
              <a:gd name="connsiteX0" fmla="*/ 168438 w 586161"/>
              <a:gd name="connsiteY0" fmla="*/ 3842794 h 3842794"/>
              <a:gd name="connsiteX1" fmla="*/ 530347 w 586161"/>
              <a:gd name="connsiteY1" fmla="*/ 2032321 h 3842794"/>
              <a:gd name="connsiteX2" fmla="*/ 0 w 586161"/>
              <a:gd name="connsiteY2" fmla="*/ 0 h 3842794"/>
              <a:gd name="connsiteX0" fmla="*/ 168438 w 540078"/>
              <a:gd name="connsiteY0" fmla="*/ 3842794 h 3842794"/>
              <a:gd name="connsiteX1" fmla="*/ 530347 w 540078"/>
              <a:gd name="connsiteY1" fmla="*/ 2032321 h 3842794"/>
              <a:gd name="connsiteX2" fmla="*/ 0 w 540078"/>
              <a:gd name="connsiteY2" fmla="*/ 0 h 3842794"/>
              <a:gd name="connsiteX0" fmla="*/ 168438 w 341708"/>
              <a:gd name="connsiteY0" fmla="*/ 3842794 h 3842794"/>
              <a:gd name="connsiteX1" fmla="*/ 263219 w 341708"/>
              <a:gd name="connsiteY1" fmla="*/ 2155611 h 3842794"/>
              <a:gd name="connsiteX2" fmla="*/ 0 w 341708"/>
              <a:gd name="connsiteY2" fmla="*/ 0 h 3842794"/>
              <a:gd name="connsiteX0" fmla="*/ 168438 w 379546"/>
              <a:gd name="connsiteY0" fmla="*/ 3842794 h 3842794"/>
              <a:gd name="connsiteX1" fmla="*/ 335138 w 379546"/>
              <a:gd name="connsiteY1" fmla="*/ 2165886 h 3842794"/>
              <a:gd name="connsiteX2" fmla="*/ 0 w 379546"/>
              <a:gd name="connsiteY2" fmla="*/ 0 h 3842794"/>
              <a:gd name="connsiteX0" fmla="*/ 168438 w 468952"/>
              <a:gd name="connsiteY0" fmla="*/ 3842794 h 3842794"/>
              <a:gd name="connsiteX1" fmla="*/ 335138 w 468952"/>
              <a:gd name="connsiteY1" fmla="*/ 2165886 h 3842794"/>
              <a:gd name="connsiteX2" fmla="*/ 0 w 468952"/>
              <a:gd name="connsiteY2" fmla="*/ 0 h 3842794"/>
              <a:gd name="connsiteX0" fmla="*/ 168438 w 664440"/>
              <a:gd name="connsiteY0" fmla="*/ 3842794 h 3842794"/>
              <a:gd name="connsiteX1" fmla="*/ 581718 w 664440"/>
              <a:gd name="connsiteY1" fmla="*/ 1426147 h 3842794"/>
              <a:gd name="connsiteX2" fmla="*/ 0 w 664440"/>
              <a:gd name="connsiteY2" fmla="*/ 0 h 3842794"/>
              <a:gd name="connsiteX0" fmla="*/ 168438 w 664440"/>
              <a:gd name="connsiteY0" fmla="*/ 3842794 h 3842794"/>
              <a:gd name="connsiteX1" fmla="*/ 581718 w 664440"/>
              <a:gd name="connsiteY1" fmla="*/ 1426147 h 3842794"/>
              <a:gd name="connsiteX2" fmla="*/ 0 w 664440"/>
              <a:gd name="connsiteY2" fmla="*/ 0 h 3842794"/>
              <a:gd name="connsiteX0" fmla="*/ 168438 w 718491"/>
              <a:gd name="connsiteY0" fmla="*/ 3842794 h 3842794"/>
              <a:gd name="connsiteX1" fmla="*/ 643363 w 718491"/>
              <a:gd name="connsiteY1" fmla="*/ 1415873 h 3842794"/>
              <a:gd name="connsiteX2" fmla="*/ 0 w 718491"/>
              <a:gd name="connsiteY2" fmla="*/ 0 h 3842794"/>
              <a:gd name="connsiteX0" fmla="*/ 168438 w 666239"/>
              <a:gd name="connsiteY0" fmla="*/ 3842794 h 3842794"/>
              <a:gd name="connsiteX1" fmla="*/ 643363 w 666239"/>
              <a:gd name="connsiteY1" fmla="*/ 1415873 h 3842794"/>
              <a:gd name="connsiteX2" fmla="*/ 0 w 666239"/>
              <a:gd name="connsiteY2" fmla="*/ 0 h 3842794"/>
              <a:gd name="connsiteX0" fmla="*/ 168438 w 666239"/>
              <a:gd name="connsiteY0" fmla="*/ 3842794 h 3842794"/>
              <a:gd name="connsiteX1" fmla="*/ 643363 w 666239"/>
              <a:gd name="connsiteY1" fmla="*/ 1415873 h 3842794"/>
              <a:gd name="connsiteX2" fmla="*/ 0 w 666239"/>
              <a:gd name="connsiteY2" fmla="*/ 0 h 3842794"/>
              <a:gd name="connsiteX0" fmla="*/ 230082 w 648869"/>
              <a:gd name="connsiteY0" fmla="*/ 3842794 h 3842794"/>
              <a:gd name="connsiteX1" fmla="*/ 643363 w 648869"/>
              <a:gd name="connsiteY1" fmla="*/ 1415873 h 3842794"/>
              <a:gd name="connsiteX2" fmla="*/ 0 w 648869"/>
              <a:gd name="connsiteY2" fmla="*/ 0 h 3842794"/>
              <a:gd name="connsiteX0" fmla="*/ 230082 w 667412"/>
              <a:gd name="connsiteY0" fmla="*/ 3842794 h 3842794"/>
              <a:gd name="connsiteX1" fmla="*/ 643363 w 667412"/>
              <a:gd name="connsiteY1" fmla="*/ 1415873 h 3842794"/>
              <a:gd name="connsiteX2" fmla="*/ 0 w 667412"/>
              <a:gd name="connsiteY2" fmla="*/ 0 h 3842794"/>
              <a:gd name="connsiteX0" fmla="*/ 219808 w 638196"/>
              <a:gd name="connsiteY0" fmla="*/ 3883890 h 3883890"/>
              <a:gd name="connsiteX1" fmla="*/ 633089 w 638196"/>
              <a:gd name="connsiteY1" fmla="*/ 1456969 h 3883890"/>
              <a:gd name="connsiteX2" fmla="*/ 0 w 638196"/>
              <a:gd name="connsiteY2" fmla="*/ 0 h 3883890"/>
              <a:gd name="connsiteX0" fmla="*/ 219808 w 638196"/>
              <a:gd name="connsiteY0" fmla="*/ 3883890 h 3883890"/>
              <a:gd name="connsiteX1" fmla="*/ 633089 w 638196"/>
              <a:gd name="connsiteY1" fmla="*/ 1456969 h 3883890"/>
              <a:gd name="connsiteX2" fmla="*/ 0 w 638196"/>
              <a:gd name="connsiteY2" fmla="*/ 0 h 3883890"/>
              <a:gd name="connsiteX0" fmla="*/ 219808 w 653086"/>
              <a:gd name="connsiteY0" fmla="*/ 3883890 h 3883890"/>
              <a:gd name="connsiteX1" fmla="*/ 633089 w 653086"/>
              <a:gd name="connsiteY1" fmla="*/ 1456969 h 3883890"/>
              <a:gd name="connsiteX2" fmla="*/ 0 w 653086"/>
              <a:gd name="connsiteY2" fmla="*/ 0 h 3883890"/>
            </a:gdLst>
            <a:ahLst/>
            <a:cxnLst>
              <a:cxn ang="0">
                <a:pos x="connsiteX0" y="connsiteY0"/>
              </a:cxn>
              <a:cxn ang="0">
                <a:pos x="connsiteX1" y="connsiteY1"/>
              </a:cxn>
              <a:cxn ang="0">
                <a:pos x="connsiteX2" y="connsiteY2"/>
              </a:cxn>
            </a:cxnLst>
            <a:rect l="l" t="t" r="r" b="b"/>
            <a:pathLst>
              <a:path w="653086" h="3883890">
                <a:moveTo>
                  <a:pt x="219808" y="3883890"/>
                </a:moveTo>
                <a:cubicBezTo>
                  <a:pt x="506925" y="3257251"/>
                  <a:pt x="721095" y="2104284"/>
                  <a:pt x="633089" y="1456969"/>
                </a:cubicBezTo>
                <a:cubicBezTo>
                  <a:pt x="545083" y="809654"/>
                  <a:pt x="459133" y="630015"/>
                  <a:pt x="0" y="0"/>
                </a:cubicBezTo>
              </a:path>
            </a:pathLst>
          </a:cu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TextBox 4"/>
          <p:cNvSpPr txBox="1"/>
          <p:nvPr/>
        </p:nvSpPr>
        <p:spPr>
          <a:xfrm>
            <a:off x="93784" y="5926015"/>
            <a:ext cx="4800600" cy="877163"/>
          </a:xfrm>
          <a:prstGeom prst="rect">
            <a:avLst/>
          </a:prstGeom>
          <a:solidFill>
            <a:schemeClr val="bg1">
              <a:lumMod val="85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700" dirty="0" smtClean="0">
                <a:solidFill>
                  <a:prstClr val="black"/>
                </a:solidFill>
              </a:rPr>
              <a:t>When taking ratio (slope), sequencing of differential should be same i.e</a:t>
            </a:r>
            <a:r>
              <a:rPr lang="en-US" sz="1700" smtClean="0">
                <a:solidFill>
                  <a:prstClr val="black"/>
                </a:solidFill>
              </a:rPr>
              <a:t>. y</a:t>
            </a:r>
            <a:r>
              <a:rPr lang="en-US" sz="1700" baseline="-25000" smtClean="0">
                <a:solidFill>
                  <a:prstClr val="black"/>
                </a:solidFill>
              </a:rPr>
              <a:t>2</a:t>
            </a:r>
            <a:r>
              <a:rPr lang="en-US" sz="1700" smtClean="0">
                <a:solidFill>
                  <a:prstClr val="black"/>
                </a:solidFill>
              </a:rPr>
              <a:t>-y</a:t>
            </a:r>
            <a:r>
              <a:rPr lang="en-US" sz="1700" baseline="-25000" smtClean="0">
                <a:solidFill>
                  <a:prstClr val="black"/>
                </a:solidFill>
              </a:rPr>
              <a:t>1</a:t>
            </a:r>
            <a:r>
              <a:rPr lang="en-US" sz="1700" smtClean="0">
                <a:solidFill>
                  <a:prstClr val="black"/>
                </a:solidFill>
              </a:rPr>
              <a:t> &amp; x</a:t>
            </a:r>
            <a:r>
              <a:rPr lang="en-US" sz="1700" baseline="-25000" smtClean="0">
                <a:solidFill>
                  <a:prstClr val="black"/>
                </a:solidFill>
              </a:rPr>
              <a:t>2</a:t>
            </a:r>
            <a:r>
              <a:rPr lang="en-US" sz="1700" smtClean="0">
                <a:solidFill>
                  <a:prstClr val="black"/>
                </a:solidFill>
              </a:rPr>
              <a:t>-x</a:t>
            </a:r>
            <a:r>
              <a:rPr lang="en-US" sz="1700" baseline="-25000" smtClean="0">
                <a:solidFill>
                  <a:prstClr val="black"/>
                </a:solidFill>
              </a:rPr>
              <a:t>1</a:t>
            </a:r>
            <a:r>
              <a:rPr lang="en-US" sz="1700" dirty="0" smtClean="0">
                <a:solidFill>
                  <a:prstClr val="black"/>
                </a:solidFill>
              </a:rPr>
              <a:t>, </a:t>
            </a:r>
            <a:r>
              <a:rPr lang="en-US" sz="1700" smtClean="0">
                <a:solidFill>
                  <a:prstClr val="black"/>
                </a:solidFill>
              </a:rPr>
              <a:t>or y</a:t>
            </a:r>
            <a:r>
              <a:rPr lang="en-US" sz="1700" baseline="-25000" smtClean="0">
                <a:solidFill>
                  <a:prstClr val="black"/>
                </a:solidFill>
              </a:rPr>
              <a:t>1</a:t>
            </a:r>
            <a:r>
              <a:rPr lang="en-US" sz="1700" smtClean="0">
                <a:solidFill>
                  <a:prstClr val="black"/>
                </a:solidFill>
              </a:rPr>
              <a:t>-y</a:t>
            </a:r>
            <a:r>
              <a:rPr lang="en-US" sz="1700" baseline="-25000" smtClean="0">
                <a:solidFill>
                  <a:prstClr val="black"/>
                </a:solidFill>
              </a:rPr>
              <a:t>2</a:t>
            </a:r>
            <a:r>
              <a:rPr lang="en-US" sz="1700" smtClean="0">
                <a:solidFill>
                  <a:prstClr val="black"/>
                </a:solidFill>
              </a:rPr>
              <a:t> </a:t>
            </a:r>
            <a:r>
              <a:rPr lang="en-US" sz="1700">
                <a:solidFill>
                  <a:prstClr val="black"/>
                </a:solidFill>
              </a:rPr>
              <a:t>&amp; </a:t>
            </a:r>
            <a:r>
              <a:rPr lang="en-US" sz="1700" smtClean="0">
                <a:solidFill>
                  <a:prstClr val="black"/>
                </a:solidFill>
              </a:rPr>
              <a:t>x</a:t>
            </a:r>
            <a:r>
              <a:rPr lang="en-US" sz="1700" baseline="-25000" smtClean="0">
                <a:solidFill>
                  <a:prstClr val="black"/>
                </a:solidFill>
              </a:rPr>
              <a:t>1</a:t>
            </a:r>
            <a:r>
              <a:rPr lang="en-US" sz="1700" smtClean="0">
                <a:solidFill>
                  <a:prstClr val="black"/>
                </a:solidFill>
              </a:rPr>
              <a:t>-x</a:t>
            </a:r>
            <a:r>
              <a:rPr lang="en-US" sz="1700" baseline="-25000" smtClean="0">
                <a:solidFill>
                  <a:prstClr val="black"/>
                </a:solidFill>
              </a:rPr>
              <a:t>2</a:t>
            </a:r>
            <a:r>
              <a:rPr lang="en-US" sz="1700" dirty="0" smtClean="0">
                <a:solidFill>
                  <a:prstClr val="black"/>
                </a:solidFill>
              </a:rPr>
              <a:t>.          A negative relationship must yield negative </a:t>
            </a:r>
            <a:r>
              <a:rPr lang="en-US" sz="1700" b="1" i="1" dirty="0" smtClean="0">
                <a:solidFill>
                  <a:prstClr val="black"/>
                </a:solidFill>
              </a:rPr>
              <a:t>b</a:t>
            </a:r>
            <a:r>
              <a:rPr lang="en-US" sz="1700" baseline="-25000" dirty="0" smtClean="0">
                <a:solidFill>
                  <a:prstClr val="black"/>
                </a:solidFill>
              </a:rPr>
              <a:t> </a:t>
            </a:r>
            <a:endParaRPr lang="en-US" sz="1700" dirty="0">
              <a:solidFill>
                <a:prstClr val="black"/>
              </a:solidFill>
            </a:endParaRPr>
          </a:p>
        </p:txBody>
      </p:sp>
      <p:sp>
        <p:nvSpPr>
          <p:cNvPr id="29" name="Footer Placeholder 3"/>
          <p:cNvSpPr>
            <a:spLocks noGrp="1"/>
          </p:cNvSpPr>
          <p:nvPr>
            <p:ph type="ftr" sz="quarter" idx="11"/>
          </p:nvPr>
        </p:nvSpPr>
        <p:spPr>
          <a:xfrm rot="16200000">
            <a:off x="8413383" y="6168415"/>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30" name="Content Placeholder 7"/>
          <p:cNvSpPr txBox="1">
            <a:spLocks/>
          </p:cNvSpPr>
          <p:nvPr/>
        </p:nvSpPr>
        <p:spPr>
          <a:xfrm>
            <a:off x="228601" y="1766100"/>
            <a:ext cx="4404826" cy="40371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3550" indent="-463550">
              <a:spcBef>
                <a:spcPts val="900"/>
              </a:spcBef>
              <a:buFont typeface="Arial" pitchFamily="34" charset="0"/>
              <a:buNone/>
            </a:pPr>
            <a:r>
              <a:rPr lang="en-US" sz="2400" b="1" i="1" dirty="0" smtClean="0">
                <a:latin typeface="Palatino" pitchFamily="18" charset="0"/>
              </a:rPr>
              <a:t>x</a:t>
            </a:r>
            <a:r>
              <a:rPr lang="en-US" sz="2400" i="1" dirty="0" smtClean="0">
                <a:latin typeface="Palatino" pitchFamily="18" charset="0"/>
              </a:rPr>
              <a:t> </a:t>
            </a:r>
            <a:r>
              <a:rPr lang="en-US" sz="2400" dirty="0" smtClean="0"/>
              <a:t>= </a:t>
            </a:r>
            <a:r>
              <a:rPr lang="en-US" sz="2400" dirty="0" smtClean="0">
                <a:latin typeface="Calibri" pitchFamily="34" charset="0"/>
              </a:rPr>
              <a:t>value of independent variable, on the x-axis</a:t>
            </a:r>
            <a:endParaRPr lang="en-US" sz="2400" i="1" dirty="0" smtClean="0">
              <a:latin typeface="Palatino" pitchFamily="18" charset="0"/>
            </a:endParaRPr>
          </a:p>
          <a:p>
            <a:pPr marL="463550" indent="-463550">
              <a:spcBef>
                <a:spcPts val="900"/>
              </a:spcBef>
              <a:buFont typeface="Arial" pitchFamily="34" charset="0"/>
              <a:buNone/>
            </a:pPr>
            <a:r>
              <a:rPr lang="en-US" sz="2400" b="1" i="1" dirty="0" smtClean="0">
                <a:latin typeface="Palatino" pitchFamily="18" charset="0"/>
              </a:rPr>
              <a:t>y</a:t>
            </a:r>
            <a:r>
              <a:rPr lang="en-US" sz="2400" i="1" dirty="0" smtClean="0">
                <a:latin typeface="Palatino" pitchFamily="18" charset="0"/>
              </a:rPr>
              <a:t> </a:t>
            </a:r>
            <a:r>
              <a:rPr lang="en-US" sz="2400" dirty="0" smtClean="0"/>
              <a:t>= </a:t>
            </a:r>
            <a:r>
              <a:rPr lang="en-US" sz="2400" dirty="0" smtClean="0">
                <a:latin typeface="Calibri" pitchFamily="34" charset="0"/>
              </a:rPr>
              <a:t>value of dependent variable, on the y-axis</a:t>
            </a:r>
          </a:p>
          <a:p>
            <a:pPr marL="463550" indent="-463550">
              <a:spcBef>
                <a:spcPts val="900"/>
              </a:spcBef>
              <a:buFont typeface="Arial" pitchFamily="34" charset="0"/>
              <a:buNone/>
            </a:pPr>
            <a:r>
              <a:rPr lang="en-US" sz="2400" b="1" i="1" dirty="0" smtClean="0">
                <a:latin typeface="Palatino" pitchFamily="18" charset="0"/>
              </a:rPr>
              <a:t>a</a:t>
            </a:r>
            <a:r>
              <a:rPr lang="en-US" sz="2400" i="1" dirty="0" smtClean="0">
                <a:latin typeface="Palatino" pitchFamily="18" charset="0"/>
              </a:rPr>
              <a:t> </a:t>
            </a:r>
            <a:r>
              <a:rPr lang="en-US" sz="2400" dirty="0" smtClean="0"/>
              <a:t>=</a:t>
            </a:r>
            <a:r>
              <a:rPr lang="en-US" sz="2400" dirty="0" smtClean="0">
                <a:latin typeface="Calibri" pitchFamily="34" charset="0"/>
              </a:rPr>
              <a:t> intercept on the y-axis; fixed cost, quantity </a:t>
            </a:r>
            <a:r>
              <a:rPr lang="en-US" sz="2400" dirty="0" err="1" smtClean="0">
                <a:latin typeface="Calibri" pitchFamily="34" charset="0"/>
              </a:rPr>
              <a:t>etc</a:t>
            </a:r>
            <a:r>
              <a:rPr lang="en-US" sz="2400" dirty="0" smtClean="0">
                <a:latin typeface="Calibri" pitchFamily="34" charset="0"/>
              </a:rPr>
              <a:t> </a:t>
            </a:r>
          </a:p>
          <a:p>
            <a:pPr marL="463550" indent="-463550">
              <a:spcBef>
                <a:spcPts val="900"/>
              </a:spcBef>
              <a:buFont typeface="Arial" pitchFamily="34" charset="0"/>
              <a:buNone/>
            </a:pPr>
            <a:r>
              <a:rPr lang="en-US" sz="2400" b="1" i="1" dirty="0" smtClean="0">
                <a:latin typeface="Palatino"/>
              </a:rPr>
              <a:t>b</a:t>
            </a:r>
            <a:r>
              <a:rPr lang="en-US" sz="2400" i="1" dirty="0" smtClean="0">
                <a:latin typeface="Palatino" pitchFamily="18" charset="0"/>
              </a:rPr>
              <a:t> </a:t>
            </a:r>
            <a:r>
              <a:rPr lang="en-US" sz="2400" dirty="0" smtClean="0"/>
              <a:t>= </a:t>
            </a:r>
            <a:r>
              <a:rPr lang="en-US" sz="2400" dirty="0" smtClean="0">
                <a:latin typeface="Calibri" pitchFamily="34" charset="0"/>
              </a:rPr>
              <a:t>slope of the line; ratio of differential in y-values to corresponding differential in  x-values</a:t>
            </a:r>
          </a:p>
        </p:txBody>
      </p:sp>
    </p:spTree>
    <p:extLst>
      <p:ext uri="{BB962C8B-B14F-4D97-AF65-F5344CB8AC3E}">
        <p14:creationId xmlns:p14="http://schemas.microsoft.com/office/powerpoint/2010/main" val="381131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5" y="728050"/>
            <a:ext cx="9144000" cy="612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Regression</a:t>
            </a:r>
            <a:endParaRPr lang="en-US" sz="2800" b="1" dirty="0">
              <a:solidFill>
                <a:srgbClr val="FF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37</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905000"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229706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smtClean="0">
                <a:solidFill>
                  <a:srgbClr val="FF0000"/>
                </a:solidFill>
              </a:rPr>
              <a:t>Regression - </a:t>
            </a:r>
            <a:r>
              <a:rPr lang="en-US" sz="2800" b="1" dirty="0" smtClean="0">
                <a:solidFill>
                  <a:srgbClr val="FF0000"/>
                </a:solidFill>
              </a:rPr>
              <a:t>Example</a:t>
            </a:r>
            <a:endParaRPr lang="en-US" sz="2800" b="1" dirty="0">
              <a:solidFill>
                <a:srgbClr val="FF0000"/>
              </a:solidFill>
            </a:endParaRPr>
          </a:p>
        </p:txBody>
      </p:sp>
      <p:sp>
        <p:nvSpPr>
          <p:cNvPr id="8" name="Content Placeholder 7"/>
          <p:cNvSpPr>
            <a:spLocks noGrp="1"/>
          </p:cNvSpPr>
          <p:nvPr>
            <p:ph idx="1"/>
          </p:nvPr>
        </p:nvSpPr>
        <p:spPr>
          <a:xfrm>
            <a:off x="228599" y="775500"/>
            <a:ext cx="8901546" cy="1737360"/>
          </a:xfrm>
        </p:spPr>
        <p:txBody>
          <a:bodyPr>
            <a:noAutofit/>
          </a:bodyPr>
          <a:lstStyle/>
          <a:p>
            <a:pPr marL="231775" indent="-231775"/>
            <a:r>
              <a:rPr lang="en-US" sz="2400" dirty="0" smtClean="0"/>
              <a:t>The amount of cement consumed on a multi-housing project is a function of the covered area of the house</a:t>
            </a:r>
          </a:p>
          <a:p>
            <a:pPr marL="231775" indent="-231775"/>
            <a:r>
              <a:rPr lang="en-US" sz="2400" dirty="0" smtClean="0"/>
              <a:t>Independent Variable (x) </a:t>
            </a:r>
            <a:r>
              <a:rPr lang="en-US" sz="2400" dirty="0" smtClean="0">
                <a:sym typeface="Symbol"/>
              </a:rPr>
              <a:t> Covered Area </a:t>
            </a:r>
            <a:r>
              <a:rPr lang="en-US" sz="2400" i="1" dirty="0" smtClean="0">
                <a:sym typeface="Symbol"/>
              </a:rPr>
              <a:t>(thousand square meters)</a:t>
            </a:r>
          </a:p>
          <a:p>
            <a:pPr marL="231775" indent="0">
              <a:buNone/>
            </a:pPr>
            <a:r>
              <a:rPr lang="en-US" sz="2400" dirty="0"/>
              <a:t>Dependent Variable (y) </a:t>
            </a:r>
            <a:r>
              <a:rPr lang="en-US" sz="2400" dirty="0">
                <a:sym typeface="Symbol"/>
              </a:rPr>
              <a:t> </a:t>
            </a:r>
            <a:r>
              <a:rPr lang="en-US" sz="2400" dirty="0" smtClean="0">
                <a:sym typeface="Symbol"/>
              </a:rPr>
              <a:t>Cement consumed </a:t>
            </a:r>
            <a:r>
              <a:rPr lang="en-US" sz="2400" i="1" dirty="0" smtClean="0">
                <a:sym typeface="Symbol"/>
              </a:rPr>
              <a:t>(</a:t>
            </a:r>
            <a:r>
              <a:rPr lang="en-US" sz="2400" i="1" dirty="0" err="1" smtClean="0">
                <a:sym typeface="Symbol"/>
              </a:rPr>
              <a:t>tonnes</a:t>
            </a:r>
            <a:r>
              <a:rPr lang="en-US" sz="2400" i="1" dirty="0" smtClean="0">
                <a:sym typeface="Symbol"/>
              </a:rPr>
              <a:t>)</a:t>
            </a:r>
          </a:p>
          <a:p>
            <a:pPr marL="231775" indent="-231775"/>
            <a:r>
              <a:rPr lang="en-US" sz="2400" dirty="0" smtClean="0">
                <a:sym typeface="Symbol"/>
              </a:rPr>
              <a:t>Data as follows:</a:t>
            </a:r>
          </a:p>
          <a:p>
            <a:pPr marL="231775" indent="-231775"/>
            <a:endParaRPr lang="en-US" sz="2400" dirty="0">
              <a:sym typeface="Symbol"/>
            </a:endParaRPr>
          </a:p>
          <a:p>
            <a:pPr marL="231775" indent="-231775"/>
            <a:endParaRPr lang="en-US" sz="2400" dirty="0" smtClean="0">
              <a:sym typeface="Symbol"/>
            </a:endParaRPr>
          </a:p>
          <a:p>
            <a:pPr marL="231775" indent="-231775"/>
            <a:endParaRPr lang="en-US" sz="2400" dirty="0">
              <a:sym typeface="Symbol"/>
            </a:endParaRPr>
          </a:p>
          <a:p>
            <a:pPr marL="231775" indent="-231775"/>
            <a:endParaRPr lang="en-US" sz="2400" dirty="0" smtClean="0">
              <a:sym typeface="Symbol"/>
            </a:endParaRPr>
          </a:p>
          <a:p>
            <a:pPr marL="231775" indent="-231775"/>
            <a:endParaRPr lang="en-US" sz="2400" dirty="0">
              <a:sym typeface="Symbol"/>
            </a:endParaRPr>
          </a:p>
          <a:p>
            <a:pPr marL="231775" indent="-231775"/>
            <a:endParaRPr lang="en-US" sz="2400" dirty="0" smtClean="0">
              <a:sym typeface="Symbol"/>
            </a:endParaRPr>
          </a:p>
          <a:p>
            <a:pPr marL="231775" indent="-231775"/>
            <a:endParaRPr lang="en-US" sz="2400" dirty="0" smtClean="0">
              <a:sym typeface="Symbol"/>
            </a:endParaRPr>
          </a:p>
          <a:p>
            <a:pPr marL="231775" indent="-231775"/>
            <a:r>
              <a:rPr lang="en-US" sz="2400" dirty="0" smtClean="0">
                <a:sym typeface="Symbol"/>
              </a:rPr>
              <a:t>Work out the Regression Line and the Correlation Coefficient (R)</a:t>
            </a:r>
          </a:p>
          <a:p>
            <a:pPr marL="231775" indent="0">
              <a:buNone/>
            </a:pPr>
            <a:endParaRPr lang="en-US" altLang="en-US" sz="2000" dirty="0" smtClean="0"/>
          </a:p>
        </p:txBody>
      </p:sp>
      <p:sp>
        <p:nvSpPr>
          <p:cNvPr id="3" name="Slide Number Placeholder 2"/>
          <p:cNvSpPr>
            <a:spLocks noGrp="1"/>
          </p:cNvSpPr>
          <p:nvPr>
            <p:ph type="sldNum" sz="quarter" idx="12"/>
          </p:nvPr>
        </p:nvSpPr>
        <p:spPr>
          <a:xfrm>
            <a:off x="8538271" y="6504750"/>
            <a:ext cx="611667" cy="365125"/>
          </a:xfrm>
        </p:spPr>
        <p:txBody>
          <a:bodyPr/>
          <a:lstStyle/>
          <a:p>
            <a:fld id="{B6F15528-21DE-4FAA-801E-634DDDAF4B2B}" type="slidenum">
              <a:rPr lang="en-US" b="1" smtClean="0">
                <a:solidFill>
                  <a:prstClr val="black"/>
                </a:solidFill>
              </a:rPr>
              <a:pPr/>
              <a:t>38</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val="3594805127"/>
              </p:ext>
            </p:extLst>
          </p:nvPr>
        </p:nvGraphicFramePr>
        <p:xfrm>
          <a:off x="609600" y="2972302"/>
          <a:ext cx="914400" cy="2341734"/>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smtClean="0">
                          <a:solidFill>
                            <a:srgbClr val="0000FF"/>
                          </a:solidFill>
                        </a:rPr>
                        <a:t>x</a:t>
                      </a:r>
                      <a:endParaRPr lang="en-US" sz="1600" b="1"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smtClean="0">
                          <a:solidFill>
                            <a:srgbClr val="000000"/>
                          </a:solidFill>
                          <a:effectLst/>
                          <a:latin typeface="Calibri"/>
                        </a:rPr>
                        <a:t>10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12</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8</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50769684"/>
              </p:ext>
            </p:extLst>
          </p:nvPr>
        </p:nvGraphicFramePr>
        <p:xfrm>
          <a:off x="1530668" y="2971800"/>
          <a:ext cx="914400" cy="2341734"/>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kern="1200" dirty="0" smtClean="0">
                          <a:solidFill>
                            <a:srgbClr val="0000FF"/>
                          </a:solidFill>
                          <a:latin typeface="+mn-lt"/>
                          <a:ea typeface="+mn-ea"/>
                          <a:cs typeface="+mn-cs"/>
                        </a:rPr>
                        <a:t>y</a:t>
                      </a:r>
                      <a:endParaRPr lang="en-US" sz="1600" b="1" kern="1200" dirty="0">
                        <a:solidFill>
                          <a:srgbClr val="0000FF"/>
                        </a:solidFill>
                        <a:latin typeface="+mn-lt"/>
                        <a:ea typeface="+mn-ea"/>
                        <a:cs typeface="+mn-cs"/>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32</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25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46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29</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19</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bl>
          </a:graphicData>
        </a:graphic>
      </p:graphicFrame>
      <p:sp>
        <p:nvSpPr>
          <p:cNvPr id="9"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graphicFrame>
        <p:nvGraphicFramePr>
          <p:cNvPr id="10" name="Chart 9"/>
          <p:cNvGraphicFramePr/>
          <p:nvPr>
            <p:extLst>
              <p:ext uri="{D42A27DB-BD31-4B8C-83A1-F6EECF244321}">
                <p14:modId xmlns:p14="http://schemas.microsoft.com/office/powerpoint/2010/main" val="3211459339"/>
              </p:ext>
            </p:extLst>
          </p:nvPr>
        </p:nvGraphicFramePr>
        <p:xfrm>
          <a:off x="2627947" y="2512860"/>
          <a:ext cx="6502197" cy="3474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5948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32" dur="500"/>
                                        <p:tgtEl>
                                          <p:spTgt spid="10">
                                            <p:graphicEl>
                                              <a:chart seriesIdx="-3" categoryIdx="-3" bldStep="gridLegen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fade">
                                      <p:cBhvr>
                                        <p:cTn id="37" dur="500"/>
                                        <p:tgtEl>
                                          <p:spTgt spid="10">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Graphic spid="10" grpId="0" uiExpand="1">
        <p:bldSub>
          <a:bldChart bld="series"/>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55" y="-20051"/>
            <a:ext cx="8229600" cy="731520"/>
          </a:xfrm>
        </p:spPr>
        <p:txBody>
          <a:bodyPr>
            <a:normAutofit/>
          </a:bodyPr>
          <a:lstStyle/>
          <a:p>
            <a:pPr algn="l"/>
            <a:r>
              <a:rPr lang="en-US" sz="2800" b="1" dirty="0" smtClean="0">
                <a:solidFill>
                  <a:srgbClr val="FF0000"/>
                </a:solidFill>
              </a:rPr>
              <a:t>Finding the Regression Line Equation &amp; the “R”</a:t>
            </a:r>
            <a:endParaRPr lang="en-US" sz="2800" b="1" dirty="0">
              <a:solidFill>
                <a:srgbClr val="FF0000"/>
              </a:solidFill>
            </a:endParaRPr>
          </a:p>
        </p:txBody>
      </p:sp>
      <p:sp>
        <p:nvSpPr>
          <p:cNvPr id="4" name="Content Placeholder 3"/>
          <p:cNvSpPr>
            <a:spLocks noGrp="1"/>
          </p:cNvSpPr>
          <p:nvPr>
            <p:ph idx="1"/>
          </p:nvPr>
        </p:nvSpPr>
        <p:spPr>
          <a:xfrm>
            <a:off x="12700" y="671096"/>
            <a:ext cx="9111342" cy="4523581"/>
          </a:xfrm>
        </p:spPr>
        <p:txBody>
          <a:bodyPr>
            <a:normAutofit/>
          </a:bodyPr>
          <a:lstStyle/>
          <a:p>
            <a:pPr marL="234950" indent="-234950"/>
            <a:r>
              <a:rPr lang="en-US" sz="2400" dirty="0" smtClean="0"/>
              <a:t>Tabulate the independent (</a:t>
            </a:r>
            <a:r>
              <a:rPr lang="en-US" sz="2400" i="1" dirty="0" smtClean="0"/>
              <a:t>x</a:t>
            </a:r>
            <a:r>
              <a:rPr lang="en-US" sz="2400" dirty="0" smtClean="0"/>
              <a:t>) and the dependent (</a:t>
            </a:r>
            <a:r>
              <a:rPr lang="en-US" sz="2400" i="1" dirty="0" smtClean="0"/>
              <a:t>y</a:t>
            </a:r>
            <a:r>
              <a:rPr lang="en-US" sz="2400" dirty="0" smtClean="0"/>
              <a:t>) variables, find their products and squares, and add them up:</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234950" indent="-234950">
              <a:spcBef>
                <a:spcPts val="2400"/>
              </a:spcBef>
            </a:pPr>
            <a:r>
              <a:rPr lang="en-US" sz="2400" dirty="0" smtClean="0"/>
              <a:t>Enter these sums into the following formulae to find the values of </a:t>
            </a:r>
            <a:r>
              <a:rPr lang="en-US" sz="2400" b="1" dirty="0" smtClean="0"/>
              <a:t>R</a:t>
            </a:r>
            <a:r>
              <a:rPr lang="en-US" sz="2400" dirty="0" smtClean="0"/>
              <a:t>, </a:t>
            </a:r>
            <a:r>
              <a:rPr lang="en-US" sz="2400" b="1" dirty="0" smtClean="0"/>
              <a:t>a</a:t>
            </a:r>
            <a:r>
              <a:rPr lang="en-US" sz="2400" dirty="0" smtClean="0"/>
              <a:t> and </a:t>
            </a:r>
            <a:r>
              <a:rPr lang="en-US" sz="2400" b="1" dirty="0" smtClean="0"/>
              <a:t>b</a:t>
            </a:r>
            <a:r>
              <a:rPr lang="en-US" sz="2400" dirty="0" smtClean="0"/>
              <a:t>:</a:t>
            </a:r>
          </a:p>
          <a:p>
            <a:pPr marL="0" indent="0">
              <a:buNone/>
            </a:pPr>
            <a:endParaRPr lang="en-US" sz="2400" dirty="0" smtClean="0"/>
          </a:p>
          <a:p>
            <a:pPr marL="0" indent="0">
              <a:buNone/>
            </a:pPr>
            <a:endParaRPr lang="en-US" sz="2400" dirty="0" smtClean="0"/>
          </a:p>
          <a:p>
            <a:pPr marL="0" indent="0">
              <a:buNone/>
            </a:pPr>
            <a:endParaRPr lang="en-US" sz="2400" dirty="0"/>
          </a:p>
        </p:txBody>
      </p:sp>
      <p:sp>
        <p:nvSpPr>
          <p:cNvPr id="10" name="Footer Placeholder 3"/>
          <p:cNvSpPr>
            <a:spLocks noGrp="1"/>
          </p:cNvSpPr>
          <p:nvPr>
            <p:ph type="ftr" sz="quarter" idx="11"/>
          </p:nvPr>
        </p:nvSpPr>
        <p:spPr>
          <a:xfrm>
            <a:off x="-13855" y="6492875"/>
            <a:ext cx="1169555" cy="365125"/>
          </a:xfrm>
        </p:spPr>
        <p:txBody>
          <a:bodyPr/>
          <a:lstStyle/>
          <a:p>
            <a:r>
              <a:rPr lang="en-US" dirty="0" err="1" smtClean="0">
                <a:solidFill>
                  <a:schemeClr val="tx1"/>
                </a:solidFill>
              </a:rPr>
              <a:t>MEhsanSaeed</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39</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441427528"/>
                  </p:ext>
                </p:extLst>
              </p:nvPr>
            </p:nvGraphicFramePr>
            <p:xfrm>
              <a:off x="1507671" y="1485900"/>
              <a:ext cx="6096000" cy="1981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tblGrid>
                  <a:tr h="370840">
                    <a:tc>
                      <a:txBody>
                        <a:bodyPr/>
                        <a:lstStyle/>
                        <a:p>
                          <a:pPr algn="ctr"/>
                          <a:r>
                            <a:rPr lang="en-US" sz="2000" b="1" i="1" dirty="0" smtClean="0">
                              <a:latin typeface="Times New Roman" panose="02020603050405020304" pitchFamily="18" charset="0"/>
                              <a:cs typeface="Times New Roman" panose="02020603050405020304" pitchFamily="18" charset="0"/>
                            </a:rPr>
                            <a:t>x</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y</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err="1" smtClean="0">
                              <a:latin typeface="Times New Roman" panose="02020603050405020304" pitchFamily="18" charset="0"/>
                              <a:cs typeface="Times New Roman" panose="02020603050405020304" pitchFamily="18" charset="0"/>
                            </a:rPr>
                            <a:t>xy</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x</a:t>
                          </a:r>
                          <a:r>
                            <a:rPr lang="en-US" sz="2000" b="1" i="1" baseline="30000" dirty="0" smtClean="0">
                              <a:latin typeface="Times New Roman" panose="02020603050405020304" pitchFamily="18" charset="0"/>
                              <a:cs typeface="Times New Roman" panose="02020603050405020304" pitchFamily="18" charset="0"/>
                            </a:rPr>
                            <a:t>2</a:t>
                          </a:r>
                          <a:endParaRPr lang="en-US" sz="2000" b="1" i="1" baseline="30000"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y</a:t>
                          </a:r>
                          <a:r>
                            <a:rPr lang="en-US" sz="2000" b="1" i="1" baseline="30000" dirty="0" smtClean="0">
                              <a:latin typeface="Times New Roman" panose="02020603050405020304" pitchFamily="18" charset="0"/>
                              <a:cs typeface="Times New Roman" panose="02020603050405020304" pitchFamily="18" charset="0"/>
                            </a:rPr>
                            <a:t>2</a:t>
                          </a:r>
                          <a:endParaRPr lang="en-US" sz="2000" b="1" i="1"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70840">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370840">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370840">
                    <a:tc>
                      <a:txBody>
                        <a:bodyPr/>
                        <a:lstStyle/>
                        <a:p>
                          <a:pPr algn="ctr"/>
                          <a14:m>
                            <m:oMath xmlns:m="http://schemas.openxmlformats.org/officeDocument/2006/math">
                              <m:r>
                                <m:rPr>
                                  <m:sty m:val="p"/>
                                </m:rPr>
                                <a:rPr lang="el-GR" sz="2000" i="1" smtClean="0">
                                  <a:solidFill>
                                    <a:schemeClr val="tx1"/>
                                  </a:solidFill>
                                  <a:latin typeface="Cambria Math" panose="02040503050406030204" pitchFamily="18" charset="0"/>
                                  <a:ea typeface="Cambria Math" panose="02040503050406030204" pitchFamily="18" charset="0"/>
                                </a:rPr>
                                <m:t>Σ</m:t>
                              </m:r>
                            </m:oMath>
                          </a14:m>
                          <a:r>
                            <a:rPr lang="en-US" sz="2000" b="1" i="1" dirty="0" smtClean="0">
                              <a:latin typeface="Times New Roman" panose="02020603050405020304" pitchFamily="18" charset="0"/>
                              <a:cs typeface="Times New Roman" panose="02020603050405020304" pitchFamily="18" charset="0"/>
                            </a:rPr>
                            <a:t>x</a:t>
                          </a:r>
                          <a:r>
                            <a:rPr lang="en-US" sz="2000" b="1" i="1" baseline="0"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2000" i="1" smtClean="0">
                                  <a:solidFill>
                                    <a:schemeClr val="tx1"/>
                                  </a:solidFill>
                                  <a:latin typeface="Cambria Math" panose="02040503050406030204" pitchFamily="18" charset="0"/>
                                  <a:ea typeface="Cambria Math" panose="02040503050406030204" pitchFamily="18" charset="0"/>
                                </a:rPr>
                                <m:t>Σ</m:t>
                              </m:r>
                            </m:oMath>
                          </a14:m>
                          <a:r>
                            <a:rPr lang="en-US" sz="2000" b="1" i="1" dirty="0" smtClean="0">
                              <a:latin typeface="Times New Roman" panose="02020603050405020304" pitchFamily="18" charset="0"/>
                              <a:cs typeface="Times New Roman" panose="02020603050405020304" pitchFamily="18" charset="0"/>
                            </a:rPr>
                            <a:t>y =</a:t>
                          </a:r>
                          <a:endParaRPr lang="en-US" sz="2000" b="1" i="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2000" i="1" smtClean="0">
                                  <a:solidFill>
                                    <a:schemeClr val="tx1"/>
                                  </a:solidFill>
                                  <a:latin typeface="Cambria Math" panose="02040503050406030204" pitchFamily="18" charset="0"/>
                                  <a:ea typeface="Cambria Math" panose="02040503050406030204" pitchFamily="18" charset="0"/>
                                </a:rPr>
                                <m:t>Σ</m:t>
                              </m:r>
                            </m:oMath>
                          </a14:m>
                          <a:r>
                            <a:rPr lang="en-US" sz="2000" b="1" i="1" dirty="0" smtClean="0">
                              <a:latin typeface="Times New Roman" panose="02020603050405020304" pitchFamily="18" charset="0"/>
                              <a:cs typeface="Times New Roman" panose="02020603050405020304" pitchFamily="18" charset="0"/>
                            </a:rPr>
                            <a:t>xy =</a:t>
                          </a:r>
                          <a:endParaRPr lang="en-US" sz="2000" b="1" i="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2000" i="1" smtClean="0">
                                  <a:solidFill>
                                    <a:schemeClr val="tx1"/>
                                  </a:solidFill>
                                  <a:latin typeface="Cambria Math" panose="02040503050406030204" pitchFamily="18" charset="0"/>
                                  <a:ea typeface="Cambria Math" panose="02040503050406030204" pitchFamily="18" charset="0"/>
                                </a:rPr>
                                <m:t>Σ</m:t>
                              </m:r>
                            </m:oMath>
                          </a14:m>
                          <a:r>
                            <a:rPr lang="en-US" sz="2000" b="1" i="1" dirty="0" smtClean="0">
                              <a:latin typeface="Times New Roman" panose="02020603050405020304" pitchFamily="18" charset="0"/>
                              <a:cs typeface="Times New Roman" panose="02020603050405020304" pitchFamily="18" charset="0"/>
                            </a:rPr>
                            <a:t>x</a:t>
                          </a:r>
                          <a:r>
                            <a:rPr lang="en-US" sz="2000" b="1" i="1" baseline="30000" dirty="0" smtClean="0">
                              <a:latin typeface="Times New Roman" panose="02020603050405020304" pitchFamily="18" charset="0"/>
                              <a:cs typeface="Times New Roman" panose="02020603050405020304" pitchFamily="18" charset="0"/>
                            </a:rPr>
                            <a:t>2 </a:t>
                          </a:r>
                          <a:r>
                            <a:rPr lang="en-US" sz="2000" b="1" i="1" dirty="0" smtClean="0">
                              <a:latin typeface="Times New Roman" panose="02020603050405020304" pitchFamily="18" charset="0"/>
                              <a:cs typeface="Times New Roman" panose="02020603050405020304"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2000" i="1" smtClean="0">
                                  <a:solidFill>
                                    <a:schemeClr val="tx1"/>
                                  </a:solidFill>
                                  <a:latin typeface="Cambria Math" panose="02040503050406030204" pitchFamily="18" charset="0"/>
                                  <a:ea typeface="Cambria Math" panose="02040503050406030204" pitchFamily="18" charset="0"/>
                                </a:rPr>
                                <m:t>Σ</m:t>
                              </m:r>
                            </m:oMath>
                          </a14:m>
                          <a:r>
                            <a:rPr lang="en-US" sz="2000" b="1" i="1" dirty="0" smtClean="0">
                              <a:latin typeface="Times New Roman" panose="02020603050405020304" pitchFamily="18" charset="0"/>
                              <a:cs typeface="Times New Roman" panose="02020603050405020304" pitchFamily="18" charset="0"/>
                            </a:rPr>
                            <a:t>y</a:t>
                          </a:r>
                          <a:r>
                            <a:rPr lang="en-US" sz="2000" b="1" i="1" baseline="30000" dirty="0" smtClean="0">
                              <a:latin typeface="Times New Roman" panose="02020603050405020304" pitchFamily="18" charset="0"/>
                              <a:cs typeface="Times New Roman" panose="02020603050405020304" pitchFamily="18" charset="0"/>
                            </a:rPr>
                            <a:t>2 </a:t>
                          </a:r>
                          <a:r>
                            <a:rPr lang="en-US" sz="2000" b="1" i="1" dirty="0" smtClean="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10004"/>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441427528"/>
                  </p:ext>
                </p:extLst>
              </p:nvPr>
            </p:nvGraphicFramePr>
            <p:xfrm>
              <a:off x="1507671" y="1485900"/>
              <a:ext cx="6096000" cy="1981200"/>
            </p:xfrm>
            <a:graphic>
              <a:graphicData uri="http://schemas.openxmlformats.org/drawingml/2006/table">
                <a:tbl>
                  <a:tblPr firstRow="1" bandRow="1">
                    <a:tableStyleId>{5940675A-B579-460E-94D1-54222C63F5DA}</a:tableStyleId>
                  </a:tblPr>
                  <a:tblGrid>
                    <a:gridCol w="1219200"/>
                    <a:gridCol w="1219200"/>
                    <a:gridCol w="1219200"/>
                    <a:gridCol w="1219200"/>
                    <a:gridCol w="1219200"/>
                  </a:tblGrid>
                  <a:tr h="396240">
                    <a:tc>
                      <a:txBody>
                        <a:bodyPr/>
                        <a:lstStyle/>
                        <a:p>
                          <a:pPr algn="ctr"/>
                          <a:r>
                            <a:rPr lang="en-US" sz="2000" b="1" i="1" dirty="0" smtClean="0">
                              <a:latin typeface="Times New Roman" panose="02020603050405020304" pitchFamily="18" charset="0"/>
                              <a:cs typeface="Times New Roman" panose="02020603050405020304" pitchFamily="18" charset="0"/>
                            </a:rPr>
                            <a:t>x</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y</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err="1" smtClean="0">
                              <a:latin typeface="Times New Roman" panose="02020603050405020304" pitchFamily="18" charset="0"/>
                              <a:cs typeface="Times New Roman" panose="02020603050405020304" pitchFamily="18" charset="0"/>
                            </a:rPr>
                            <a:t>xy</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x</a:t>
                          </a:r>
                          <a:r>
                            <a:rPr lang="en-US" sz="2000" b="1" i="1" baseline="30000" dirty="0" smtClean="0">
                              <a:latin typeface="Times New Roman" panose="02020603050405020304" pitchFamily="18" charset="0"/>
                              <a:cs typeface="Times New Roman" panose="02020603050405020304" pitchFamily="18" charset="0"/>
                            </a:rPr>
                            <a:t>2</a:t>
                          </a:r>
                          <a:endParaRPr lang="en-US" sz="2000" b="1" i="1" baseline="30000"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y</a:t>
                          </a:r>
                          <a:r>
                            <a:rPr lang="en-US" sz="2000" b="1" i="1" baseline="30000" dirty="0" smtClean="0">
                              <a:latin typeface="Times New Roman" panose="02020603050405020304" pitchFamily="18" charset="0"/>
                              <a:cs typeface="Times New Roman" panose="02020603050405020304" pitchFamily="18" charset="0"/>
                            </a:rPr>
                            <a:t>2</a:t>
                          </a:r>
                          <a:endParaRPr lang="en-US" sz="2000" b="1" i="1" baseline="30000" dirty="0">
                            <a:latin typeface="Times New Roman" panose="02020603050405020304" pitchFamily="18" charset="0"/>
                            <a:cs typeface="Times New Roman" panose="02020603050405020304" pitchFamily="18" charset="0"/>
                          </a:endParaRPr>
                        </a:p>
                      </a:txBody>
                      <a:tcPr/>
                    </a:tc>
                  </a:tr>
                  <a:tr h="396240">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r>
                  <a:tr h="396240">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r>
                  <a:tr h="396240">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c>
                      <a:txBody>
                        <a:bodyPr/>
                        <a:lstStyle/>
                        <a:p>
                          <a:pPr algn="ctr"/>
                          <a:r>
                            <a:rPr lang="en-US" sz="2000" b="1" i="1" dirty="0" smtClean="0">
                              <a:latin typeface="Times New Roman" panose="02020603050405020304" pitchFamily="18" charset="0"/>
                              <a:cs typeface="Times New Roman" panose="02020603050405020304" pitchFamily="18" charset="0"/>
                            </a:rPr>
                            <a:t>.</a:t>
                          </a:r>
                          <a:endParaRPr lang="en-US" sz="2000" b="1" i="1" dirty="0">
                            <a:latin typeface="Times New Roman" panose="02020603050405020304" pitchFamily="18" charset="0"/>
                            <a:cs typeface="Times New Roman" panose="02020603050405020304" pitchFamily="18" charset="0"/>
                          </a:endParaRPr>
                        </a:p>
                      </a:txBody>
                      <a:tcPr/>
                    </a:tc>
                  </a:tr>
                  <a:tr h="396240">
                    <a:tc>
                      <a:txBody>
                        <a:bodyPr/>
                        <a:lstStyle/>
                        <a:p>
                          <a:endParaRPr lang="en-US"/>
                        </a:p>
                      </a:txBody>
                      <a:tcPr>
                        <a:blipFill rotWithShape="0">
                          <a:blip r:embed="rId3"/>
                          <a:stretch>
                            <a:fillRect l="-500" t="-409231" r="-401500" b="-27692"/>
                          </a:stretch>
                        </a:blipFill>
                      </a:tcPr>
                    </a:tc>
                    <a:tc>
                      <a:txBody>
                        <a:bodyPr/>
                        <a:lstStyle/>
                        <a:p>
                          <a:endParaRPr lang="en-US"/>
                        </a:p>
                      </a:txBody>
                      <a:tcPr>
                        <a:blipFill rotWithShape="0">
                          <a:blip r:embed="rId3"/>
                          <a:stretch>
                            <a:fillRect l="-100500" t="-409231" r="-301500" b="-27692"/>
                          </a:stretch>
                        </a:blipFill>
                      </a:tcPr>
                    </a:tc>
                    <a:tc>
                      <a:txBody>
                        <a:bodyPr/>
                        <a:lstStyle/>
                        <a:p>
                          <a:endParaRPr lang="en-US"/>
                        </a:p>
                      </a:txBody>
                      <a:tcPr>
                        <a:blipFill rotWithShape="0">
                          <a:blip r:embed="rId3"/>
                          <a:stretch>
                            <a:fillRect l="-199502" t="-409231" r="-200000" b="-27692"/>
                          </a:stretch>
                        </a:blipFill>
                      </a:tcPr>
                    </a:tc>
                    <a:tc>
                      <a:txBody>
                        <a:bodyPr/>
                        <a:lstStyle/>
                        <a:p>
                          <a:endParaRPr lang="en-US"/>
                        </a:p>
                      </a:txBody>
                      <a:tcPr>
                        <a:blipFill rotWithShape="0">
                          <a:blip r:embed="rId3"/>
                          <a:stretch>
                            <a:fillRect l="-301000" t="-409231" r="-101000" b="-27692"/>
                          </a:stretch>
                        </a:blipFill>
                      </a:tcPr>
                    </a:tc>
                    <a:tc>
                      <a:txBody>
                        <a:bodyPr/>
                        <a:lstStyle/>
                        <a:p>
                          <a:endParaRPr lang="en-US"/>
                        </a:p>
                      </a:txBody>
                      <a:tcPr>
                        <a:blipFill rotWithShape="0">
                          <a:blip r:embed="rId3"/>
                          <a:stretch>
                            <a:fillRect l="-401000" t="-409231" r="-1000" b="-27692"/>
                          </a:stretch>
                        </a:blipFill>
                      </a:tcPr>
                    </a:tc>
                  </a:tr>
                </a:tbl>
              </a:graphicData>
            </a:graphic>
          </p:graphicFrame>
        </mc:Fallback>
      </mc:AlternateContent>
      <mc:AlternateContent xmlns:mc="http://schemas.openxmlformats.org/markup-compatibility/2006" xmlns:a14="http://schemas.microsoft.com/office/drawing/2010/main">
        <mc:Choice Requires="a14">
          <p:sp>
            <p:nvSpPr>
              <p:cNvPr id="9" name="Rectangle 8"/>
              <p:cNvSpPr/>
              <p:nvPr/>
            </p:nvSpPr>
            <p:spPr>
              <a:xfrm>
                <a:off x="4750214" y="5410200"/>
                <a:ext cx="3417474" cy="861326"/>
              </a:xfrm>
              <a:prstGeom prst="rect">
                <a:avLst/>
              </a:prstGeom>
              <a:solidFill>
                <a:schemeClr val="bg1">
                  <a:lumMod val="8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prstClr val="black"/>
                          </a:solidFill>
                          <a:latin typeface="Cambria Math" panose="02040503050406030204" pitchFamily="18" charset="0"/>
                        </a:rPr>
                        <m:t>𝒃</m:t>
                      </m:r>
                      <m:r>
                        <a:rPr lang="en-US" sz="2400" i="1">
                          <a:solidFill>
                            <a:prstClr val="black"/>
                          </a:solidFill>
                          <a:latin typeface="Cambria Math" panose="02040503050406030204" pitchFamily="18" charset="0"/>
                        </a:rPr>
                        <m:t>= </m:t>
                      </m:r>
                      <m:f>
                        <m:fPr>
                          <m:ctrlPr>
                            <a:rPr lang="en-US" sz="2400" i="1">
                              <a:solidFill>
                                <a:prstClr val="black"/>
                              </a:solidFill>
                              <a:latin typeface="Cambria Math"/>
                            </a:rPr>
                          </m:ctrlPr>
                        </m:fPr>
                        <m:num>
                          <m:r>
                            <a:rPr lang="en-US" sz="2400" b="0" i="1" smtClean="0">
                              <a:solidFill>
                                <a:srgbClr val="FF0000"/>
                              </a:solidFill>
                              <a:latin typeface="Cambria Math" panose="02040503050406030204" pitchFamily="18" charset="0"/>
                            </a:rPr>
                            <m:t>𝑛</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smtClean="0">
                                  <a:solidFill>
                                    <a:srgbClr val="FF0000"/>
                                  </a:solidFill>
                                  <a:latin typeface="Cambria Math" panose="02040503050406030204" pitchFamily="18" charset="0"/>
                                </a:rPr>
                                <m:t>𝑥</m:t>
                              </m:r>
                              <m:r>
                                <a:rPr lang="en-US" sz="2400" i="1">
                                  <a:solidFill>
                                    <a:srgbClr val="FF0000"/>
                                  </a:solidFill>
                                  <a:latin typeface="Cambria Math" panose="02040503050406030204" pitchFamily="18" charset="0"/>
                                </a:rPr>
                                <m:t>𝑦</m:t>
                              </m:r>
                            </m:e>
                          </m:d>
                          <m:r>
                            <a:rPr lang="en-US" sz="2400" i="1">
                              <a:solidFill>
                                <a:srgbClr val="FF0000"/>
                              </a:solidFill>
                              <a:latin typeface="Cambria Math" panose="02040503050406030204" pitchFamily="18" charset="0"/>
                            </a:rPr>
                            <m:t>−</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i="1">
                                  <a:solidFill>
                                    <a:srgbClr val="FF0000"/>
                                  </a:solidFill>
                                  <a:latin typeface="Cambria Math" panose="02040503050406030204" pitchFamily="18" charset="0"/>
                                </a:rPr>
                                <m:t>𝑥</m:t>
                              </m:r>
                            </m:e>
                          </m:d>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i="1">
                                  <a:solidFill>
                                    <a:srgbClr val="FF0000"/>
                                  </a:solidFill>
                                  <a:latin typeface="Cambria Math" panose="02040503050406030204" pitchFamily="18" charset="0"/>
                                </a:rPr>
                                <m:t>𝑦</m:t>
                              </m:r>
                            </m:e>
                          </m:d>
                        </m:num>
                        <m:den>
                          <m:r>
                            <a:rPr lang="en-US" sz="2400" i="1" smtClean="0">
                              <a:solidFill>
                                <a:srgbClr val="0000FF"/>
                              </a:solidFill>
                              <a:latin typeface="Cambria Math" panose="02040503050406030204" pitchFamily="18" charset="0"/>
                            </a:rPr>
                            <m:t>𝑛</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sSup>
                                <m:sSupPr>
                                  <m:ctrlPr>
                                    <a:rPr lang="en-US" sz="2400" i="1">
                                      <a:solidFill>
                                        <a:srgbClr val="0000FF"/>
                                      </a:solidFill>
                                      <a:latin typeface="Cambria Math"/>
                                    </a:rPr>
                                  </m:ctrlPr>
                                </m:sSupPr>
                                <m:e>
                                  <m:r>
                                    <a:rPr lang="en-US" sz="2400" i="1">
                                      <a:solidFill>
                                        <a:srgbClr val="0000FF"/>
                                      </a:solidFill>
                                      <a:latin typeface="Cambria Math" panose="02040503050406030204" pitchFamily="18" charset="0"/>
                                    </a:rPr>
                                    <m:t>𝑥</m:t>
                                  </m:r>
                                </m:e>
                                <m:sup>
                                  <m:r>
                                    <a:rPr lang="en-US" sz="2400" i="1">
                                      <a:solidFill>
                                        <a:srgbClr val="0000FF"/>
                                      </a:solidFill>
                                      <a:latin typeface="Cambria Math" panose="02040503050406030204" pitchFamily="18" charset="0"/>
                                    </a:rPr>
                                    <m:t>2</m:t>
                                  </m:r>
                                </m:sup>
                              </m:sSup>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r>
                                <m:rPr>
                                  <m:nor/>
                                </m:rPr>
                                <a:rPr lang="en-US" sz="2400" i="1" dirty="0">
                                  <a:solidFill>
                                    <a:srgbClr val="0000FF"/>
                                  </a:solidFill>
                                  <a:latin typeface="Times New Roman" panose="02020603050405020304" pitchFamily="18" charset="0"/>
                                  <a:cs typeface="Times New Roman" panose="02020603050405020304" pitchFamily="18" charset="0"/>
                                </a:rPr>
                                <m:t>x</m:t>
                              </m:r>
                            </m:e>
                          </m:d>
                          <m:r>
                            <a:rPr lang="en-US" sz="2400" i="1" baseline="30000" dirty="0">
                              <a:solidFill>
                                <a:srgbClr val="0000FF"/>
                              </a:solidFill>
                              <a:latin typeface="Cambria Math" panose="02040503050406030204" pitchFamily="18" charset="0"/>
                              <a:cs typeface="Times New Roman" panose="02020603050405020304" pitchFamily="18" charset="0"/>
                            </a:rPr>
                            <m:t>2</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750214" y="5410200"/>
                <a:ext cx="3417474" cy="86132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06845" y="5435868"/>
                <a:ext cx="3912755" cy="871329"/>
              </a:xfrm>
              <a:prstGeom prst="rect">
                <a:avLst/>
              </a:prstGeom>
              <a:solidFill>
                <a:schemeClr val="bg1">
                  <a:lumMod val="85000"/>
                </a:schemeClr>
              </a:solidFill>
            </p:spPr>
            <p:txBody>
              <a:bodyPr wrap="square">
                <a:spAutoFit/>
              </a:bodyPr>
              <a:lstStyle/>
              <a:p>
                <a:pPr lvl="0">
                  <a:spcBef>
                    <a:spcPts val="2400"/>
                  </a:spcBef>
                </a:pPr>
                <a14:m>
                  <m:oMathPara xmlns:m="http://schemas.openxmlformats.org/officeDocument/2006/math">
                    <m:oMathParaPr>
                      <m:jc m:val="left"/>
                    </m:oMathParaPr>
                    <m:oMath xmlns:m="http://schemas.openxmlformats.org/officeDocument/2006/math">
                      <m:r>
                        <a:rPr lang="en-US" sz="2400" b="1" i="1">
                          <a:solidFill>
                            <a:prstClr val="black"/>
                          </a:solidFill>
                          <a:latin typeface="Cambria Math" panose="02040503050406030204" pitchFamily="18" charset="0"/>
                        </a:rPr>
                        <m:t> </m:t>
                      </m:r>
                      <m:r>
                        <a:rPr lang="en-US" sz="2400" b="1" i="1">
                          <a:solidFill>
                            <a:prstClr val="black"/>
                          </a:solidFill>
                          <a:latin typeface="Cambria Math" panose="02040503050406030204" pitchFamily="18" charset="0"/>
                        </a:rPr>
                        <m:t>𝒂</m:t>
                      </m:r>
                      <m:r>
                        <a:rPr lang="en-US" sz="2400" i="1">
                          <a:solidFill>
                            <a:prstClr val="black"/>
                          </a:solidFill>
                          <a:latin typeface="Cambria Math" panose="02040503050406030204" pitchFamily="18" charset="0"/>
                        </a:rPr>
                        <m:t>= </m:t>
                      </m:r>
                      <m:f>
                        <m:fPr>
                          <m:ctrlPr>
                            <a:rPr lang="en-US" sz="2400" i="1">
                              <a:solidFill>
                                <a:prstClr val="black"/>
                              </a:solidFill>
                              <a:latin typeface="Cambria Math"/>
                            </a:rPr>
                          </m:ctrlPr>
                        </m:fPr>
                        <m:num>
                          <m:d>
                            <m:dPr>
                              <m:ctrlPr>
                                <a:rPr lang="en-US" sz="2400" i="1" smtClean="0">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a:rPr lang="en-US" sz="2400" i="1">
                                  <a:solidFill>
                                    <a:schemeClr val="tx1"/>
                                  </a:solidFill>
                                  <a:latin typeface="Cambria Math" panose="02040503050406030204" pitchFamily="18" charset="0"/>
                                </a:rPr>
                                <m:t>𝑦</m:t>
                              </m:r>
                            </m:e>
                          </m:d>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m:rPr>
                                  <m:nor/>
                                </m:rPr>
                                <a:rPr lang="en-US" sz="2400" i="1" dirty="0">
                                  <a:solidFill>
                                    <a:schemeClr val="tx1"/>
                                  </a:solidFill>
                                  <a:latin typeface="Times New Roman" panose="02020603050405020304" pitchFamily="18" charset="0"/>
                                  <a:cs typeface="Times New Roman" panose="02020603050405020304" pitchFamily="18" charset="0"/>
                                </a:rPr>
                                <m:t>x</m:t>
                              </m:r>
                              <m:r>
                                <m:rPr>
                                  <m:nor/>
                                </m:rPr>
                                <a:rPr lang="en-US" sz="2400" i="1" baseline="30000" dirty="0">
                                  <a:solidFill>
                                    <a:schemeClr val="tx1"/>
                                  </a:solidFill>
                                  <a:latin typeface="Times New Roman" panose="02020603050405020304" pitchFamily="18" charset="0"/>
                                  <a:cs typeface="Times New Roman" panose="02020603050405020304" pitchFamily="18" charset="0"/>
                                </a:rPr>
                                <m:t>2</m:t>
                              </m:r>
                            </m:e>
                          </m:d>
                          <m:r>
                            <a:rPr lang="en-US" sz="2400" i="1">
                              <a:solidFill>
                                <a:schemeClr val="tx1"/>
                              </a:solidFill>
                              <a:latin typeface="Cambria Math" panose="02040503050406030204" pitchFamily="18" charset="0"/>
                            </a:rPr>
                            <m:t>−</m:t>
                          </m:r>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a:rPr lang="en-US" sz="2400" i="1">
                                  <a:solidFill>
                                    <a:schemeClr val="tx1"/>
                                  </a:solidFill>
                                  <a:latin typeface="Cambria Math" panose="02040503050406030204" pitchFamily="18" charset="0"/>
                                </a:rPr>
                                <m:t>𝑥</m:t>
                              </m:r>
                            </m:e>
                          </m:d>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a:rPr lang="en-US" sz="2400" i="1">
                                  <a:solidFill>
                                    <a:schemeClr val="tx1"/>
                                  </a:solidFill>
                                  <a:latin typeface="Cambria Math" panose="02040503050406030204" pitchFamily="18" charset="0"/>
                                </a:rPr>
                                <m:t>𝑥𝑦</m:t>
                              </m:r>
                            </m:e>
                          </m:d>
                        </m:num>
                        <m:den>
                          <m:r>
                            <a:rPr lang="en-US" sz="2400" i="1" smtClean="0">
                              <a:solidFill>
                                <a:srgbClr val="0000FF"/>
                              </a:solidFill>
                              <a:latin typeface="Cambria Math" panose="02040503050406030204" pitchFamily="18" charset="0"/>
                            </a:rPr>
                            <m:t>𝑛</m:t>
                          </m:r>
                          <m:d>
                            <m:dPr>
                              <m:ctrlPr>
                                <a:rPr lang="en-US" sz="2400" i="1">
                                  <a:solidFill>
                                    <a:srgbClr val="0000FF"/>
                                  </a:solidFill>
                                  <a:latin typeface="Cambria Math"/>
                                </a:rPr>
                              </m:ctrlPr>
                            </m:dPr>
                            <m:e>
                              <m:r>
                                <m:rPr>
                                  <m:sty m:val="p"/>
                                </m:rPr>
                                <a:rPr lang="el-GR" sz="2400" i="1" smtClean="0">
                                  <a:solidFill>
                                    <a:srgbClr val="0000FF"/>
                                  </a:solidFill>
                                  <a:latin typeface="Cambria Math" panose="02040503050406030204" pitchFamily="18" charset="0"/>
                                  <a:ea typeface="Cambria Math" panose="02040503050406030204" pitchFamily="18" charset="0"/>
                                </a:rPr>
                                <m:t>Σ</m:t>
                              </m:r>
                              <m:sSup>
                                <m:sSupPr>
                                  <m:ctrlPr>
                                    <a:rPr lang="en-US" sz="2400" i="1">
                                      <a:solidFill>
                                        <a:srgbClr val="0000FF"/>
                                      </a:solidFill>
                                      <a:latin typeface="Cambria Math"/>
                                    </a:rPr>
                                  </m:ctrlPr>
                                </m:sSupPr>
                                <m:e>
                                  <m:r>
                                    <a:rPr lang="en-US" sz="2400" i="1">
                                      <a:solidFill>
                                        <a:srgbClr val="0000FF"/>
                                      </a:solidFill>
                                      <a:latin typeface="Cambria Math" panose="02040503050406030204" pitchFamily="18" charset="0"/>
                                    </a:rPr>
                                    <m:t>𝑥</m:t>
                                  </m:r>
                                </m:e>
                                <m:sup>
                                  <m:r>
                                    <a:rPr lang="en-US" sz="2400" i="1">
                                      <a:solidFill>
                                        <a:srgbClr val="0000FF"/>
                                      </a:solidFill>
                                      <a:latin typeface="Cambria Math" panose="02040503050406030204" pitchFamily="18" charset="0"/>
                                    </a:rPr>
                                    <m:t>2</m:t>
                                  </m:r>
                                </m:sup>
                              </m:sSup>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r>
                                <m:rPr>
                                  <m:nor/>
                                </m:rPr>
                                <a:rPr lang="en-US" sz="2400" i="1" dirty="0">
                                  <a:solidFill>
                                    <a:srgbClr val="0000FF"/>
                                  </a:solidFill>
                                  <a:latin typeface="Times New Roman" panose="02020603050405020304" pitchFamily="18" charset="0"/>
                                  <a:cs typeface="Times New Roman" panose="02020603050405020304" pitchFamily="18" charset="0"/>
                                </a:rPr>
                                <m:t>x</m:t>
                              </m:r>
                            </m:e>
                          </m:d>
                          <m:r>
                            <a:rPr lang="en-US" sz="2400" i="1" baseline="30000" dirty="0">
                              <a:solidFill>
                                <a:srgbClr val="0000FF"/>
                              </a:solidFill>
                              <a:latin typeface="Cambria Math" panose="02040503050406030204" pitchFamily="18" charset="0"/>
                              <a:cs typeface="Times New Roman" panose="02020603050405020304" pitchFamily="18" charset="0"/>
                            </a:rPr>
                            <m:t>2</m:t>
                          </m:r>
                        </m:den>
                      </m:f>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506845" y="5435868"/>
                <a:ext cx="3912755" cy="87132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773868" y="4343400"/>
                <a:ext cx="5603970" cy="964110"/>
              </a:xfrm>
              <a:prstGeom prst="rect">
                <a:avLst/>
              </a:prstGeom>
              <a:solidFill>
                <a:schemeClr val="bg1">
                  <a:lumMod val="8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prstClr val="black"/>
                          </a:solidFill>
                          <a:latin typeface="Cambria Math" panose="02040503050406030204" pitchFamily="18" charset="0"/>
                        </a:rPr>
                        <m:t>𝑹</m:t>
                      </m:r>
                      <m:r>
                        <a:rPr lang="en-US" sz="2400" b="0" i="1">
                          <a:solidFill>
                            <a:prstClr val="black"/>
                          </a:solidFill>
                          <a:latin typeface="Cambria Math" panose="02040503050406030204" pitchFamily="18" charset="0"/>
                        </a:rPr>
                        <m:t>= </m:t>
                      </m:r>
                      <m:f>
                        <m:fPr>
                          <m:ctrlPr>
                            <a:rPr lang="en-US" sz="2400" i="1">
                              <a:solidFill>
                                <a:prstClr val="black"/>
                              </a:solidFill>
                              <a:latin typeface="Cambria Math"/>
                            </a:rPr>
                          </m:ctrlPr>
                        </m:fPr>
                        <m:num>
                          <m:r>
                            <a:rPr lang="en-US" sz="2400" b="0" i="1" smtClean="0">
                              <a:solidFill>
                                <a:srgbClr val="FF0000"/>
                              </a:solidFill>
                              <a:latin typeface="Cambria Math" panose="02040503050406030204" pitchFamily="18" charset="0"/>
                            </a:rPr>
                            <m:t>𝑛</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smtClean="0">
                                  <a:solidFill>
                                    <a:srgbClr val="FF0000"/>
                                  </a:solidFill>
                                  <a:latin typeface="Cambria Math" panose="02040503050406030204" pitchFamily="18" charset="0"/>
                                </a:rPr>
                                <m:t>𝑥</m:t>
                              </m:r>
                              <m:r>
                                <a:rPr lang="en-US" sz="2400" b="0" i="1">
                                  <a:solidFill>
                                    <a:srgbClr val="FF0000"/>
                                  </a:solidFill>
                                  <a:latin typeface="Cambria Math" panose="02040503050406030204" pitchFamily="18" charset="0"/>
                                </a:rPr>
                                <m:t>𝑦</m:t>
                              </m:r>
                            </m:e>
                          </m:d>
                          <m:r>
                            <a:rPr lang="en-US" sz="2400" b="0" i="1">
                              <a:solidFill>
                                <a:srgbClr val="FF0000"/>
                              </a:solidFill>
                              <a:latin typeface="Cambria Math" panose="02040503050406030204" pitchFamily="18" charset="0"/>
                            </a:rPr>
                            <m:t>−</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a:solidFill>
                                    <a:srgbClr val="FF0000"/>
                                  </a:solidFill>
                                  <a:latin typeface="Cambria Math" panose="02040503050406030204" pitchFamily="18" charset="0"/>
                                </a:rPr>
                                <m:t>𝑥</m:t>
                              </m:r>
                            </m:e>
                          </m:d>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a:solidFill>
                                    <a:srgbClr val="FF0000"/>
                                  </a:solidFill>
                                  <a:latin typeface="Cambria Math" panose="02040503050406030204" pitchFamily="18" charset="0"/>
                                </a:rPr>
                                <m:t>𝑦</m:t>
                              </m:r>
                            </m:e>
                          </m:d>
                        </m:num>
                        <m:den>
                          <m:rad>
                            <m:radPr>
                              <m:degHide m:val="on"/>
                              <m:ctrlPr>
                                <a:rPr lang="en-US" sz="2400" i="1" smtClean="0">
                                  <a:solidFill>
                                    <a:prstClr val="black"/>
                                  </a:solidFill>
                                  <a:latin typeface="Cambria Math"/>
                                </a:rPr>
                              </m:ctrlPr>
                            </m:radPr>
                            <m:deg/>
                            <m:e>
                              <m:r>
                                <a:rPr lang="en-US" sz="2400" b="0" i="1" smtClean="0">
                                  <a:solidFill>
                                    <a:prstClr val="black"/>
                                  </a:solidFill>
                                  <a:latin typeface="Cambria Math" panose="02040503050406030204" pitchFamily="18" charset="0"/>
                                </a:rPr>
                                <m:t>[</m:t>
                              </m:r>
                              <m:r>
                                <a:rPr lang="en-US" sz="2400" i="1" smtClean="0">
                                  <a:solidFill>
                                    <a:srgbClr val="0000FF"/>
                                  </a:solidFill>
                                  <a:latin typeface="Cambria Math" panose="02040503050406030204" pitchFamily="18" charset="0"/>
                                </a:rPr>
                                <m:t>𝑛</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sSup>
                                    <m:sSupPr>
                                      <m:ctrlPr>
                                        <a:rPr lang="en-US" sz="2400" i="1" smtClean="0">
                                          <a:solidFill>
                                            <a:srgbClr val="0000FF"/>
                                          </a:solidFill>
                                          <a:latin typeface="Cambria Math"/>
                                        </a:rPr>
                                      </m:ctrlPr>
                                    </m:sSupPr>
                                    <m:e>
                                      <m:r>
                                        <a:rPr lang="en-US" sz="2400" b="0" i="1" smtClean="0">
                                          <a:solidFill>
                                            <a:srgbClr val="0000FF"/>
                                          </a:solidFill>
                                          <a:latin typeface="Cambria Math" panose="02040503050406030204" pitchFamily="18" charset="0"/>
                                        </a:rPr>
                                        <m:t>𝑥</m:t>
                                      </m:r>
                                    </m:e>
                                    <m:sup>
                                      <m:r>
                                        <a:rPr lang="en-US" sz="2400" b="0" i="1" smtClean="0">
                                          <a:solidFill>
                                            <a:srgbClr val="0000FF"/>
                                          </a:solidFill>
                                          <a:latin typeface="Cambria Math" panose="02040503050406030204" pitchFamily="18" charset="0"/>
                                        </a:rPr>
                                        <m:t>2</m:t>
                                      </m:r>
                                    </m:sup>
                                  </m:sSup>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r>
                                    <m:rPr>
                                      <m:nor/>
                                    </m:rPr>
                                    <a:rPr lang="en-US" sz="2400" i="1" dirty="0">
                                      <a:solidFill>
                                        <a:srgbClr val="0000FF"/>
                                      </a:solidFill>
                                      <a:latin typeface="Times New Roman" panose="02020603050405020304" pitchFamily="18" charset="0"/>
                                      <a:cs typeface="Times New Roman" panose="02020603050405020304" pitchFamily="18" charset="0"/>
                                    </a:rPr>
                                    <m:t>x</m:t>
                                  </m:r>
                                </m:e>
                              </m:d>
                              <m:r>
                                <a:rPr lang="en-US" sz="2400" i="1" baseline="30000" dirty="0">
                                  <a:solidFill>
                                    <a:srgbClr val="0000FF"/>
                                  </a:solidFill>
                                  <a:latin typeface="Cambria Math" panose="02040503050406030204" pitchFamily="18" charset="0"/>
                                  <a:cs typeface="Times New Roman" panose="02020603050405020304" pitchFamily="18" charset="0"/>
                                </a:rPr>
                                <m:t>2</m:t>
                              </m:r>
                              <m:r>
                                <a:rPr lang="en-US" sz="2400" b="0" i="1" smtClean="0">
                                  <a:solidFill>
                                    <a:prstClr val="black"/>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𝑛</m:t>
                              </m:r>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sSup>
                                    <m:sSupPr>
                                      <m:ctrlPr>
                                        <a:rPr lang="en-US" sz="2400" i="1" smtClean="0">
                                          <a:solidFill>
                                            <a:schemeClr val="tx1"/>
                                          </a:solidFill>
                                          <a:latin typeface="Cambria Math"/>
                                        </a:rPr>
                                      </m:ctrlPr>
                                    </m:sSupPr>
                                    <m:e>
                                      <m:r>
                                        <a:rPr lang="en-US" sz="2400" i="1">
                                          <a:solidFill>
                                            <a:schemeClr val="tx1"/>
                                          </a:solidFill>
                                          <a:latin typeface="Cambria Math" panose="02040503050406030204" pitchFamily="18" charset="0"/>
                                        </a:rPr>
                                        <m:t>𝑦</m:t>
                                      </m:r>
                                    </m:e>
                                    <m:sup>
                                      <m:r>
                                        <a:rPr lang="en-US" sz="2400" i="1">
                                          <a:solidFill>
                                            <a:schemeClr val="tx1"/>
                                          </a:solidFill>
                                          <a:latin typeface="Cambria Math" panose="02040503050406030204" pitchFamily="18" charset="0"/>
                                        </a:rPr>
                                        <m:t>2</m:t>
                                      </m:r>
                                    </m:sup>
                                  </m:sSup>
                                </m:e>
                              </m:d>
                              <m:r>
                                <a:rPr lang="en-US" sz="2400" i="1">
                                  <a:solidFill>
                                    <a:schemeClr val="tx1"/>
                                  </a:solidFill>
                                  <a:latin typeface="Cambria Math" panose="02040503050406030204" pitchFamily="18" charset="0"/>
                                </a:rPr>
                                <m:t>−</m:t>
                              </m:r>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m:rPr>
                                      <m:nor/>
                                    </m:rPr>
                                    <a:rPr lang="en-US" sz="2400" i="1" dirty="0">
                                      <a:solidFill>
                                        <a:schemeClr val="tx1"/>
                                      </a:solidFill>
                                      <a:latin typeface="Times New Roman" panose="02020603050405020304" pitchFamily="18" charset="0"/>
                                      <a:cs typeface="Times New Roman" panose="02020603050405020304" pitchFamily="18" charset="0"/>
                                    </a:rPr>
                                    <m:t>y</m:t>
                                  </m:r>
                                </m:e>
                              </m:d>
                              <m:r>
                                <a:rPr lang="en-US" sz="2400" i="1" baseline="30000" dirty="0">
                                  <a:solidFill>
                                    <a:schemeClr val="tx1"/>
                                  </a:solidFill>
                                  <a:latin typeface="Cambria Math" panose="02040503050406030204" pitchFamily="18" charset="0"/>
                                  <a:cs typeface="Times New Roman" panose="02020603050405020304" pitchFamily="18" charset="0"/>
                                </a:rPr>
                                <m:t>2</m:t>
                              </m:r>
                              <m:r>
                                <a:rPr lang="en-US" sz="2400" b="0" i="1" smtClean="0">
                                  <a:solidFill>
                                    <a:schemeClr val="tx1"/>
                                  </a:solidFill>
                                  <a:latin typeface="Cambria Math" panose="02040503050406030204" pitchFamily="18" charset="0"/>
                                </a:rPr>
                                <m:t>]</m:t>
                              </m:r>
                              <m:r>
                                <a:rPr lang="en-US" sz="2400" i="1" smtClean="0">
                                  <a:solidFill>
                                    <a:prstClr val="black"/>
                                  </a:solidFill>
                                  <a:latin typeface="Cambria Math" panose="02040503050406030204" pitchFamily="18" charset="0"/>
                                </a:rPr>
                                <m:t> </m:t>
                              </m:r>
                            </m:e>
                          </m:rad>
                        </m:den>
                      </m:f>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773868" y="4343400"/>
                <a:ext cx="5603970" cy="96411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1599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Basic Terms</a:t>
            </a:r>
            <a:endParaRPr lang="en-US" sz="2800" b="1" dirty="0">
              <a:solidFill>
                <a:srgbClr val="FF0000"/>
              </a:solidFill>
            </a:endParaRPr>
          </a:p>
        </p:txBody>
      </p:sp>
      <p:sp>
        <p:nvSpPr>
          <p:cNvPr id="8" name="Content Placeholder 7"/>
          <p:cNvSpPr>
            <a:spLocks noGrp="1"/>
          </p:cNvSpPr>
          <p:nvPr>
            <p:ph idx="1"/>
          </p:nvPr>
        </p:nvSpPr>
        <p:spPr>
          <a:xfrm>
            <a:off x="0" y="775500"/>
            <a:ext cx="9111342" cy="6082500"/>
          </a:xfrm>
        </p:spPr>
        <p:txBody>
          <a:bodyPr>
            <a:noAutofit/>
          </a:bodyPr>
          <a:lstStyle/>
          <a:p>
            <a:pPr marL="231775" indent="-231775">
              <a:spcBef>
                <a:spcPts val="1200"/>
              </a:spcBef>
            </a:pPr>
            <a:r>
              <a:rPr lang="en-US" altLang="en-US" sz="2400" b="1" dirty="0" smtClean="0"/>
              <a:t>Time Series:</a:t>
            </a:r>
            <a:r>
              <a:rPr lang="en-US" altLang="en-US" sz="2400" dirty="0" smtClean="0"/>
              <a:t>  </a:t>
            </a:r>
            <a:r>
              <a:rPr lang="en-US" altLang="en-US" sz="2400" smtClean="0"/>
              <a:t>A time-ordered </a:t>
            </a:r>
            <a:r>
              <a:rPr lang="en-US" altLang="en-US" sz="2400" dirty="0" smtClean="0"/>
              <a:t>sequence of observations, taken at regular intervals (hourly, daily, weekly, monthly, quarterly, annually)  </a:t>
            </a:r>
          </a:p>
          <a:p>
            <a:pPr marL="234950" indent="0">
              <a:spcBef>
                <a:spcPts val="1200"/>
              </a:spcBef>
              <a:buNone/>
            </a:pPr>
            <a:r>
              <a:rPr lang="en-US" altLang="en-US" sz="2400" dirty="0" smtClean="0"/>
              <a:t>Examples: demand, supply, earnings, profits, shipments, accidents, outputs, precipitation, productivity, indices, </a:t>
            </a:r>
            <a:r>
              <a:rPr lang="en-US" altLang="en-US" sz="2400" dirty="0" err="1" smtClean="0"/>
              <a:t>etc</a:t>
            </a:r>
            <a:endParaRPr lang="en-US" altLang="en-US" sz="2400" dirty="0" smtClean="0"/>
          </a:p>
          <a:p>
            <a:pPr marL="234950" indent="0">
              <a:spcBef>
                <a:spcPts val="1200"/>
              </a:spcBef>
              <a:buNone/>
            </a:pPr>
            <a:r>
              <a:rPr lang="en-US" altLang="en-US" sz="2400" dirty="0"/>
              <a:t>In project management, a series of events would also </a:t>
            </a:r>
            <a:r>
              <a:rPr lang="en-US" altLang="en-US" sz="2400"/>
              <a:t>constitute </a:t>
            </a:r>
            <a:r>
              <a:rPr lang="en-US" altLang="en-US" sz="2400" smtClean="0"/>
              <a:t>time-series</a:t>
            </a:r>
            <a:r>
              <a:rPr lang="en-US" altLang="en-US" sz="2400" dirty="0" smtClean="0"/>
              <a:t>.  For example, a series of a houses in a multiple housing project </a:t>
            </a:r>
          </a:p>
          <a:p>
            <a:pPr marL="231775" indent="-231775">
              <a:spcBef>
                <a:spcPts val="1200"/>
              </a:spcBef>
            </a:pPr>
            <a:r>
              <a:rPr lang="en-US" altLang="en-US" sz="2400" b="1" dirty="0" smtClean="0"/>
              <a:t>Trend:  </a:t>
            </a:r>
            <a:r>
              <a:rPr lang="en-US" altLang="en-US" sz="2400" smtClean="0"/>
              <a:t>A long-term </a:t>
            </a:r>
            <a:r>
              <a:rPr lang="en-US" altLang="en-US" sz="2400" dirty="0" smtClean="0"/>
              <a:t>upward or downward movement in data, over </a:t>
            </a:r>
            <a:r>
              <a:rPr lang="en-US" altLang="en-US" sz="2400" smtClean="0"/>
              <a:t>a long-term</a:t>
            </a:r>
            <a:endParaRPr lang="en-US" altLang="en-US" sz="2400" dirty="0" smtClean="0"/>
          </a:p>
          <a:p>
            <a:pPr marL="231775" indent="-231775">
              <a:spcBef>
                <a:spcPts val="1200"/>
              </a:spcBef>
            </a:pPr>
            <a:r>
              <a:rPr lang="en-US" altLang="en-US" sz="2400" b="1" dirty="0" smtClean="0"/>
              <a:t>Cycle:  </a:t>
            </a:r>
            <a:r>
              <a:rPr lang="en-US" altLang="en-US" sz="2400" dirty="0" smtClean="0"/>
              <a:t>Wavelike Variations lasting more than a year</a:t>
            </a:r>
            <a:endParaRPr lang="en-US" altLang="en-US" sz="2400" b="1" dirty="0" smtClean="0"/>
          </a:p>
          <a:p>
            <a:pPr marL="231775" indent="-231775">
              <a:spcBef>
                <a:spcPts val="1200"/>
              </a:spcBef>
            </a:pPr>
            <a:r>
              <a:rPr lang="en-US" altLang="en-US" sz="2400" b="1" dirty="0" smtClean="0"/>
              <a:t>Seasonality:</a:t>
            </a:r>
            <a:r>
              <a:rPr lang="en-US" altLang="en-US" sz="2400" dirty="0" smtClean="0"/>
              <a:t>  </a:t>
            </a:r>
            <a:r>
              <a:rPr lang="en-US" altLang="en-US" sz="2400" smtClean="0"/>
              <a:t>A short-term </a:t>
            </a:r>
            <a:r>
              <a:rPr lang="en-US" altLang="en-US" sz="2400" dirty="0" smtClean="0"/>
              <a:t>regular variations related to the calendar or time of day</a:t>
            </a:r>
          </a:p>
          <a:p>
            <a:pPr marL="231775" indent="-231775">
              <a:spcBef>
                <a:spcPts val="1200"/>
              </a:spcBef>
            </a:pPr>
            <a:r>
              <a:rPr lang="en-US" altLang="en-US" sz="2400" b="1" dirty="0" smtClean="0"/>
              <a:t>Irregular Variation:</a:t>
            </a:r>
            <a:r>
              <a:rPr lang="en-US" altLang="en-US" sz="2400" dirty="0" smtClean="0"/>
              <a:t>  Variation in data series caused by unusual circumstances</a:t>
            </a: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4</a:t>
            </a:fld>
            <a:endParaRPr lang="en-US" b="1" dirty="0">
              <a:solidFill>
                <a:prstClr val="black"/>
              </a:solidFill>
            </a:endParaRPr>
          </a:p>
        </p:txBody>
      </p:sp>
      <p:cxnSp>
        <p:nvCxnSpPr>
          <p:cNvPr id="7" name="Straight Connector 6"/>
          <p:cNvCxnSpPr/>
          <p:nvPr/>
        </p:nvCxnSpPr>
        <p:spPr>
          <a:xfrm>
            <a:off x="-13855" y="622250"/>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2472735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5696"/>
          </a:xfrm>
        </p:spPr>
        <p:txBody>
          <a:bodyPr>
            <a:normAutofit/>
          </a:bodyPr>
          <a:lstStyle/>
          <a:p>
            <a:pPr algn="l"/>
            <a:r>
              <a:rPr lang="en-US" sz="2800" b="1" dirty="0" smtClean="0">
                <a:solidFill>
                  <a:srgbClr val="FF0000"/>
                </a:solidFill>
              </a:rPr>
              <a:t>Regression – Example (Manual Calculations)</a:t>
            </a:r>
            <a:endParaRPr lang="en-US" sz="2800" b="1" dirty="0">
              <a:solidFill>
                <a:srgbClr val="FF0000"/>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441741705"/>
              </p:ext>
            </p:extLst>
          </p:nvPr>
        </p:nvGraphicFramePr>
        <p:xfrm>
          <a:off x="2252905" y="875944"/>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smtClean="0">
                          <a:solidFill>
                            <a:srgbClr val="0000FF"/>
                          </a:solidFill>
                        </a:rPr>
                        <a:t>x</a:t>
                      </a:r>
                      <a:endParaRPr lang="en-US" sz="1600" b="1"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smtClean="0">
                          <a:solidFill>
                            <a:srgbClr val="000000"/>
                          </a:solidFill>
                          <a:effectLst/>
                          <a:latin typeface="Calibri"/>
                        </a:rPr>
                        <a:t>10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12</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 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 8</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 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96038762"/>
              </p:ext>
            </p:extLst>
          </p:nvPr>
        </p:nvGraphicFramePr>
        <p:xfrm>
          <a:off x="3173973" y="875442"/>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kern="1200" dirty="0" smtClean="0">
                          <a:solidFill>
                            <a:srgbClr val="0000FF"/>
                          </a:solidFill>
                          <a:latin typeface="+mn-lt"/>
                          <a:ea typeface="+mn-ea"/>
                          <a:cs typeface="+mn-cs"/>
                        </a:rPr>
                        <a:t>y</a:t>
                      </a:r>
                      <a:endParaRPr lang="en-US" sz="1600" b="1" kern="1200" dirty="0">
                        <a:solidFill>
                          <a:srgbClr val="0000FF"/>
                        </a:solidFill>
                        <a:latin typeface="+mn-lt"/>
                        <a:ea typeface="+mn-ea"/>
                        <a:cs typeface="+mn-cs"/>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32</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25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46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29</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19</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38208428"/>
              </p:ext>
            </p:extLst>
          </p:nvPr>
        </p:nvGraphicFramePr>
        <p:xfrm>
          <a:off x="4093922" y="877583"/>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err="1" smtClean="0">
                          <a:solidFill>
                            <a:srgbClr val="0000FF"/>
                          </a:solidFill>
                        </a:rPr>
                        <a:t>xy</a:t>
                      </a:r>
                      <a:endParaRPr lang="en-US" sz="1600" b="1"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a:solidFill>
                            <a:srgbClr val="000000"/>
                          </a:solidFill>
                          <a:effectLst/>
                          <a:latin typeface="Calibri"/>
                        </a:rPr>
                        <a:t>300</a:t>
                      </a: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a:solidFill>
                            <a:srgbClr val="000000"/>
                          </a:solidFill>
                          <a:effectLst/>
                          <a:latin typeface="Calibri"/>
                        </a:rPr>
                        <a:t>384</a:t>
                      </a: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a:solidFill>
                            <a:srgbClr val="000000"/>
                          </a:solidFill>
                          <a:effectLst/>
                          <a:latin typeface="Calibri"/>
                        </a:rPr>
                        <a:t>150</a:t>
                      </a: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a:solidFill>
                            <a:srgbClr val="000000"/>
                          </a:solidFill>
                          <a:effectLst/>
                          <a:latin typeface="Calibri"/>
                        </a:rPr>
                        <a:t>690</a:t>
                      </a: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a:solidFill>
                            <a:srgbClr val="000000"/>
                          </a:solidFill>
                          <a:effectLst/>
                          <a:latin typeface="Calibri"/>
                        </a:rPr>
                        <a:t>232</a:t>
                      </a: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  95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959859202"/>
              </p:ext>
            </p:extLst>
          </p:nvPr>
        </p:nvGraphicFramePr>
        <p:xfrm>
          <a:off x="5016936" y="880769"/>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smtClean="0">
                          <a:solidFill>
                            <a:srgbClr val="0000FF"/>
                          </a:solidFill>
                        </a:rPr>
                        <a:t>x</a:t>
                      </a:r>
                      <a:r>
                        <a:rPr lang="en-US" sz="1600" b="1" baseline="30000" dirty="0" smtClean="0">
                          <a:solidFill>
                            <a:srgbClr val="0000FF"/>
                          </a:solidFill>
                        </a:rPr>
                        <a:t>2</a:t>
                      </a:r>
                      <a:endParaRPr lang="en-US" sz="1600" b="1" baseline="30000"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a:solidFill>
                            <a:srgbClr val="000000"/>
                          </a:solidFill>
                          <a:effectLst/>
                          <a:latin typeface="Calibri"/>
                        </a:rPr>
                        <a:t>100</a:t>
                      </a: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a:solidFill>
                            <a:srgbClr val="000000"/>
                          </a:solidFill>
                          <a:effectLst/>
                          <a:latin typeface="Calibri"/>
                        </a:rPr>
                        <a:t>144</a:t>
                      </a: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   36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a:solidFill>
                            <a:srgbClr val="000000"/>
                          </a:solidFill>
                          <a:effectLst/>
                          <a:latin typeface="Calibri"/>
                        </a:rPr>
                        <a:t>225</a:t>
                      </a: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  64</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  25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493436852"/>
              </p:ext>
            </p:extLst>
          </p:nvPr>
        </p:nvGraphicFramePr>
        <p:xfrm>
          <a:off x="5925392" y="880267"/>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smtClean="0">
                          <a:solidFill>
                            <a:srgbClr val="0000FF"/>
                          </a:solidFill>
                        </a:rPr>
                        <a:t>y</a:t>
                      </a:r>
                      <a:r>
                        <a:rPr lang="en-US" sz="1600" b="1" baseline="30000" dirty="0" smtClean="0">
                          <a:solidFill>
                            <a:srgbClr val="0000FF"/>
                          </a:solidFill>
                        </a:rPr>
                        <a:t>2</a:t>
                      </a:r>
                      <a:endParaRPr lang="en-US" sz="1600" b="1" baseline="30000"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tabLst/>
                      </a:pPr>
                      <a:r>
                        <a:rPr lang="en-US" sz="1600" b="0" i="0" u="none" strike="noStrike" dirty="0" smtClean="0">
                          <a:solidFill>
                            <a:srgbClr val="000000"/>
                          </a:solidFill>
                          <a:effectLst/>
                          <a:latin typeface="Calibri"/>
                        </a:rPr>
                        <a:t>   900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1,024</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   625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2,116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    841</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    361</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sp>
        <p:nvSpPr>
          <p:cNvPr id="20" name="TextBox 19"/>
          <p:cNvSpPr txBox="1"/>
          <p:nvPr/>
        </p:nvSpPr>
        <p:spPr>
          <a:xfrm>
            <a:off x="1824240" y="3186532"/>
            <a:ext cx="373820" cy="369332"/>
          </a:xfrm>
          <a:prstGeom prst="rect">
            <a:avLst/>
          </a:prstGeom>
          <a:noFill/>
        </p:spPr>
        <p:txBody>
          <a:bodyPr wrap="none" rtlCol="0">
            <a:spAutoFit/>
          </a:bodyPr>
          <a:lstStyle/>
          <a:p>
            <a:r>
              <a:rPr lang="en-US" b="1" dirty="0" smtClean="0">
                <a:solidFill>
                  <a:srgbClr val="0000FF"/>
                </a:solidFill>
              </a:rPr>
              <a:t> </a:t>
            </a:r>
            <a:r>
              <a:rPr lang="en-US" b="1" dirty="0" smtClean="0">
                <a:solidFill>
                  <a:srgbClr val="0000FF"/>
                </a:solidFill>
                <a:sym typeface="Symbol"/>
              </a:rPr>
              <a:t></a:t>
            </a:r>
            <a:endParaRPr lang="en-US" b="1" dirty="0">
              <a:solidFill>
                <a:srgbClr val="0000FF"/>
              </a:solidFill>
            </a:endParaRPr>
          </a:p>
        </p:txBody>
      </p:sp>
      <p:sp>
        <p:nvSpPr>
          <p:cNvPr id="21" name="TextBox 20"/>
          <p:cNvSpPr txBox="1"/>
          <p:nvPr/>
        </p:nvSpPr>
        <p:spPr>
          <a:xfrm>
            <a:off x="2416792" y="3186532"/>
            <a:ext cx="471604" cy="369332"/>
          </a:xfrm>
          <a:prstGeom prst="rect">
            <a:avLst/>
          </a:prstGeom>
          <a:noFill/>
        </p:spPr>
        <p:txBody>
          <a:bodyPr wrap="none" rtlCol="0">
            <a:spAutoFit/>
          </a:bodyPr>
          <a:lstStyle/>
          <a:p>
            <a:r>
              <a:rPr lang="en-US" b="1" dirty="0" smtClean="0">
                <a:solidFill>
                  <a:srgbClr val="0000FF"/>
                </a:solidFill>
              </a:rPr>
              <a:t> 56</a:t>
            </a:r>
            <a:endParaRPr lang="en-US" b="1" dirty="0">
              <a:solidFill>
                <a:srgbClr val="0000FF"/>
              </a:solidFill>
            </a:endParaRPr>
          </a:p>
        </p:txBody>
      </p:sp>
      <p:sp>
        <p:nvSpPr>
          <p:cNvPr id="22" name="TextBox 21"/>
          <p:cNvSpPr txBox="1"/>
          <p:nvPr/>
        </p:nvSpPr>
        <p:spPr>
          <a:xfrm>
            <a:off x="3233368" y="3213828"/>
            <a:ext cx="588623" cy="369332"/>
          </a:xfrm>
          <a:prstGeom prst="rect">
            <a:avLst/>
          </a:prstGeom>
          <a:noFill/>
        </p:spPr>
        <p:txBody>
          <a:bodyPr wrap="none" rtlCol="0">
            <a:spAutoFit/>
          </a:bodyPr>
          <a:lstStyle/>
          <a:p>
            <a:r>
              <a:rPr lang="en-US" b="1" dirty="0" smtClean="0">
                <a:solidFill>
                  <a:srgbClr val="0000FF"/>
                </a:solidFill>
              </a:rPr>
              <a:t> 181</a:t>
            </a:r>
            <a:endParaRPr lang="en-US" b="1" dirty="0">
              <a:solidFill>
                <a:srgbClr val="0000FF"/>
              </a:solidFill>
            </a:endParaRPr>
          </a:p>
        </p:txBody>
      </p:sp>
      <p:sp>
        <p:nvSpPr>
          <p:cNvPr id="23" name="TextBox 22"/>
          <p:cNvSpPr txBox="1"/>
          <p:nvPr/>
        </p:nvSpPr>
        <p:spPr>
          <a:xfrm>
            <a:off x="4011288" y="3227476"/>
            <a:ext cx="764953" cy="369332"/>
          </a:xfrm>
          <a:prstGeom prst="rect">
            <a:avLst/>
          </a:prstGeom>
          <a:noFill/>
        </p:spPr>
        <p:txBody>
          <a:bodyPr wrap="none" rtlCol="0">
            <a:spAutoFit/>
          </a:bodyPr>
          <a:lstStyle/>
          <a:p>
            <a:r>
              <a:rPr lang="en-US" b="1" dirty="0" smtClean="0">
                <a:solidFill>
                  <a:srgbClr val="0000FF"/>
                </a:solidFill>
              </a:rPr>
              <a:t> 1,851</a:t>
            </a:r>
            <a:endParaRPr lang="en-US" b="1" dirty="0">
              <a:solidFill>
                <a:srgbClr val="0000FF"/>
              </a:solidFill>
            </a:endParaRPr>
          </a:p>
        </p:txBody>
      </p:sp>
      <p:sp>
        <p:nvSpPr>
          <p:cNvPr id="24" name="TextBox 23"/>
          <p:cNvSpPr txBox="1"/>
          <p:nvPr/>
        </p:nvSpPr>
        <p:spPr>
          <a:xfrm>
            <a:off x="5095932" y="3227476"/>
            <a:ext cx="588623" cy="369332"/>
          </a:xfrm>
          <a:prstGeom prst="rect">
            <a:avLst/>
          </a:prstGeom>
          <a:noFill/>
        </p:spPr>
        <p:txBody>
          <a:bodyPr wrap="none" rtlCol="0">
            <a:spAutoFit/>
          </a:bodyPr>
          <a:lstStyle/>
          <a:p>
            <a:r>
              <a:rPr lang="en-US" b="1" dirty="0" smtClean="0">
                <a:solidFill>
                  <a:srgbClr val="0000FF"/>
                </a:solidFill>
              </a:rPr>
              <a:t> 594</a:t>
            </a:r>
            <a:endParaRPr lang="en-US" b="1" dirty="0">
              <a:solidFill>
                <a:srgbClr val="0000FF"/>
              </a:solidFill>
            </a:endParaRPr>
          </a:p>
        </p:txBody>
      </p:sp>
      <p:sp>
        <p:nvSpPr>
          <p:cNvPr id="25" name="TextBox 24"/>
          <p:cNvSpPr txBox="1"/>
          <p:nvPr/>
        </p:nvSpPr>
        <p:spPr>
          <a:xfrm>
            <a:off x="5934993" y="3227476"/>
            <a:ext cx="817853" cy="369332"/>
          </a:xfrm>
          <a:prstGeom prst="rect">
            <a:avLst/>
          </a:prstGeom>
          <a:noFill/>
        </p:spPr>
        <p:txBody>
          <a:bodyPr wrap="none" rtlCol="0">
            <a:spAutoFit/>
          </a:bodyPr>
          <a:lstStyle/>
          <a:p>
            <a:r>
              <a:rPr lang="en-US" b="1" dirty="0" smtClean="0">
                <a:solidFill>
                  <a:srgbClr val="0000FF"/>
                </a:solidFill>
              </a:rPr>
              <a:t>  5,867</a:t>
            </a:r>
            <a:endParaRPr lang="en-US" b="1" dirty="0">
              <a:solidFill>
                <a:srgbClr val="0000FF"/>
              </a:solidFill>
            </a:endParaRPr>
          </a:p>
        </p:txBody>
      </p:sp>
      <p:sp>
        <p:nvSpPr>
          <p:cNvPr id="36" name="TextBox 35"/>
          <p:cNvSpPr txBox="1"/>
          <p:nvPr/>
        </p:nvSpPr>
        <p:spPr>
          <a:xfrm>
            <a:off x="3243264" y="6327106"/>
            <a:ext cx="2667000" cy="461665"/>
          </a:xfrm>
          <a:prstGeom prst="rect">
            <a:avLst/>
          </a:prstGeom>
          <a:noFill/>
          <a:ln>
            <a:solidFill>
              <a:schemeClr val="tx1"/>
            </a:solidFill>
          </a:ln>
        </p:spPr>
        <p:txBody>
          <a:bodyPr wrap="square" rtlCol="0">
            <a:spAutoFit/>
          </a:bodyPr>
          <a:lstStyle/>
          <a:p>
            <a:pPr algn="ctr"/>
            <a:r>
              <a:rPr lang="en-US" sz="2400" b="1" i="1" dirty="0" smtClean="0">
                <a:solidFill>
                  <a:prstClr val="black"/>
                </a:solidFill>
                <a:latin typeface="Palatino" pitchFamily="18" charset="0"/>
              </a:rPr>
              <a:t>y </a:t>
            </a:r>
            <a:r>
              <a:rPr lang="en-US" sz="2400" b="1" i="1" dirty="0">
                <a:solidFill>
                  <a:prstClr val="black"/>
                </a:solidFill>
                <a:latin typeface="Palatino" pitchFamily="18" charset="0"/>
              </a:rPr>
              <a:t>= 2.27x + </a:t>
            </a:r>
            <a:r>
              <a:rPr lang="en-US" sz="2400" b="1" i="1" dirty="0" smtClean="0">
                <a:solidFill>
                  <a:prstClr val="black"/>
                </a:solidFill>
                <a:latin typeface="Palatino" pitchFamily="18" charset="0"/>
              </a:rPr>
              <a:t>9.014</a:t>
            </a:r>
            <a:endParaRPr lang="en-US" sz="2400" b="1" baseline="30000" dirty="0">
              <a:solidFill>
                <a:srgbClr val="0000FF"/>
              </a:solidFill>
            </a:endParaRPr>
          </a:p>
        </p:txBody>
      </p:sp>
      <p:sp>
        <p:nvSpPr>
          <p:cNvPr id="26" name="Footer Placeholder 3"/>
          <p:cNvSpPr>
            <a:spLocks noGrp="1"/>
          </p:cNvSpPr>
          <p:nvPr>
            <p:ph type="ftr" sz="quarter" idx="11"/>
          </p:nvPr>
        </p:nvSpPr>
        <p:spPr>
          <a:xfrm rot="16200000">
            <a:off x="8389937" y="1944141"/>
            <a:ext cx="1143000" cy="365125"/>
          </a:xfrm>
        </p:spPr>
        <p:txBody>
          <a:bodyPr/>
          <a:lstStyle/>
          <a:p>
            <a:r>
              <a:rPr lang="en-US" dirty="0" err="1" smtClean="0">
                <a:solidFill>
                  <a:schemeClr val="tx1"/>
                </a:solidFill>
              </a:rPr>
              <a:t>MEhsanSaeed</a:t>
            </a:r>
            <a:endParaRPr lang="en-US" dirty="0">
              <a:solidFill>
                <a:schemeClr val="tx1"/>
              </a:solidFill>
            </a:endParaRPr>
          </a:p>
        </p:txBody>
      </p:sp>
      <mc:AlternateContent xmlns:mc="http://schemas.openxmlformats.org/markup-compatibility/2006" xmlns:a14="http://schemas.microsoft.com/office/drawing/2010/main">
        <mc:Choice Requires="a14">
          <p:sp>
            <p:nvSpPr>
              <p:cNvPr id="28" name="Rectangle 27"/>
              <p:cNvSpPr/>
              <p:nvPr/>
            </p:nvSpPr>
            <p:spPr>
              <a:xfrm>
                <a:off x="4761" y="5567694"/>
                <a:ext cx="9226000" cy="680699"/>
              </a:xfrm>
              <a:prstGeom prst="rect">
                <a:avLst/>
              </a:prstGeom>
              <a:solidFill>
                <a:schemeClr val="accent5">
                  <a:lumMod val="20000"/>
                  <a:lumOff val="80000"/>
                </a:schemeClr>
              </a:solidFill>
            </p:spPr>
            <p:txBody>
              <a:bodyPr wrap="square">
                <a:spAutoFit/>
              </a:bodyPr>
              <a:lstStyle/>
              <a:p>
                <a14:m>
                  <m:oMath xmlns:m="http://schemas.openxmlformats.org/officeDocument/2006/math">
                    <m:r>
                      <a:rPr lang="en-US" sz="2400" b="1" i="1" smtClean="0">
                        <a:solidFill>
                          <a:prstClr val="black"/>
                        </a:solidFill>
                        <a:latin typeface="Cambria Math" panose="02040503050406030204" pitchFamily="18" charset="0"/>
                      </a:rPr>
                      <m:t>𝒃</m:t>
                    </m:r>
                    <m:r>
                      <a:rPr lang="en-US" sz="2400" i="1">
                        <a:solidFill>
                          <a:prstClr val="black"/>
                        </a:solidFill>
                        <a:latin typeface="Cambria Math" panose="02040503050406030204" pitchFamily="18" charset="0"/>
                      </a:rPr>
                      <m:t>= </m:t>
                    </m:r>
                    <m:f>
                      <m:fPr>
                        <m:ctrlPr>
                          <a:rPr lang="en-US" sz="2400" i="1">
                            <a:solidFill>
                              <a:prstClr val="black"/>
                            </a:solidFill>
                            <a:latin typeface="Cambria Math"/>
                          </a:rPr>
                        </m:ctrlPr>
                      </m:fPr>
                      <m:num>
                        <m:r>
                          <a:rPr lang="en-US" sz="2400" b="0" i="1" smtClean="0">
                            <a:solidFill>
                              <a:srgbClr val="FF0000"/>
                            </a:solidFill>
                            <a:latin typeface="Cambria Math" panose="02040503050406030204" pitchFamily="18" charset="0"/>
                          </a:rPr>
                          <m:t>𝑛</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smtClean="0">
                                <a:solidFill>
                                  <a:srgbClr val="FF0000"/>
                                </a:solidFill>
                                <a:latin typeface="Cambria Math" panose="02040503050406030204" pitchFamily="18" charset="0"/>
                              </a:rPr>
                              <m:t>𝑥</m:t>
                            </m:r>
                            <m:r>
                              <a:rPr lang="en-US" sz="2400" i="1">
                                <a:solidFill>
                                  <a:srgbClr val="FF0000"/>
                                </a:solidFill>
                                <a:latin typeface="Cambria Math" panose="02040503050406030204" pitchFamily="18" charset="0"/>
                              </a:rPr>
                              <m:t>𝑦</m:t>
                            </m:r>
                          </m:e>
                        </m:d>
                        <m:r>
                          <a:rPr lang="en-US" sz="2400" i="1">
                            <a:solidFill>
                              <a:srgbClr val="FF0000"/>
                            </a:solidFill>
                            <a:latin typeface="Cambria Math" panose="02040503050406030204" pitchFamily="18" charset="0"/>
                          </a:rPr>
                          <m:t>−</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i="1">
                                <a:solidFill>
                                  <a:srgbClr val="FF0000"/>
                                </a:solidFill>
                                <a:latin typeface="Cambria Math" panose="02040503050406030204" pitchFamily="18" charset="0"/>
                              </a:rPr>
                              <m:t>𝑥</m:t>
                            </m:r>
                          </m:e>
                        </m:d>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i="1">
                                <a:solidFill>
                                  <a:srgbClr val="FF0000"/>
                                </a:solidFill>
                                <a:latin typeface="Cambria Math" panose="02040503050406030204" pitchFamily="18" charset="0"/>
                              </a:rPr>
                              <m:t>𝑦</m:t>
                            </m:r>
                          </m:e>
                        </m:d>
                      </m:num>
                      <m:den>
                        <m:r>
                          <a:rPr lang="en-US" sz="2400" i="1" smtClean="0">
                            <a:solidFill>
                              <a:srgbClr val="0000FF"/>
                            </a:solidFill>
                            <a:latin typeface="Cambria Math" panose="02040503050406030204" pitchFamily="18" charset="0"/>
                          </a:rPr>
                          <m:t>𝑛</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sSup>
                              <m:sSupPr>
                                <m:ctrlPr>
                                  <a:rPr lang="en-US" sz="2400" i="1">
                                    <a:solidFill>
                                      <a:srgbClr val="0000FF"/>
                                    </a:solidFill>
                                    <a:latin typeface="Cambria Math"/>
                                  </a:rPr>
                                </m:ctrlPr>
                              </m:sSupPr>
                              <m:e>
                                <m:r>
                                  <a:rPr lang="en-US" sz="2400" i="1">
                                    <a:solidFill>
                                      <a:srgbClr val="0000FF"/>
                                    </a:solidFill>
                                    <a:latin typeface="Cambria Math" panose="02040503050406030204" pitchFamily="18" charset="0"/>
                                  </a:rPr>
                                  <m:t>𝑥</m:t>
                                </m:r>
                              </m:e>
                              <m:sup>
                                <m:r>
                                  <a:rPr lang="en-US" sz="2400" i="1">
                                    <a:solidFill>
                                      <a:srgbClr val="0000FF"/>
                                    </a:solidFill>
                                    <a:latin typeface="Cambria Math" panose="02040503050406030204" pitchFamily="18" charset="0"/>
                                  </a:rPr>
                                  <m:t>2</m:t>
                                </m:r>
                              </m:sup>
                            </m:sSup>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r>
                              <m:rPr>
                                <m:nor/>
                              </m:rPr>
                              <a:rPr lang="en-US" sz="2400" i="1" dirty="0">
                                <a:solidFill>
                                  <a:srgbClr val="0000FF"/>
                                </a:solidFill>
                                <a:latin typeface="Times New Roman" panose="02020603050405020304" pitchFamily="18" charset="0"/>
                                <a:cs typeface="Times New Roman" panose="02020603050405020304" pitchFamily="18" charset="0"/>
                              </a:rPr>
                              <m:t>x</m:t>
                            </m:r>
                          </m:e>
                        </m:d>
                        <m:r>
                          <a:rPr lang="en-US" sz="2400" i="1" baseline="30000" dirty="0">
                            <a:solidFill>
                              <a:srgbClr val="0000FF"/>
                            </a:solidFill>
                            <a:latin typeface="Cambria Math" panose="02040503050406030204" pitchFamily="18" charset="0"/>
                            <a:cs typeface="Times New Roman" panose="02020603050405020304" pitchFamily="18" charset="0"/>
                          </a:rPr>
                          <m:t>2</m:t>
                        </m:r>
                      </m:den>
                    </m:f>
                    <m:r>
                      <a:rPr lang="en-US" sz="2400" i="1">
                        <a:solidFill>
                          <a:prstClr val="black"/>
                        </a:solidFill>
                        <a:latin typeface="Cambria Math" panose="02040503050406030204" pitchFamily="18" charset="0"/>
                      </a:rPr>
                      <m:t>= </m:t>
                    </m:r>
                    <m:f>
                      <m:fPr>
                        <m:ctrlPr>
                          <a:rPr lang="en-US" sz="2400" i="1">
                            <a:solidFill>
                              <a:prstClr val="black"/>
                            </a:solidFill>
                            <a:latin typeface="Cambria Math"/>
                          </a:rPr>
                        </m:ctrlPr>
                      </m:fPr>
                      <m:num>
                        <m:r>
                          <a:rPr lang="en-US" sz="2400" i="1">
                            <a:solidFill>
                              <a:srgbClr val="FF0000"/>
                            </a:solidFill>
                            <a:latin typeface="Cambria Math" panose="02040503050406030204" pitchFamily="18" charset="0"/>
                          </a:rPr>
                          <m:t>6</m:t>
                        </m:r>
                        <m:d>
                          <m:dPr>
                            <m:ctrlPr>
                              <a:rPr lang="en-US" sz="2400" i="1">
                                <a:solidFill>
                                  <a:srgbClr val="FF0000"/>
                                </a:solidFill>
                                <a:latin typeface="Cambria Math"/>
                              </a:rPr>
                            </m:ctrlPr>
                          </m:dPr>
                          <m:e>
                            <m:r>
                              <a:rPr lang="en-US" sz="2400" i="1">
                                <a:solidFill>
                                  <a:srgbClr val="FF0000"/>
                                </a:solidFill>
                                <a:latin typeface="Cambria Math" panose="02040503050406030204" pitchFamily="18" charset="0"/>
                              </a:rPr>
                              <m:t>1851</m:t>
                            </m:r>
                          </m:e>
                        </m:d>
                        <m:r>
                          <a:rPr lang="en-US" sz="2400" i="1">
                            <a:solidFill>
                              <a:srgbClr val="FF0000"/>
                            </a:solidFill>
                            <a:latin typeface="Cambria Math" panose="02040503050406030204" pitchFamily="18" charset="0"/>
                          </a:rPr>
                          <m:t>−</m:t>
                        </m:r>
                        <m:d>
                          <m:dPr>
                            <m:ctrlPr>
                              <a:rPr lang="en-US" sz="2400" i="1">
                                <a:solidFill>
                                  <a:srgbClr val="FF0000"/>
                                </a:solidFill>
                                <a:latin typeface="Cambria Math"/>
                              </a:rPr>
                            </m:ctrlPr>
                          </m:dPr>
                          <m:e>
                            <m:r>
                              <a:rPr lang="en-US" sz="2400" i="1">
                                <a:solidFill>
                                  <a:srgbClr val="FF0000"/>
                                </a:solidFill>
                                <a:latin typeface="Cambria Math" panose="02040503050406030204" pitchFamily="18" charset="0"/>
                                <a:ea typeface="Cambria Math" panose="02040503050406030204" pitchFamily="18" charset="0"/>
                              </a:rPr>
                              <m:t>56</m:t>
                            </m:r>
                          </m:e>
                        </m:d>
                        <m:d>
                          <m:dPr>
                            <m:ctrlPr>
                              <a:rPr lang="en-US" sz="2400" i="1">
                                <a:solidFill>
                                  <a:srgbClr val="FF0000"/>
                                </a:solidFill>
                                <a:latin typeface="Cambria Math"/>
                              </a:rPr>
                            </m:ctrlPr>
                          </m:dPr>
                          <m:e>
                            <m:r>
                              <a:rPr lang="en-US" sz="2400" i="1">
                                <a:solidFill>
                                  <a:srgbClr val="FF0000"/>
                                </a:solidFill>
                                <a:latin typeface="Cambria Math" panose="02040503050406030204" pitchFamily="18" charset="0"/>
                                <a:ea typeface="Cambria Math" panose="02040503050406030204" pitchFamily="18" charset="0"/>
                              </a:rPr>
                              <m:t>181</m:t>
                            </m:r>
                          </m:e>
                        </m:d>
                      </m:num>
                      <m:den>
                        <m:r>
                          <a:rPr lang="en-US" sz="2400" i="1">
                            <a:solidFill>
                              <a:srgbClr val="0000FF"/>
                            </a:solidFill>
                            <a:latin typeface="Cambria Math" panose="02040503050406030204" pitchFamily="18" charset="0"/>
                          </a:rPr>
                          <m:t>6</m:t>
                        </m:r>
                        <m:d>
                          <m:dPr>
                            <m:ctrlPr>
                              <a:rPr lang="en-US" sz="2400" i="1">
                                <a:solidFill>
                                  <a:srgbClr val="0000FF"/>
                                </a:solidFill>
                                <a:latin typeface="Cambria Math"/>
                              </a:rPr>
                            </m:ctrlPr>
                          </m:dPr>
                          <m:e>
                            <m:r>
                              <a:rPr lang="en-US" sz="2400" i="1">
                                <a:solidFill>
                                  <a:srgbClr val="0000FF"/>
                                </a:solidFill>
                                <a:latin typeface="Cambria Math" panose="02040503050406030204" pitchFamily="18" charset="0"/>
                              </a:rPr>
                              <m:t>594</m:t>
                            </m:r>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a:rPr lang="en-US" sz="2400" i="1">
                                <a:solidFill>
                                  <a:srgbClr val="0000FF"/>
                                </a:solidFill>
                                <a:latin typeface="Cambria Math" panose="02040503050406030204" pitchFamily="18" charset="0"/>
                                <a:ea typeface="Cambria Math" panose="02040503050406030204" pitchFamily="18" charset="0"/>
                              </a:rPr>
                              <m:t>56</m:t>
                            </m:r>
                          </m:e>
                        </m:d>
                        <m:r>
                          <a:rPr lang="en-US" sz="2400" i="1" baseline="30000" dirty="0">
                            <a:solidFill>
                              <a:srgbClr val="0000FF"/>
                            </a:solidFill>
                            <a:latin typeface="Cambria Math" panose="02040503050406030204" pitchFamily="18" charset="0"/>
                            <a:cs typeface="Times New Roman" panose="02020603050405020304" pitchFamily="18" charset="0"/>
                          </a:rPr>
                          <m:t>2</m:t>
                        </m:r>
                      </m:den>
                    </m:f>
                  </m:oMath>
                </a14:m>
                <a:r>
                  <a:rPr lang="en-US" sz="2400" dirty="0" smtClean="0"/>
                  <a:t> = </a:t>
                </a:r>
                <a:r>
                  <a:rPr lang="en-US" sz="2400" b="1" dirty="0"/>
                  <a:t>2.27 </a:t>
                </a:r>
                <a:r>
                  <a:rPr lang="en-US" sz="2400" b="1" dirty="0" smtClean="0"/>
                  <a:t>tonne </a:t>
                </a:r>
                <a:r>
                  <a:rPr lang="en-US" sz="2400" b="1" dirty="0"/>
                  <a:t>per 1,000 </a:t>
                </a:r>
                <a:r>
                  <a:rPr lang="en-US" sz="2400" b="1" dirty="0" err="1" smtClean="0"/>
                  <a:t>sq</a:t>
                </a:r>
                <a:r>
                  <a:rPr lang="en-US" sz="2400" b="1" dirty="0" smtClean="0"/>
                  <a:t> meter </a:t>
                </a:r>
                <a:endParaRPr lang="en-US" sz="2400" b="1" dirty="0"/>
              </a:p>
            </p:txBody>
          </p:sp>
        </mc:Choice>
        <mc:Fallback xmlns="">
          <p:sp>
            <p:nvSpPr>
              <p:cNvPr id="28" name="Rectangle 27"/>
              <p:cNvSpPr>
                <a:spLocks noRot="1" noChangeAspect="1" noMove="1" noResize="1" noEditPoints="1" noAdjustHandles="1" noChangeArrowheads="1" noChangeShapeType="1" noTextEdit="1"/>
              </p:cNvSpPr>
              <p:nvPr/>
            </p:nvSpPr>
            <p:spPr>
              <a:xfrm>
                <a:off x="4761" y="5567694"/>
                <a:ext cx="9226000" cy="680699"/>
              </a:xfrm>
              <a:prstGeom prst="rect">
                <a:avLst/>
              </a:prstGeom>
              <a:blipFill rotWithShape="0">
                <a:blip r:embed="rId3"/>
                <a:stretch>
                  <a:fillRect r="-1718" b="-2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207" y="4808282"/>
                <a:ext cx="9130919" cy="680699"/>
              </a:xfrm>
              <a:prstGeom prst="rect">
                <a:avLst/>
              </a:prstGeom>
              <a:solidFill>
                <a:schemeClr val="accent6">
                  <a:lumMod val="20000"/>
                  <a:lumOff val="80000"/>
                </a:schemeClr>
              </a:solidFill>
            </p:spPr>
            <p:txBody>
              <a:bodyPr wrap="square">
                <a:spAutoFit/>
              </a:bodyPr>
              <a:lstStyle/>
              <a:p>
                <a:pPr lvl="0">
                  <a:spcBef>
                    <a:spcPts val="2400"/>
                  </a:spcBef>
                </a:pPr>
                <a14:m>
                  <m:oMath xmlns:m="http://schemas.openxmlformats.org/officeDocument/2006/math">
                    <m:r>
                      <a:rPr lang="en-US" sz="2400" b="1" i="1" smtClean="0">
                        <a:solidFill>
                          <a:prstClr val="black"/>
                        </a:solidFill>
                        <a:latin typeface="Cambria Math" panose="02040503050406030204" pitchFamily="18" charset="0"/>
                      </a:rPr>
                      <m:t>𝒂</m:t>
                    </m:r>
                    <m:r>
                      <a:rPr lang="en-US" sz="2400" i="1">
                        <a:solidFill>
                          <a:prstClr val="black"/>
                        </a:solidFill>
                        <a:latin typeface="Cambria Math" panose="02040503050406030204" pitchFamily="18" charset="0"/>
                      </a:rPr>
                      <m:t>= </m:t>
                    </m:r>
                    <m:f>
                      <m:fPr>
                        <m:ctrlPr>
                          <a:rPr lang="en-US" sz="2400" i="1">
                            <a:solidFill>
                              <a:prstClr val="black"/>
                            </a:solidFill>
                            <a:latin typeface="Cambria Math"/>
                          </a:rPr>
                        </m:ctrlPr>
                      </m:fPr>
                      <m:num>
                        <m:d>
                          <m:dPr>
                            <m:ctrlPr>
                              <a:rPr lang="en-US" sz="2400" i="1" smtClean="0">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a:rPr lang="en-US" sz="2400" i="1">
                                <a:solidFill>
                                  <a:schemeClr val="tx1"/>
                                </a:solidFill>
                                <a:latin typeface="Cambria Math" panose="02040503050406030204" pitchFamily="18" charset="0"/>
                              </a:rPr>
                              <m:t>𝑦</m:t>
                            </m:r>
                          </m:e>
                        </m:d>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m:rPr>
                                <m:nor/>
                              </m:rPr>
                              <a:rPr lang="en-US" sz="2400" i="1" dirty="0">
                                <a:solidFill>
                                  <a:schemeClr val="tx1"/>
                                </a:solidFill>
                                <a:latin typeface="Times New Roman" panose="02020603050405020304" pitchFamily="18" charset="0"/>
                                <a:cs typeface="Times New Roman" panose="02020603050405020304" pitchFamily="18" charset="0"/>
                              </a:rPr>
                              <m:t>x</m:t>
                            </m:r>
                            <m:r>
                              <m:rPr>
                                <m:nor/>
                              </m:rPr>
                              <a:rPr lang="en-US" sz="2400" i="1" baseline="30000" dirty="0">
                                <a:solidFill>
                                  <a:schemeClr val="tx1"/>
                                </a:solidFill>
                                <a:latin typeface="Times New Roman" panose="02020603050405020304" pitchFamily="18" charset="0"/>
                                <a:cs typeface="Times New Roman" panose="02020603050405020304" pitchFamily="18" charset="0"/>
                              </a:rPr>
                              <m:t>2</m:t>
                            </m:r>
                          </m:e>
                        </m:d>
                        <m:r>
                          <a:rPr lang="en-US" sz="2400" i="1">
                            <a:solidFill>
                              <a:schemeClr val="tx1"/>
                            </a:solidFill>
                            <a:latin typeface="Cambria Math" panose="02040503050406030204" pitchFamily="18" charset="0"/>
                          </a:rPr>
                          <m:t>−</m:t>
                        </m:r>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a:rPr lang="en-US" sz="2400" i="1">
                                <a:solidFill>
                                  <a:schemeClr val="tx1"/>
                                </a:solidFill>
                                <a:latin typeface="Cambria Math" panose="02040503050406030204" pitchFamily="18" charset="0"/>
                              </a:rPr>
                              <m:t>𝑥</m:t>
                            </m:r>
                          </m:e>
                        </m:d>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a:rPr lang="en-US" sz="2400" i="1">
                                <a:solidFill>
                                  <a:schemeClr val="tx1"/>
                                </a:solidFill>
                                <a:latin typeface="Cambria Math" panose="02040503050406030204" pitchFamily="18" charset="0"/>
                              </a:rPr>
                              <m:t>𝑥𝑦</m:t>
                            </m:r>
                          </m:e>
                        </m:d>
                      </m:num>
                      <m:den>
                        <m:r>
                          <a:rPr lang="en-US" sz="2400" i="1" smtClean="0">
                            <a:solidFill>
                              <a:srgbClr val="0000FF"/>
                            </a:solidFill>
                            <a:latin typeface="Cambria Math" panose="02040503050406030204" pitchFamily="18" charset="0"/>
                          </a:rPr>
                          <m:t>𝑛</m:t>
                        </m:r>
                        <m:d>
                          <m:dPr>
                            <m:ctrlPr>
                              <a:rPr lang="en-US" sz="2400" i="1">
                                <a:solidFill>
                                  <a:srgbClr val="0000FF"/>
                                </a:solidFill>
                                <a:latin typeface="Cambria Math"/>
                              </a:rPr>
                            </m:ctrlPr>
                          </m:dPr>
                          <m:e>
                            <m:r>
                              <m:rPr>
                                <m:sty m:val="p"/>
                              </m:rPr>
                              <a:rPr lang="el-GR" sz="2400" i="1" smtClean="0">
                                <a:solidFill>
                                  <a:srgbClr val="0000FF"/>
                                </a:solidFill>
                                <a:latin typeface="Cambria Math" panose="02040503050406030204" pitchFamily="18" charset="0"/>
                                <a:ea typeface="Cambria Math" panose="02040503050406030204" pitchFamily="18" charset="0"/>
                              </a:rPr>
                              <m:t>Σ</m:t>
                            </m:r>
                            <m:sSup>
                              <m:sSupPr>
                                <m:ctrlPr>
                                  <a:rPr lang="en-US" sz="2400" i="1">
                                    <a:solidFill>
                                      <a:srgbClr val="0000FF"/>
                                    </a:solidFill>
                                    <a:latin typeface="Cambria Math"/>
                                  </a:rPr>
                                </m:ctrlPr>
                              </m:sSupPr>
                              <m:e>
                                <m:r>
                                  <a:rPr lang="en-US" sz="2400" i="1">
                                    <a:solidFill>
                                      <a:srgbClr val="0000FF"/>
                                    </a:solidFill>
                                    <a:latin typeface="Cambria Math" panose="02040503050406030204" pitchFamily="18" charset="0"/>
                                  </a:rPr>
                                  <m:t>𝑥</m:t>
                                </m:r>
                              </m:e>
                              <m:sup>
                                <m:r>
                                  <a:rPr lang="en-US" sz="2400" i="1">
                                    <a:solidFill>
                                      <a:srgbClr val="0000FF"/>
                                    </a:solidFill>
                                    <a:latin typeface="Cambria Math" panose="02040503050406030204" pitchFamily="18" charset="0"/>
                                  </a:rPr>
                                  <m:t>2</m:t>
                                </m:r>
                              </m:sup>
                            </m:sSup>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r>
                              <m:rPr>
                                <m:nor/>
                              </m:rPr>
                              <a:rPr lang="en-US" sz="2400" i="1" dirty="0">
                                <a:solidFill>
                                  <a:srgbClr val="0000FF"/>
                                </a:solidFill>
                                <a:latin typeface="Times New Roman" panose="02020603050405020304" pitchFamily="18" charset="0"/>
                                <a:cs typeface="Times New Roman" panose="02020603050405020304" pitchFamily="18" charset="0"/>
                              </a:rPr>
                              <m:t>x</m:t>
                            </m:r>
                          </m:e>
                        </m:d>
                        <m:r>
                          <a:rPr lang="en-US" sz="2400" i="1" baseline="30000" dirty="0">
                            <a:solidFill>
                              <a:srgbClr val="0000FF"/>
                            </a:solidFill>
                            <a:latin typeface="Cambria Math" panose="02040503050406030204" pitchFamily="18" charset="0"/>
                            <a:cs typeface="Times New Roman" panose="02020603050405020304" pitchFamily="18" charset="0"/>
                          </a:rPr>
                          <m:t>2</m:t>
                        </m:r>
                      </m:den>
                    </m:f>
                    <m:r>
                      <a:rPr lang="en-US" sz="2400" i="1">
                        <a:solidFill>
                          <a:prstClr val="black"/>
                        </a:solidFill>
                        <a:latin typeface="Cambria Math" panose="02040503050406030204" pitchFamily="18" charset="0"/>
                      </a:rPr>
                      <m:t>= </m:t>
                    </m:r>
                    <m:f>
                      <m:fPr>
                        <m:ctrlPr>
                          <a:rPr lang="en-US" sz="2400" i="1">
                            <a:solidFill>
                              <a:prstClr val="black"/>
                            </a:solidFill>
                            <a:latin typeface="Cambria Math"/>
                          </a:rPr>
                        </m:ctrlPr>
                      </m:fPr>
                      <m:num>
                        <m:d>
                          <m:dPr>
                            <m:ctrlPr>
                              <a:rPr lang="en-US" sz="2400" i="1">
                                <a:latin typeface="Cambria Math"/>
                              </a:rPr>
                            </m:ctrlPr>
                          </m:dPr>
                          <m:e>
                            <m:r>
                              <a:rPr lang="en-US" sz="2400" b="0" i="1" smtClean="0">
                                <a:latin typeface="Cambria Math" panose="02040503050406030204" pitchFamily="18" charset="0"/>
                              </a:rPr>
                              <m:t>181</m:t>
                            </m:r>
                          </m:e>
                        </m:d>
                        <m:d>
                          <m:dPr>
                            <m:ctrlPr>
                              <a:rPr lang="en-US" sz="2400" i="1">
                                <a:latin typeface="Cambria Math"/>
                              </a:rPr>
                            </m:ctrlPr>
                          </m:dPr>
                          <m:e>
                            <m:r>
                              <a:rPr lang="en-US" sz="2400" b="0" i="1" smtClean="0">
                                <a:latin typeface="Cambria Math" panose="02040503050406030204" pitchFamily="18" charset="0"/>
                              </a:rPr>
                              <m:t>594</m:t>
                            </m:r>
                          </m:e>
                        </m:d>
                        <m:r>
                          <a:rPr lang="en-US" sz="2400" i="1">
                            <a:latin typeface="Cambria Math" panose="02040503050406030204" pitchFamily="18" charset="0"/>
                          </a:rPr>
                          <m:t>−</m:t>
                        </m:r>
                        <m:d>
                          <m:dPr>
                            <m:ctrlPr>
                              <a:rPr lang="en-US" sz="2400" i="1">
                                <a:latin typeface="Cambria Math"/>
                              </a:rPr>
                            </m:ctrlPr>
                          </m:dPr>
                          <m:e>
                            <m:r>
                              <a:rPr lang="en-US" sz="2400" b="0" i="1" smtClean="0">
                                <a:latin typeface="Cambria Math" panose="02040503050406030204" pitchFamily="18" charset="0"/>
                              </a:rPr>
                              <m:t>56</m:t>
                            </m:r>
                          </m:e>
                        </m:d>
                        <m:d>
                          <m:dPr>
                            <m:ctrlPr>
                              <a:rPr lang="en-US" sz="2400" i="1">
                                <a:latin typeface="Cambria Math"/>
                              </a:rPr>
                            </m:ctrlPr>
                          </m:dPr>
                          <m:e>
                            <m:r>
                              <a:rPr lang="en-US" sz="2400" b="0" i="1" smtClean="0">
                                <a:latin typeface="Cambria Math" panose="02040503050406030204" pitchFamily="18" charset="0"/>
                                <a:ea typeface="Cambria Math" panose="02040503050406030204" pitchFamily="18" charset="0"/>
                              </a:rPr>
                              <m:t>1851</m:t>
                            </m:r>
                          </m:e>
                        </m:d>
                      </m:num>
                      <m:den>
                        <m:r>
                          <a:rPr lang="en-US" sz="2400" b="0" i="1" smtClean="0">
                            <a:solidFill>
                              <a:srgbClr val="0000FF"/>
                            </a:solidFill>
                            <a:latin typeface="Cambria Math" panose="02040503050406030204" pitchFamily="18" charset="0"/>
                          </a:rPr>
                          <m:t>6</m:t>
                        </m:r>
                        <m:d>
                          <m:dPr>
                            <m:ctrlPr>
                              <a:rPr lang="en-US" sz="2400" i="1">
                                <a:solidFill>
                                  <a:srgbClr val="0000FF"/>
                                </a:solidFill>
                                <a:latin typeface="Cambria Math"/>
                              </a:rPr>
                            </m:ctrlPr>
                          </m:dPr>
                          <m:e>
                            <m:r>
                              <a:rPr lang="en-US" sz="2400" b="0" i="1" smtClean="0">
                                <a:solidFill>
                                  <a:srgbClr val="0000FF"/>
                                </a:solidFill>
                                <a:latin typeface="Cambria Math" panose="02040503050406030204" pitchFamily="18" charset="0"/>
                              </a:rPr>
                              <m:t>594</m:t>
                            </m:r>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a:rPr lang="en-US" sz="2400" b="0" i="1" smtClean="0">
                                <a:solidFill>
                                  <a:srgbClr val="0000FF"/>
                                </a:solidFill>
                                <a:latin typeface="Cambria Math" panose="02040503050406030204" pitchFamily="18" charset="0"/>
                                <a:ea typeface="Cambria Math" panose="02040503050406030204" pitchFamily="18" charset="0"/>
                              </a:rPr>
                              <m:t>56</m:t>
                            </m:r>
                          </m:e>
                        </m:d>
                        <m:r>
                          <a:rPr lang="en-US" sz="2400" i="1" baseline="30000" dirty="0">
                            <a:solidFill>
                              <a:srgbClr val="0000FF"/>
                            </a:solidFill>
                            <a:latin typeface="Cambria Math" panose="02040503050406030204" pitchFamily="18" charset="0"/>
                            <a:cs typeface="Times New Roman" panose="02020603050405020304" pitchFamily="18" charset="0"/>
                          </a:rPr>
                          <m:t>2</m:t>
                        </m:r>
                      </m:den>
                    </m:f>
                  </m:oMath>
                </a14:m>
                <a:r>
                  <a:rPr lang="en-US" sz="2400" dirty="0" smtClean="0"/>
                  <a:t> = </a:t>
                </a:r>
                <a:r>
                  <a:rPr lang="en-US" sz="2400" b="1" dirty="0" smtClean="0"/>
                  <a:t>9.01 tonne</a:t>
                </a:r>
                <a:endParaRPr lang="en-US" sz="2400" b="1" dirty="0"/>
              </a:p>
            </p:txBody>
          </p:sp>
        </mc:Choice>
        <mc:Fallback xmlns="">
          <p:sp>
            <p:nvSpPr>
              <p:cNvPr id="29" name="Rectangle 28"/>
              <p:cNvSpPr>
                <a:spLocks noRot="1" noChangeAspect="1" noMove="1" noResize="1" noEditPoints="1" noAdjustHandles="1" noChangeArrowheads="1" noChangeShapeType="1" noTextEdit="1"/>
              </p:cNvSpPr>
              <p:nvPr/>
            </p:nvSpPr>
            <p:spPr>
              <a:xfrm>
                <a:off x="-1207" y="4808282"/>
                <a:ext cx="9130919" cy="680699"/>
              </a:xfrm>
              <a:prstGeom prst="rect">
                <a:avLst/>
              </a:prstGeom>
              <a:blipFill rotWithShape="0">
                <a:blip r:embed="rId4"/>
                <a:stretch>
                  <a:fillRect b="-3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0" y="3782672"/>
                <a:ext cx="9230760" cy="943785"/>
              </a:xfrm>
              <a:prstGeom prst="rect">
                <a:avLst/>
              </a:prstGeom>
              <a:solidFill>
                <a:schemeClr val="accent3">
                  <a:lumMod val="20000"/>
                  <a:lumOff val="80000"/>
                </a:schemeClr>
              </a:solidFill>
            </p:spPr>
            <p:txBody>
              <a:bodyPr wrap="square">
                <a:spAutoFit/>
              </a:bodyPr>
              <a:lstStyle/>
              <a:p>
                <a14:m>
                  <m:oMath xmlns:m="http://schemas.openxmlformats.org/officeDocument/2006/math">
                    <m:r>
                      <a:rPr lang="en-US" sz="2400" b="1" i="1" smtClean="0">
                        <a:solidFill>
                          <a:prstClr val="black"/>
                        </a:solidFill>
                        <a:latin typeface="Cambria Math" panose="02040503050406030204" pitchFamily="18" charset="0"/>
                      </a:rPr>
                      <m:t>𝑹</m:t>
                    </m:r>
                    <m:r>
                      <a:rPr lang="en-US" sz="2400" b="0" i="1">
                        <a:solidFill>
                          <a:prstClr val="black"/>
                        </a:solidFill>
                        <a:latin typeface="Cambria Math" panose="02040503050406030204" pitchFamily="18" charset="0"/>
                      </a:rPr>
                      <m:t>= </m:t>
                    </m:r>
                    <m:f>
                      <m:fPr>
                        <m:ctrlPr>
                          <a:rPr lang="en-US" sz="2400" i="1">
                            <a:solidFill>
                              <a:prstClr val="black"/>
                            </a:solidFill>
                            <a:latin typeface="Cambria Math"/>
                          </a:rPr>
                        </m:ctrlPr>
                      </m:fPr>
                      <m:num>
                        <m:r>
                          <a:rPr lang="en-US" sz="2400" b="0" i="1" smtClean="0">
                            <a:solidFill>
                              <a:srgbClr val="FF0000"/>
                            </a:solidFill>
                            <a:latin typeface="Cambria Math" panose="02040503050406030204" pitchFamily="18" charset="0"/>
                          </a:rPr>
                          <m:t>𝑛</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smtClean="0">
                                <a:solidFill>
                                  <a:srgbClr val="FF0000"/>
                                </a:solidFill>
                                <a:latin typeface="Cambria Math" panose="02040503050406030204" pitchFamily="18" charset="0"/>
                              </a:rPr>
                              <m:t>𝑥</m:t>
                            </m:r>
                            <m:r>
                              <a:rPr lang="en-US" sz="2400" b="0" i="1">
                                <a:solidFill>
                                  <a:srgbClr val="FF0000"/>
                                </a:solidFill>
                                <a:latin typeface="Cambria Math" panose="02040503050406030204" pitchFamily="18" charset="0"/>
                              </a:rPr>
                              <m:t>𝑦</m:t>
                            </m:r>
                          </m:e>
                        </m:d>
                        <m:r>
                          <a:rPr lang="en-US" sz="2400" b="0" i="1">
                            <a:solidFill>
                              <a:srgbClr val="FF0000"/>
                            </a:solidFill>
                            <a:latin typeface="Cambria Math" panose="02040503050406030204" pitchFamily="18" charset="0"/>
                          </a:rPr>
                          <m:t>−</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a:solidFill>
                                  <a:srgbClr val="FF0000"/>
                                </a:solidFill>
                                <a:latin typeface="Cambria Math" panose="02040503050406030204" pitchFamily="18" charset="0"/>
                              </a:rPr>
                              <m:t>𝑥</m:t>
                            </m:r>
                          </m:e>
                        </m:d>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a:solidFill>
                                  <a:srgbClr val="FF0000"/>
                                </a:solidFill>
                                <a:latin typeface="Cambria Math" panose="02040503050406030204" pitchFamily="18" charset="0"/>
                              </a:rPr>
                              <m:t>𝑦</m:t>
                            </m:r>
                          </m:e>
                        </m:d>
                      </m:num>
                      <m:den>
                        <m:rad>
                          <m:radPr>
                            <m:degHide m:val="on"/>
                            <m:ctrlPr>
                              <a:rPr lang="en-US" sz="2400" i="1" smtClean="0">
                                <a:solidFill>
                                  <a:prstClr val="black"/>
                                </a:solidFill>
                                <a:latin typeface="Cambria Math"/>
                              </a:rPr>
                            </m:ctrlPr>
                          </m:radPr>
                          <m:deg/>
                          <m:e>
                            <m:r>
                              <a:rPr lang="en-US" sz="2400" b="0" i="1" smtClean="0">
                                <a:solidFill>
                                  <a:prstClr val="black"/>
                                </a:solidFill>
                                <a:latin typeface="Cambria Math" panose="02040503050406030204" pitchFamily="18" charset="0"/>
                              </a:rPr>
                              <m:t>[</m:t>
                            </m:r>
                            <m:r>
                              <a:rPr lang="en-US" sz="2400" i="1" smtClean="0">
                                <a:solidFill>
                                  <a:srgbClr val="0000FF"/>
                                </a:solidFill>
                                <a:latin typeface="Cambria Math" panose="02040503050406030204" pitchFamily="18" charset="0"/>
                              </a:rPr>
                              <m:t>𝑛</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sSup>
                                  <m:sSupPr>
                                    <m:ctrlPr>
                                      <a:rPr lang="en-US" sz="2400" i="1" smtClean="0">
                                        <a:solidFill>
                                          <a:srgbClr val="0000FF"/>
                                        </a:solidFill>
                                        <a:latin typeface="Cambria Math"/>
                                      </a:rPr>
                                    </m:ctrlPr>
                                  </m:sSupPr>
                                  <m:e>
                                    <m:r>
                                      <a:rPr lang="en-US" sz="2400" b="0" i="1" smtClean="0">
                                        <a:solidFill>
                                          <a:srgbClr val="0000FF"/>
                                        </a:solidFill>
                                        <a:latin typeface="Cambria Math" panose="02040503050406030204" pitchFamily="18" charset="0"/>
                                      </a:rPr>
                                      <m:t>𝑥</m:t>
                                    </m:r>
                                  </m:e>
                                  <m:sup>
                                    <m:r>
                                      <a:rPr lang="en-US" sz="2400" b="0" i="1" smtClean="0">
                                        <a:solidFill>
                                          <a:srgbClr val="0000FF"/>
                                        </a:solidFill>
                                        <a:latin typeface="Cambria Math" panose="02040503050406030204" pitchFamily="18" charset="0"/>
                                      </a:rPr>
                                      <m:t>2</m:t>
                                    </m:r>
                                  </m:sup>
                                </m:sSup>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r>
                                  <m:rPr>
                                    <m:nor/>
                                  </m:rPr>
                                  <a:rPr lang="en-US" sz="2400" i="1" dirty="0">
                                    <a:solidFill>
                                      <a:srgbClr val="0000FF"/>
                                    </a:solidFill>
                                    <a:latin typeface="Times New Roman" panose="02020603050405020304" pitchFamily="18" charset="0"/>
                                    <a:cs typeface="Times New Roman" panose="02020603050405020304" pitchFamily="18" charset="0"/>
                                  </a:rPr>
                                  <m:t>x</m:t>
                                </m:r>
                              </m:e>
                            </m:d>
                            <m:r>
                              <a:rPr lang="en-US" sz="2400" i="1" baseline="30000" dirty="0">
                                <a:solidFill>
                                  <a:srgbClr val="0000FF"/>
                                </a:solidFill>
                                <a:latin typeface="Cambria Math" panose="02040503050406030204" pitchFamily="18" charset="0"/>
                                <a:cs typeface="Times New Roman" panose="02020603050405020304" pitchFamily="18" charset="0"/>
                              </a:rPr>
                              <m:t>2</m:t>
                            </m:r>
                            <m:r>
                              <a:rPr lang="en-US" sz="2400" b="0" i="1" smtClean="0">
                                <a:solidFill>
                                  <a:prstClr val="black"/>
                                </a:solidFill>
                                <a:latin typeface="Cambria Math" panose="02040503050406030204" pitchFamily="18" charset="0"/>
                              </a:rPr>
                              <m:t>]</m:t>
                            </m:r>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𝑛</m:t>
                            </m:r>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sSup>
                                  <m:sSupPr>
                                    <m:ctrlPr>
                                      <a:rPr lang="en-US" sz="2400" i="1" smtClean="0">
                                        <a:solidFill>
                                          <a:schemeClr val="tx1"/>
                                        </a:solidFill>
                                        <a:latin typeface="Cambria Math"/>
                                      </a:rPr>
                                    </m:ctrlPr>
                                  </m:sSupPr>
                                  <m:e>
                                    <m:r>
                                      <a:rPr lang="en-US" sz="2400" i="1">
                                        <a:solidFill>
                                          <a:schemeClr val="tx1"/>
                                        </a:solidFill>
                                        <a:latin typeface="Cambria Math" panose="02040503050406030204" pitchFamily="18" charset="0"/>
                                      </a:rPr>
                                      <m:t>𝑦</m:t>
                                    </m:r>
                                  </m:e>
                                  <m:sup>
                                    <m:r>
                                      <a:rPr lang="en-US" sz="2400" i="1">
                                        <a:solidFill>
                                          <a:schemeClr val="tx1"/>
                                        </a:solidFill>
                                        <a:latin typeface="Cambria Math" panose="02040503050406030204" pitchFamily="18" charset="0"/>
                                      </a:rPr>
                                      <m:t>2</m:t>
                                    </m:r>
                                  </m:sup>
                                </m:sSup>
                              </m:e>
                            </m:d>
                            <m:r>
                              <a:rPr lang="en-US" sz="2400" i="1">
                                <a:solidFill>
                                  <a:schemeClr val="tx1"/>
                                </a:solidFill>
                                <a:latin typeface="Cambria Math" panose="02040503050406030204" pitchFamily="18" charset="0"/>
                              </a:rPr>
                              <m:t>−</m:t>
                            </m:r>
                            <m:d>
                              <m:dPr>
                                <m:ctrlPr>
                                  <a:rPr lang="en-US" sz="2400" i="1">
                                    <a:solidFill>
                                      <a:schemeClr val="tx1"/>
                                    </a:solidFill>
                                    <a:latin typeface="Cambria Math"/>
                                  </a:rPr>
                                </m:ctrlPr>
                              </m:dPr>
                              <m:e>
                                <m:r>
                                  <m:rPr>
                                    <m:sty m:val="p"/>
                                  </m:rPr>
                                  <a:rPr lang="el-GR" sz="2400" i="1">
                                    <a:solidFill>
                                      <a:schemeClr val="tx1"/>
                                    </a:solidFill>
                                    <a:latin typeface="Cambria Math" panose="02040503050406030204" pitchFamily="18" charset="0"/>
                                    <a:ea typeface="Cambria Math" panose="02040503050406030204" pitchFamily="18" charset="0"/>
                                  </a:rPr>
                                  <m:t>Σ</m:t>
                                </m:r>
                                <m:r>
                                  <m:rPr>
                                    <m:nor/>
                                  </m:rPr>
                                  <a:rPr lang="en-US" sz="2400" i="1" dirty="0">
                                    <a:solidFill>
                                      <a:schemeClr val="tx1"/>
                                    </a:solidFill>
                                    <a:latin typeface="Times New Roman" panose="02020603050405020304" pitchFamily="18" charset="0"/>
                                    <a:cs typeface="Times New Roman" panose="02020603050405020304" pitchFamily="18" charset="0"/>
                                  </a:rPr>
                                  <m:t>y</m:t>
                                </m:r>
                              </m:e>
                            </m:d>
                            <m:r>
                              <a:rPr lang="en-US" sz="2400" i="1" baseline="30000" dirty="0">
                                <a:solidFill>
                                  <a:schemeClr val="tx1"/>
                                </a:solidFill>
                                <a:latin typeface="Cambria Math" panose="02040503050406030204" pitchFamily="18" charset="0"/>
                                <a:cs typeface="Times New Roman" panose="02020603050405020304" pitchFamily="18" charset="0"/>
                              </a:rPr>
                              <m:t>2</m:t>
                            </m:r>
                            <m:r>
                              <a:rPr lang="en-US" sz="2400" b="0" i="1" smtClean="0">
                                <a:solidFill>
                                  <a:schemeClr val="tx1"/>
                                </a:solidFill>
                                <a:latin typeface="Cambria Math" panose="02040503050406030204" pitchFamily="18" charset="0"/>
                              </a:rPr>
                              <m:t>]</m:t>
                            </m:r>
                            <m:r>
                              <a:rPr lang="en-US" sz="2400" i="1" smtClean="0">
                                <a:solidFill>
                                  <a:prstClr val="black"/>
                                </a:solidFill>
                                <a:latin typeface="Cambria Math" panose="02040503050406030204" pitchFamily="18" charset="0"/>
                              </a:rPr>
                              <m:t> </m:t>
                            </m:r>
                          </m:e>
                        </m:rad>
                      </m:den>
                    </m:f>
                    <m:r>
                      <a:rPr lang="en-US" sz="2400" i="1">
                        <a:solidFill>
                          <a:prstClr val="black"/>
                        </a:solidFill>
                        <a:latin typeface="Cambria Math" panose="02040503050406030204" pitchFamily="18" charset="0"/>
                      </a:rPr>
                      <m:t>= </m:t>
                    </m:r>
                    <m:f>
                      <m:fPr>
                        <m:ctrlPr>
                          <a:rPr lang="en-US" sz="2400" i="1">
                            <a:solidFill>
                              <a:prstClr val="black"/>
                            </a:solidFill>
                            <a:latin typeface="Cambria Math"/>
                          </a:rPr>
                        </m:ctrlPr>
                      </m:fPr>
                      <m:num>
                        <m:r>
                          <a:rPr lang="en-US" sz="2400" b="0" i="1" smtClean="0">
                            <a:solidFill>
                              <a:srgbClr val="FF0000"/>
                            </a:solidFill>
                            <a:latin typeface="Cambria Math" panose="02040503050406030204" pitchFamily="18" charset="0"/>
                          </a:rPr>
                          <m:t>6</m:t>
                        </m:r>
                        <m:d>
                          <m:dPr>
                            <m:ctrlPr>
                              <a:rPr lang="en-US" sz="2400" i="1">
                                <a:solidFill>
                                  <a:srgbClr val="FF0000"/>
                                </a:solidFill>
                                <a:latin typeface="Cambria Math"/>
                              </a:rPr>
                            </m:ctrlPr>
                          </m:dPr>
                          <m:e>
                            <m:r>
                              <a:rPr lang="en-US" sz="2400" b="0" i="1" smtClean="0">
                                <a:solidFill>
                                  <a:srgbClr val="FF0000"/>
                                </a:solidFill>
                                <a:latin typeface="Cambria Math" panose="02040503050406030204" pitchFamily="18" charset="0"/>
                              </a:rPr>
                              <m:t>1851</m:t>
                            </m:r>
                          </m:e>
                        </m:d>
                        <m:r>
                          <a:rPr lang="en-US" sz="2400" i="1">
                            <a:solidFill>
                              <a:srgbClr val="FF0000"/>
                            </a:solidFill>
                            <a:latin typeface="Cambria Math" panose="02040503050406030204" pitchFamily="18" charset="0"/>
                          </a:rPr>
                          <m:t>−</m:t>
                        </m:r>
                        <m:d>
                          <m:dPr>
                            <m:ctrlPr>
                              <a:rPr lang="en-US" sz="2400" i="1">
                                <a:solidFill>
                                  <a:srgbClr val="FF0000"/>
                                </a:solidFill>
                                <a:latin typeface="Cambria Math"/>
                              </a:rPr>
                            </m:ctrlPr>
                          </m:dPr>
                          <m:e>
                            <m:r>
                              <a:rPr lang="en-US" sz="2400" b="0" i="1" smtClean="0">
                                <a:solidFill>
                                  <a:srgbClr val="FF0000"/>
                                </a:solidFill>
                                <a:latin typeface="Cambria Math" panose="02040503050406030204" pitchFamily="18" charset="0"/>
                                <a:ea typeface="Cambria Math" panose="02040503050406030204" pitchFamily="18" charset="0"/>
                              </a:rPr>
                              <m:t>56</m:t>
                            </m:r>
                          </m:e>
                        </m:d>
                        <m:d>
                          <m:dPr>
                            <m:ctrlPr>
                              <a:rPr lang="en-US" sz="2400" i="1">
                                <a:solidFill>
                                  <a:srgbClr val="FF0000"/>
                                </a:solidFill>
                                <a:latin typeface="Cambria Math"/>
                              </a:rPr>
                            </m:ctrlPr>
                          </m:dPr>
                          <m:e>
                            <m:r>
                              <a:rPr lang="en-US" sz="2400" b="0" i="1" smtClean="0">
                                <a:solidFill>
                                  <a:srgbClr val="FF0000"/>
                                </a:solidFill>
                                <a:latin typeface="Cambria Math" panose="02040503050406030204" pitchFamily="18" charset="0"/>
                                <a:ea typeface="Cambria Math" panose="02040503050406030204" pitchFamily="18" charset="0"/>
                              </a:rPr>
                              <m:t>181</m:t>
                            </m:r>
                          </m:e>
                        </m:d>
                      </m:num>
                      <m:den>
                        <m:rad>
                          <m:radPr>
                            <m:degHide m:val="on"/>
                            <m:ctrlPr>
                              <a:rPr lang="en-US" sz="2400" i="1">
                                <a:solidFill>
                                  <a:prstClr val="black"/>
                                </a:solidFill>
                                <a:latin typeface="Cambria Math"/>
                              </a:rPr>
                            </m:ctrlPr>
                          </m:radPr>
                          <m:deg/>
                          <m:e>
                            <m:r>
                              <a:rPr lang="en-US" sz="2400" i="1">
                                <a:solidFill>
                                  <a:prstClr val="black"/>
                                </a:solidFill>
                                <a:latin typeface="Cambria Math" panose="02040503050406030204" pitchFamily="18" charset="0"/>
                              </a:rPr>
                              <m:t>[</m:t>
                            </m:r>
                            <m:r>
                              <a:rPr lang="en-US" sz="2400" b="0" i="1" smtClean="0">
                                <a:solidFill>
                                  <a:srgbClr val="0000FF"/>
                                </a:solidFill>
                                <a:latin typeface="Cambria Math" panose="02040503050406030204" pitchFamily="18" charset="0"/>
                              </a:rPr>
                              <m:t>6</m:t>
                            </m:r>
                            <m:d>
                              <m:dPr>
                                <m:ctrlPr>
                                  <a:rPr lang="en-US" sz="2400" i="1">
                                    <a:solidFill>
                                      <a:srgbClr val="0000FF"/>
                                    </a:solidFill>
                                    <a:latin typeface="Cambria Math"/>
                                  </a:rPr>
                                </m:ctrlPr>
                              </m:dPr>
                              <m:e>
                                <m:r>
                                  <a:rPr lang="en-US" sz="2400" b="0" i="1" smtClean="0">
                                    <a:solidFill>
                                      <a:srgbClr val="0000FF"/>
                                    </a:solidFill>
                                    <a:latin typeface="Cambria Math" panose="02040503050406030204" pitchFamily="18" charset="0"/>
                                    <a:ea typeface="Cambria Math" panose="02040503050406030204" pitchFamily="18" charset="0"/>
                                  </a:rPr>
                                  <m:t>594</m:t>
                                </m:r>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a:rPr lang="en-US" sz="2400" b="0" i="1" smtClean="0">
                                    <a:solidFill>
                                      <a:srgbClr val="0000FF"/>
                                    </a:solidFill>
                                    <a:latin typeface="Cambria Math" panose="02040503050406030204" pitchFamily="18" charset="0"/>
                                  </a:rPr>
                                  <m:t>56</m:t>
                                </m:r>
                              </m:e>
                            </m:d>
                            <m:r>
                              <a:rPr lang="en-US" sz="2400" i="1" baseline="30000" dirty="0">
                                <a:solidFill>
                                  <a:srgbClr val="0000FF"/>
                                </a:solidFill>
                                <a:latin typeface="Cambria Math" panose="02040503050406030204" pitchFamily="18" charset="0"/>
                                <a:cs typeface="Times New Roman" panose="02020603050405020304" pitchFamily="18" charset="0"/>
                              </a:rPr>
                              <m:t>2</m:t>
                            </m:r>
                            <m:r>
                              <a:rPr lang="en-US" sz="2400" b="0" i="1" smtClean="0">
                                <a:solidFill>
                                  <a:schemeClr val="tx1"/>
                                </a:solidFill>
                                <a:latin typeface="Cambria Math" panose="02040503050406030204" pitchFamily="18" charset="0"/>
                              </a:rPr>
                              <m:t>][6</m:t>
                            </m:r>
                            <m:d>
                              <m:dPr>
                                <m:ctrlPr>
                                  <a:rPr lang="en-US" sz="2400" i="1">
                                    <a:latin typeface="Cambria Math"/>
                                  </a:rPr>
                                </m:ctrlPr>
                              </m:dPr>
                              <m:e>
                                <m:r>
                                  <a:rPr lang="en-US" sz="2400" b="0" i="1" smtClean="0">
                                    <a:latin typeface="Cambria Math" panose="02040503050406030204" pitchFamily="18" charset="0"/>
                                    <a:ea typeface="Cambria Math" panose="02040503050406030204" pitchFamily="18" charset="0"/>
                                  </a:rPr>
                                  <m:t>5687</m:t>
                                </m:r>
                              </m:e>
                            </m:d>
                            <m:r>
                              <a:rPr lang="en-US" sz="2400" b="0" i="1">
                                <a:solidFill>
                                  <a:schemeClr val="tx1"/>
                                </a:solidFill>
                                <a:latin typeface="Cambria Math" panose="02040503050406030204" pitchFamily="18" charset="0"/>
                              </a:rPr>
                              <m:t>−</m:t>
                            </m:r>
                            <m:d>
                              <m:dPr>
                                <m:ctrlPr>
                                  <a:rPr lang="en-US" sz="2400" i="1">
                                    <a:solidFill>
                                      <a:schemeClr val="tx1"/>
                                    </a:solidFill>
                                    <a:latin typeface="Cambria Math"/>
                                  </a:rPr>
                                </m:ctrlPr>
                              </m:dPr>
                              <m:e>
                                <m:r>
                                  <a:rPr lang="en-US" sz="2400" b="0" i="1" smtClean="0">
                                    <a:solidFill>
                                      <a:schemeClr val="tx1"/>
                                    </a:solidFill>
                                    <a:latin typeface="Cambria Math" panose="02040503050406030204" pitchFamily="18" charset="0"/>
                                  </a:rPr>
                                  <m:t>181</m:t>
                                </m:r>
                              </m:e>
                            </m:d>
                            <m:r>
                              <a:rPr lang="en-US" sz="2400" b="0" i="1" baseline="30000" dirty="0">
                                <a:solidFill>
                                  <a:schemeClr val="tx1"/>
                                </a:solidFill>
                                <a:latin typeface="Cambria Math" panose="02040503050406030204" pitchFamily="18" charset="0"/>
                                <a:cs typeface="Times New Roman" panose="02020603050405020304" pitchFamily="18" charset="0"/>
                              </a:rPr>
                              <m:t>2</m:t>
                            </m:r>
                            <m:r>
                              <a:rPr lang="en-US" sz="2400" b="0" i="1">
                                <a:solidFill>
                                  <a:schemeClr val="tx1"/>
                                </a:solidFill>
                                <a:latin typeface="Cambria Math" panose="02040503050406030204" pitchFamily="18" charset="0"/>
                              </a:rPr>
                              <m:t>] </m:t>
                            </m:r>
                          </m:e>
                        </m:rad>
                      </m:den>
                    </m:f>
                  </m:oMath>
                </a14:m>
                <a:r>
                  <a:rPr lang="en-US" sz="2400" dirty="0" smtClean="0"/>
                  <a:t>=</a:t>
                </a:r>
                <a:r>
                  <a:rPr lang="en-US" sz="2400" b="1" dirty="0" smtClean="0"/>
                  <a:t>0.95</a:t>
                </a:r>
                <a:r>
                  <a:rPr lang="en-US" sz="2400" dirty="0" smtClean="0"/>
                  <a:t> </a:t>
                </a:r>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0" y="3782672"/>
                <a:ext cx="9230760" cy="943785"/>
              </a:xfrm>
              <a:prstGeom prst="rect">
                <a:avLst/>
              </a:prstGeom>
              <a:blipFill rotWithShape="0">
                <a:blip r:embed="rId5"/>
                <a:stretch>
                  <a:fillRect/>
                </a:stretch>
              </a:blipFill>
            </p:spPr>
            <p:txBody>
              <a:bodyPr/>
              <a:lstStyle/>
              <a:p>
                <a:r>
                  <a:rPr lang="en-US">
                    <a:noFill/>
                  </a:rPr>
                  <a:t> </a:t>
                </a:r>
              </a:p>
            </p:txBody>
          </p:sp>
        </mc:Fallback>
      </mc:AlternateContent>
      <p:sp>
        <p:nvSpPr>
          <p:cNvPr id="31" name="Slide Number Placeholder 2"/>
          <p:cNvSpPr txBox="1">
            <a:spLocks/>
          </p:cNvSpPr>
          <p:nvPr/>
        </p:nvSpPr>
        <p:spPr>
          <a:xfrm>
            <a:off x="6977742" y="652190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0122F0-239E-416D-BC55-222468905EAE}" type="slidenum">
              <a:rPr lang="en-US" b="1" smtClean="0">
                <a:solidFill>
                  <a:prstClr val="black"/>
                </a:solidFill>
              </a:rPr>
              <a:t>40</a:t>
            </a:fld>
            <a:endParaRPr lang="en-US" b="1" dirty="0">
              <a:solidFill>
                <a:prstClr val="black"/>
              </a:solidFill>
            </a:endParaRPr>
          </a:p>
        </p:txBody>
      </p:sp>
    </p:spTree>
    <p:extLst>
      <p:ext uri="{BB962C8B-B14F-4D97-AF65-F5344CB8AC3E}">
        <p14:creationId xmlns:p14="http://schemas.microsoft.com/office/powerpoint/2010/main" val="502965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36" grpId="0" animBg="1"/>
      <p:bldP spid="28" grpId="0" animBg="1"/>
      <p:bldP spid="29" grpId="0"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4" name="Rectangle 33"/>
              <p:cNvSpPr/>
              <p:nvPr/>
            </p:nvSpPr>
            <p:spPr>
              <a:xfrm>
                <a:off x="0" y="3749901"/>
                <a:ext cx="9144000" cy="818814"/>
              </a:xfrm>
              <a:prstGeom prst="rect">
                <a:avLst/>
              </a:prstGeom>
              <a:solidFill>
                <a:schemeClr val="bg1">
                  <a:lumMod val="85000"/>
                </a:schemeClr>
              </a:solidFill>
            </p:spPr>
            <p:txBody>
              <a:bodyPr wrap="square">
                <a:spAutoFit/>
              </a:bodyPr>
              <a:lstStyle/>
              <a:p>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panose="02040503050406030204" pitchFamily="18" charset="0"/>
                        </a:rPr>
                        <m:t>𝑹</m:t>
                      </m:r>
                      <m:r>
                        <a:rPr lang="en-US" sz="2000" b="0" i="1">
                          <a:solidFill>
                            <a:prstClr val="black"/>
                          </a:solidFill>
                          <a:latin typeface="Cambria Math" panose="02040503050406030204" pitchFamily="18" charset="0"/>
                        </a:rPr>
                        <m:t>= </m:t>
                      </m:r>
                      <m:f>
                        <m:fPr>
                          <m:ctrlPr>
                            <a:rPr lang="en-US" sz="2000" i="1">
                              <a:solidFill>
                                <a:prstClr val="black"/>
                              </a:solidFill>
                              <a:latin typeface="Cambria Math"/>
                            </a:rPr>
                          </m:ctrlPr>
                        </m:fPr>
                        <m:num>
                          <m:r>
                            <a:rPr lang="en-US" sz="2000" b="0" i="1" smtClean="0">
                              <a:solidFill>
                                <a:srgbClr val="FF0000"/>
                              </a:solidFill>
                              <a:latin typeface="Cambria Math" panose="02040503050406030204" pitchFamily="18" charset="0"/>
                            </a:rPr>
                            <m:t>𝑛</m:t>
                          </m:r>
                          <m:d>
                            <m:dPr>
                              <m:ctrlPr>
                                <a:rPr lang="en-US" sz="2000" i="1">
                                  <a:solidFill>
                                    <a:srgbClr val="FF0000"/>
                                  </a:solidFill>
                                  <a:latin typeface="Cambria Math"/>
                                </a:rPr>
                              </m:ctrlPr>
                            </m:dPr>
                            <m:e>
                              <m:r>
                                <m:rPr>
                                  <m:sty m:val="p"/>
                                </m:rPr>
                                <a:rPr lang="el-GR" sz="2000" i="1">
                                  <a:solidFill>
                                    <a:srgbClr val="FF0000"/>
                                  </a:solidFill>
                                  <a:latin typeface="Cambria Math" panose="02040503050406030204" pitchFamily="18" charset="0"/>
                                  <a:ea typeface="Cambria Math" panose="02040503050406030204" pitchFamily="18" charset="0"/>
                                </a:rPr>
                                <m:t>Σ</m:t>
                              </m:r>
                              <m:r>
                                <a:rPr lang="en-US" sz="2000" b="0" i="1" smtClean="0">
                                  <a:solidFill>
                                    <a:srgbClr val="FF0000"/>
                                  </a:solidFill>
                                  <a:latin typeface="Cambria Math" panose="02040503050406030204" pitchFamily="18" charset="0"/>
                                </a:rPr>
                                <m:t>𝑥</m:t>
                              </m:r>
                              <m:r>
                                <a:rPr lang="en-US" sz="2000" b="0" i="1">
                                  <a:solidFill>
                                    <a:srgbClr val="FF0000"/>
                                  </a:solidFill>
                                  <a:latin typeface="Cambria Math" panose="02040503050406030204" pitchFamily="18" charset="0"/>
                                </a:rPr>
                                <m:t>𝑦</m:t>
                              </m:r>
                            </m:e>
                          </m:d>
                          <m:r>
                            <a:rPr lang="en-US" sz="2000" b="0" i="1">
                              <a:solidFill>
                                <a:srgbClr val="FF0000"/>
                              </a:solidFill>
                              <a:latin typeface="Cambria Math" panose="02040503050406030204" pitchFamily="18" charset="0"/>
                            </a:rPr>
                            <m:t>−</m:t>
                          </m:r>
                          <m:d>
                            <m:dPr>
                              <m:ctrlPr>
                                <a:rPr lang="en-US" sz="2000" i="1">
                                  <a:solidFill>
                                    <a:srgbClr val="FF0000"/>
                                  </a:solidFill>
                                  <a:latin typeface="Cambria Math"/>
                                </a:rPr>
                              </m:ctrlPr>
                            </m:dPr>
                            <m:e>
                              <m:r>
                                <m:rPr>
                                  <m:sty m:val="p"/>
                                </m:rPr>
                                <a:rPr lang="el-GR" sz="2000" i="1">
                                  <a:solidFill>
                                    <a:srgbClr val="FF0000"/>
                                  </a:solidFill>
                                  <a:latin typeface="Cambria Math" panose="02040503050406030204" pitchFamily="18" charset="0"/>
                                  <a:ea typeface="Cambria Math" panose="02040503050406030204" pitchFamily="18" charset="0"/>
                                </a:rPr>
                                <m:t>Σ</m:t>
                              </m:r>
                              <m:r>
                                <a:rPr lang="en-US" sz="2000" b="0" i="1">
                                  <a:solidFill>
                                    <a:srgbClr val="FF0000"/>
                                  </a:solidFill>
                                  <a:latin typeface="Cambria Math" panose="02040503050406030204" pitchFamily="18" charset="0"/>
                                </a:rPr>
                                <m:t>𝑥</m:t>
                              </m:r>
                            </m:e>
                          </m:d>
                          <m:d>
                            <m:dPr>
                              <m:ctrlPr>
                                <a:rPr lang="en-US" sz="2000" i="1">
                                  <a:solidFill>
                                    <a:srgbClr val="FF0000"/>
                                  </a:solidFill>
                                  <a:latin typeface="Cambria Math"/>
                                </a:rPr>
                              </m:ctrlPr>
                            </m:dPr>
                            <m:e>
                              <m:r>
                                <m:rPr>
                                  <m:sty m:val="p"/>
                                </m:rPr>
                                <a:rPr lang="el-GR" sz="2000" i="1">
                                  <a:solidFill>
                                    <a:srgbClr val="FF0000"/>
                                  </a:solidFill>
                                  <a:latin typeface="Cambria Math" panose="02040503050406030204" pitchFamily="18" charset="0"/>
                                  <a:ea typeface="Cambria Math" panose="02040503050406030204" pitchFamily="18" charset="0"/>
                                </a:rPr>
                                <m:t>Σ</m:t>
                              </m:r>
                              <m:r>
                                <a:rPr lang="en-US" sz="2000" b="0" i="1">
                                  <a:solidFill>
                                    <a:srgbClr val="FF0000"/>
                                  </a:solidFill>
                                  <a:latin typeface="Cambria Math" panose="02040503050406030204" pitchFamily="18" charset="0"/>
                                </a:rPr>
                                <m:t>𝑦</m:t>
                              </m:r>
                            </m:e>
                          </m:d>
                        </m:num>
                        <m:den>
                          <m:rad>
                            <m:radPr>
                              <m:degHide m:val="on"/>
                              <m:ctrlPr>
                                <a:rPr lang="en-US" sz="2000" i="1" smtClean="0">
                                  <a:solidFill>
                                    <a:prstClr val="black"/>
                                  </a:solidFill>
                                  <a:latin typeface="Cambria Math"/>
                                </a:rPr>
                              </m:ctrlPr>
                            </m:radPr>
                            <m:deg/>
                            <m:e>
                              <m:r>
                                <a:rPr lang="en-US" sz="2000" b="0" i="1" smtClean="0">
                                  <a:solidFill>
                                    <a:prstClr val="black"/>
                                  </a:solidFill>
                                  <a:latin typeface="Cambria Math" panose="02040503050406030204" pitchFamily="18" charset="0"/>
                                </a:rPr>
                                <m:t>[</m:t>
                              </m:r>
                              <m:r>
                                <a:rPr lang="en-US" sz="2000" i="1" smtClean="0">
                                  <a:solidFill>
                                    <a:srgbClr val="0000FF"/>
                                  </a:solidFill>
                                  <a:latin typeface="Cambria Math" panose="02040503050406030204" pitchFamily="18" charset="0"/>
                                </a:rPr>
                                <m:t>𝑛</m:t>
                              </m:r>
                              <m:d>
                                <m:dPr>
                                  <m:ctrlPr>
                                    <a:rPr lang="en-US" sz="2000" i="1">
                                      <a:solidFill>
                                        <a:srgbClr val="0000FF"/>
                                      </a:solidFill>
                                      <a:latin typeface="Cambria Math"/>
                                    </a:rPr>
                                  </m:ctrlPr>
                                </m:dPr>
                                <m:e>
                                  <m:r>
                                    <m:rPr>
                                      <m:sty m:val="p"/>
                                    </m:rPr>
                                    <a:rPr lang="el-GR" sz="2000" i="1">
                                      <a:solidFill>
                                        <a:srgbClr val="0000FF"/>
                                      </a:solidFill>
                                      <a:latin typeface="Cambria Math" panose="02040503050406030204" pitchFamily="18" charset="0"/>
                                      <a:ea typeface="Cambria Math" panose="02040503050406030204" pitchFamily="18" charset="0"/>
                                    </a:rPr>
                                    <m:t>Σ</m:t>
                                  </m:r>
                                  <m:sSup>
                                    <m:sSupPr>
                                      <m:ctrlPr>
                                        <a:rPr lang="en-US" sz="2000" i="1" smtClean="0">
                                          <a:solidFill>
                                            <a:srgbClr val="0000FF"/>
                                          </a:solidFill>
                                          <a:latin typeface="Cambria Math"/>
                                        </a:rPr>
                                      </m:ctrlPr>
                                    </m:sSupPr>
                                    <m:e>
                                      <m:r>
                                        <a:rPr lang="en-US" sz="2000" b="0" i="1" smtClean="0">
                                          <a:solidFill>
                                            <a:srgbClr val="0000FF"/>
                                          </a:solidFill>
                                          <a:latin typeface="Cambria Math" panose="02040503050406030204" pitchFamily="18" charset="0"/>
                                        </a:rPr>
                                        <m:t>𝑥</m:t>
                                      </m:r>
                                    </m:e>
                                    <m:sup>
                                      <m:r>
                                        <a:rPr lang="en-US" sz="2000" b="0" i="1" smtClean="0">
                                          <a:solidFill>
                                            <a:srgbClr val="0000FF"/>
                                          </a:solidFill>
                                          <a:latin typeface="Cambria Math" panose="02040503050406030204" pitchFamily="18" charset="0"/>
                                        </a:rPr>
                                        <m:t>2</m:t>
                                      </m:r>
                                    </m:sup>
                                  </m:sSup>
                                </m:e>
                              </m:d>
                              <m:r>
                                <a:rPr lang="en-US" sz="2000" i="1">
                                  <a:solidFill>
                                    <a:srgbClr val="0000FF"/>
                                  </a:solidFill>
                                  <a:latin typeface="Cambria Math" panose="02040503050406030204" pitchFamily="18" charset="0"/>
                                </a:rPr>
                                <m:t>−</m:t>
                              </m:r>
                              <m:d>
                                <m:dPr>
                                  <m:ctrlPr>
                                    <a:rPr lang="en-US" sz="2000" i="1">
                                      <a:solidFill>
                                        <a:srgbClr val="0000FF"/>
                                      </a:solidFill>
                                      <a:latin typeface="Cambria Math"/>
                                    </a:rPr>
                                  </m:ctrlPr>
                                </m:dPr>
                                <m:e>
                                  <m:r>
                                    <m:rPr>
                                      <m:sty m:val="p"/>
                                    </m:rPr>
                                    <a:rPr lang="el-GR" sz="2000" i="1">
                                      <a:solidFill>
                                        <a:srgbClr val="0000FF"/>
                                      </a:solidFill>
                                      <a:latin typeface="Cambria Math" panose="02040503050406030204" pitchFamily="18" charset="0"/>
                                      <a:ea typeface="Cambria Math" panose="02040503050406030204" pitchFamily="18" charset="0"/>
                                    </a:rPr>
                                    <m:t>Σ</m:t>
                                  </m:r>
                                  <m:r>
                                    <m:rPr>
                                      <m:nor/>
                                    </m:rPr>
                                    <a:rPr lang="en-US" sz="2000" i="1" dirty="0">
                                      <a:solidFill>
                                        <a:srgbClr val="0000FF"/>
                                      </a:solidFill>
                                      <a:latin typeface="Times New Roman" panose="02020603050405020304" pitchFamily="18" charset="0"/>
                                      <a:cs typeface="Times New Roman" panose="02020603050405020304" pitchFamily="18" charset="0"/>
                                    </a:rPr>
                                    <m:t>x</m:t>
                                  </m:r>
                                </m:e>
                              </m:d>
                              <m:r>
                                <a:rPr lang="en-US" sz="2000" i="1" baseline="30000" dirty="0">
                                  <a:solidFill>
                                    <a:srgbClr val="0000FF"/>
                                  </a:solidFill>
                                  <a:latin typeface="Cambria Math" panose="02040503050406030204" pitchFamily="18" charset="0"/>
                                  <a:cs typeface="Times New Roman" panose="02020603050405020304" pitchFamily="18" charset="0"/>
                                </a:rPr>
                                <m:t>2</m:t>
                              </m:r>
                              <m:r>
                                <a:rPr lang="en-US" sz="2000" b="0" i="1" smtClean="0">
                                  <a:solidFill>
                                    <a:prstClr val="black"/>
                                  </a:solidFill>
                                  <a:latin typeface="Cambria Math" panose="02040503050406030204" pitchFamily="18" charset="0"/>
                                </a:rPr>
                                <m:t>]</m:t>
                              </m:r>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𝑛</m:t>
                              </m:r>
                              <m:d>
                                <m:dPr>
                                  <m:ctrlPr>
                                    <a:rPr lang="en-US" sz="2000" i="1">
                                      <a:solidFill>
                                        <a:schemeClr val="tx1"/>
                                      </a:solidFill>
                                      <a:latin typeface="Cambria Math"/>
                                    </a:rPr>
                                  </m:ctrlPr>
                                </m:dPr>
                                <m:e>
                                  <m:r>
                                    <m:rPr>
                                      <m:sty m:val="p"/>
                                    </m:rPr>
                                    <a:rPr lang="el-GR" sz="2000" i="1">
                                      <a:solidFill>
                                        <a:schemeClr val="tx1"/>
                                      </a:solidFill>
                                      <a:latin typeface="Cambria Math" panose="02040503050406030204" pitchFamily="18" charset="0"/>
                                      <a:ea typeface="Cambria Math" panose="02040503050406030204" pitchFamily="18" charset="0"/>
                                    </a:rPr>
                                    <m:t>Σ</m:t>
                                  </m:r>
                                  <m:sSup>
                                    <m:sSupPr>
                                      <m:ctrlPr>
                                        <a:rPr lang="en-US" sz="2000" i="1" smtClean="0">
                                          <a:solidFill>
                                            <a:schemeClr val="tx1"/>
                                          </a:solidFill>
                                          <a:latin typeface="Cambria Math"/>
                                        </a:rPr>
                                      </m:ctrlPr>
                                    </m:sSupPr>
                                    <m:e>
                                      <m:r>
                                        <a:rPr lang="en-US" sz="2000" i="1">
                                          <a:solidFill>
                                            <a:schemeClr val="tx1"/>
                                          </a:solidFill>
                                          <a:latin typeface="Cambria Math" panose="02040503050406030204" pitchFamily="18" charset="0"/>
                                        </a:rPr>
                                        <m:t>𝑦</m:t>
                                      </m:r>
                                    </m:e>
                                    <m:sup>
                                      <m:r>
                                        <a:rPr lang="en-US" sz="2000" i="1">
                                          <a:solidFill>
                                            <a:schemeClr val="tx1"/>
                                          </a:solidFill>
                                          <a:latin typeface="Cambria Math" panose="02040503050406030204" pitchFamily="18" charset="0"/>
                                        </a:rPr>
                                        <m:t>2</m:t>
                                      </m:r>
                                    </m:sup>
                                  </m:sSup>
                                </m:e>
                              </m:d>
                              <m:r>
                                <a:rPr lang="en-US" sz="2000" i="1">
                                  <a:solidFill>
                                    <a:schemeClr val="tx1"/>
                                  </a:solidFill>
                                  <a:latin typeface="Cambria Math" panose="02040503050406030204" pitchFamily="18" charset="0"/>
                                </a:rPr>
                                <m:t>−</m:t>
                              </m:r>
                              <m:d>
                                <m:dPr>
                                  <m:ctrlPr>
                                    <a:rPr lang="en-US" sz="2000" i="1">
                                      <a:solidFill>
                                        <a:schemeClr val="tx1"/>
                                      </a:solidFill>
                                      <a:latin typeface="Cambria Math"/>
                                    </a:rPr>
                                  </m:ctrlPr>
                                </m:dPr>
                                <m:e>
                                  <m:r>
                                    <m:rPr>
                                      <m:sty m:val="p"/>
                                    </m:rPr>
                                    <a:rPr lang="el-GR" sz="2000" i="1">
                                      <a:solidFill>
                                        <a:schemeClr val="tx1"/>
                                      </a:solidFill>
                                      <a:latin typeface="Cambria Math" panose="02040503050406030204" pitchFamily="18" charset="0"/>
                                      <a:ea typeface="Cambria Math" panose="02040503050406030204" pitchFamily="18" charset="0"/>
                                    </a:rPr>
                                    <m:t>Σ</m:t>
                                  </m:r>
                                  <m:r>
                                    <m:rPr>
                                      <m:nor/>
                                    </m:rPr>
                                    <a:rPr lang="en-US" sz="2000" i="1" dirty="0">
                                      <a:solidFill>
                                        <a:schemeClr val="tx1"/>
                                      </a:solidFill>
                                      <a:latin typeface="Times New Roman" panose="02020603050405020304" pitchFamily="18" charset="0"/>
                                      <a:cs typeface="Times New Roman" panose="02020603050405020304" pitchFamily="18" charset="0"/>
                                    </a:rPr>
                                    <m:t>y</m:t>
                                  </m:r>
                                </m:e>
                              </m:d>
                              <m:r>
                                <a:rPr lang="en-US" sz="2000" i="1" baseline="30000" dirty="0">
                                  <a:solidFill>
                                    <a:schemeClr val="tx1"/>
                                  </a:solidFill>
                                  <a:latin typeface="Cambria Math" panose="02040503050406030204" pitchFamily="18" charset="0"/>
                                  <a:cs typeface="Times New Roman" panose="02020603050405020304" pitchFamily="18" charset="0"/>
                                </a:rPr>
                                <m:t>2</m:t>
                              </m:r>
                              <m:r>
                                <a:rPr lang="en-US" sz="2000" b="0" i="1" smtClean="0">
                                  <a:solidFill>
                                    <a:schemeClr val="tx1"/>
                                  </a:solidFill>
                                  <a:latin typeface="Cambria Math" panose="02040503050406030204" pitchFamily="18" charset="0"/>
                                </a:rPr>
                                <m:t>]</m:t>
                              </m:r>
                              <m:r>
                                <a:rPr lang="en-US" sz="2000" i="1" smtClean="0">
                                  <a:solidFill>
                                    <a:prstClr val="black"/>
                                  </a:solidFill>
                                  <a:latin typeface="Cambria Math" panose="02040503050406030204" pitchFamily="18" charset="0"/>
                                </a:rPr>
                                <m:t> </m:t>
                              </m:r>
                            </m:e>
                          </m:rad>
                        </m:den>
                      </m:f>
                      <m:r>
                        <a:rPr lang="en-US" sz="2000" b="0" i="1" smtClean="0">
                          <a:solidFill>
                            <a:prstClr val="black"/>
                          </a:solidFill>
                          <a:latin typeface="Cambria Math" panose="02040503050406030204" pitchFamily="18" charset="0"/>
                        </a:rPr>
                        <m:t>= </m:t>
                      </m:r>
                      <m:f>
                        <m:fPr>
                          <m:ctrlPr>
                            <a:rPr lang="en-US" sz="2000" b="0" i="1" smtClean="0">
                              <a:solidFill>
                                <a:prstClr val="black"/>
                              </a:solidFill>
                              <a:latin typeface="Cambria Math"/>
                            </a:rPr>
                          </m:ctrlPr>
                        </m:fPr>
                        <m:num>
                          <m:r>
                            <a:rPr lang="en-US" sz="2000" b="0" i="1" smtClean="0">
                              <a:solidFill>
                                <a:prstClr val="black"/>
                              </a:solidFill>
                              <a:latin typeface="Cambria Math" panose="02040503050406030204" pitchFamily="18" charset="0"/>
                            </a:rPr>
                            <m:t>𝐴</m:t>
                          </m:r>
                        </m:num>
                        <m:den>
                          <m:rad>
                            <m:radPr>
                              <m:degHide m:val="on"/>
                              <m:ctrlPr>
                                <a:rPr lang="en-US" sz="2000" b="0" i="1" smtClean="0">
                                  <a:solidFill>
                                    <a:prstClr val="black"/>
                                  </a:solidFill>
                                  <a:latin typeface="Cambria Math"/>
                                </a:rPr>
                              </m:ctrlPr>
                            </m:radPr>
                            <m:deg/>
                            <m:e>
                              <m:r>
                                <a:rPr lang="en-US" sz="2000" b="0" i="1" smtClean="0">
                                  <a:solidFill>
                                    <a:prstClr val="black"/>
                                  </a:solidFill>
                                  <a:latin typeface="Cambria Math" panose="02040503050406030204" pitchFamily="18" charset="0"/>
                                </a:rPr>
                                <m:t>𝐵𝑥𝐶</m:t>
                              </m:r>
                            </m:e>
                          </m:rad>
                        </m:den>
                      </m:f>
                    </m:oMath>
                  </m:oMathPara>
                </a14:m>
                <a:endParaRPr lang="en-US" sz="1600" dirty="0"/>
              </a:p>
            </p:txBody>
          </p:sp>
        </mc:Choice>
        <mc:Fallback xmlns="">
          <p:sp>
            <p:nvSpPr>
              <p:cNvPr id="34" name="Rectangle 33"/>
              <p:cNvSpPr>
                <a:spLocks noRot="1" noChangeAspect="1" noMove="1" noResize="1" noEditPoints="1" noAdjustHandles="1" noChangeArrowheads="1" noChangeShapeType="1" noTextEdit="1"/>
              </p:cNvSpPr>
              <p:nvPr/>
            </p:nvSpPr>
            <p:spPr>
              <a:xfrm>
                <a:off x="0" y="3749901"/>
                <a:ext cx="9144000" cy="81881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2058" y="4765588"/>
                <a:ext cx="9144000" cy="733149"/>
              </a:xfrm>
              <a:prstGeom prst="rect">
                <a:avLst/>
              </a:prstGeom>
              <a:solidFill>
                <a:schemeClr val="bg1">
                  <a:lumMod val="85000"/>
                </a:schemeClr>
              </a:solidFill>
            </p:spPr>
            <p:txBody>
              <a:bodyPr wrap="square">
                <a:spAutoFit/>
              </a:bodyPr>
              <a:lstStyle/>
              <a:p>
                <a:pPr lvl="0">
                  <a:spcBef>
                    <a:spcPts val="2400"/>
                  </a:spcBef>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panose="02040503050406030204" pitchFamily="18" charset="0"/>
                        </a:rPr>
                        <m:t> </m:t>
                      </m:r>
                      <m:r>
                        <a:rPr lang="en-US" sz="2000" b="1" i="1" smtClean="0">
                          <a:solidFill>
                            <a:prstClr val="black"/>
                          </a:solidFill>
                          <a:latin typeface="Cambria Math" panose="02040503050406030204" pitchFamily="18" charset="0"/>
                        </a:rPr>
                        <m:t>𝒂</m:t>
                      </m:r>
                      <m:r>
                        <a:rPr lang="en-US" sz="2000" i="1">
                          <a:solidFill>
                            <a:prstClr val="black"/>
                          </a:solidFill>
                          <a:latin typeface="Cambria Math" panose="02040503050406030204" pitchFamily="18" charset="0"/>
                        </a:rPr>
                        <m:t>= </m:t>
                      </m:r>
                      <m:f>
                        <m:fPr>
                          <m:ctrlPr>
                            <a:rPr lang="en-US" sz="2000" i="1">
                              <a:solidFill>
                                <a:prstClr val="black"/>
                              </a:solidFill>
                              <a:latin typeface="Cambria Math"/>
                            </a:rPr>
                          </m:ctrlPr>
                        </m:fPr>
                        <m:num>
                          <m:d>
                            <m:dPr>
                              <m:ctrlPr>
                                <a:rPr lang="en-US" sz="2000" i="1" smtClean="0">
                                  <a:solidFill>
                                    <a:schemeClr val="tx1"/>
                                  </a:solidFill>
                                  <a:latin typeface="Cambria Math"/>
                                </a:rPr>
                              </m:ctrlPr>
                            </m:dPr>
                            <m:e>
                              <m:r>
                                <m:rPr>
                                  <m:sty m:val="p"/>
                                </m:rPr>
                                <a:rPr lang="el-GR" sz="2000" i="1">
                                  <a:solidFill>
                                    <a:schemeClr val="tx1"/>
                                  </a:solidFill>
                                  <a:latin typeface="Cambria Math" panose="02040503050406030204" pitchFamily="18" charset="0"/>
                                  <a:ea typeface="Cambria Math" panose="02040503050406030204" pitchFamily="18" charset="0"/>
                                </a:rPr>
                                <m:t>Σ</m:t>
                              </m:r>
                              <m:r>
                                <a:rPr lang="en-US" sz="2000" i="1">
                                  <a:solidFill>
                                    <a:schemeClr val="tx1"/>
                                  </a:solidFill>
                                  <a:latin typeface="Cambria Math" panose="02040503050406030204" pitchFamily="18" charset="0"/>
                                </a:rPr>
                                <m:t>𝑦</m:t>
                              </m:r>
                            </m:e>
                          </m:d>
                          <m:d>
                            <m:dPr>
                              <m:ctrlPr>
                                <a:rPr lang="en-US" sz="2000" i="1">
                                  <a:solidFill>
                                    <a:schemeClr val="tx1"/>
                                  </a:solidFill>
                                  <a:latin typeface="Cambria Math"/>
                                </a:rPr>
                              </m:ctrlPr>
                            </m:dPr>
                            <m:e>
                              <m:r>
                                <m:rPr>
                                  <m:sty m:val="p"/>
                                </m:rPr>
                                <a:rPr lang="el-GR" sz="2000" i="1">
                                  <a:solidFill>
                                    <a:schemeClr val="tx1"/>
                                  </a:solidFill>
                                  <a:latin typeface="Cambria Math" panose="02040503050406030204" pitchFamily="18" charset="0"/>
                                  <a:ea typeface="Cambria Math" panose="02040503050406030204" pitchFamily="18" charset="0"/>
                                </a:rPr>
                                <m:t>Σ</m:t>
                              </m:r>
                              <m:r>
                                <m:rPr>
                                  <m:nor/>
                                </m:rPr>
                                <a:rPr lang="en-US" sz="2000" i="1" dirty="0">
                                  <a:solidFill>
                                    <a:schemeClr val="tx1"/>
                                  </a:solidFill>
                                  <a:latin typeface="Times New Roman" panose="02020603050405020304" pitchFamily="18" charset="0"/>
                                  <a:cs typeface="Times New Roman" panose="02020603050405020304" pitchFamily="18" charset="0"/>
                                </a:rPr>
                                <m:t>x</m:t>
                              </m:r>
                              <m:r>
                                <m:rPr>
                                  <m:nor/>
                                </m:rPr>
                                <a:rPr lang="en-US" sz="2000" i="1" baseline="30000" dirty="0">
                                  <a:solidFill>
                                    <a:schemeClr val="tx1"/>
                                  </a:solidFill>
                                  <a:latin typeface="Times New Roman" panose="02020603050405020304" pitchFamily="18" charset="0"/>
                                  <a:cs typeface="Times New Roman" panose="02020603050405020304" pitchFamily="18" charset="0"/>
                                </a:rPr>
                                <m:t>2</m:t>
                              </m:r>
                            </m:e>
                          </m:d>
                          <m:r>
                            <a:rPr lang="en-US" sz="2000" i="1">
                              <a:solidFill>
                                <a:schemeClr val="tx1"/>
                              </a:solidFill>
                              <a:latin typeface="Cambria Math" panose="02040503050406030204" pitchFamily="18" charset="0"/>
                            </a:rPr>
                            <m:t>−</m:t>
                          </m:r>
                          <m:d>
                            <m:dPr>
                              <m:ctrlPr>
                                <a:rPr lang="en-US" sz="2000" i="1">
                                  <a:solidFill>
                                    <a:schemeClr val="tx1"/>
                                  </a:solidFill>
                                  <a:latin typeface="Cambria Math"/>
                                </a:rPr>
                              </m:ctrlPr>
                            </m:dPr>
                            <m:e>
                              <m:r>
                                <m:rPr>
                                  <m:sty m:val="p"/>
                                </m:rPr>
                                <a:rPr lang="el-GR" sz="2000" i="1">
                                  <a:solidFill>
                                    <a:schemeClr val="tx1"/>
                                  </a:solidFill>
                                  <a:latin typeface="Cambria Math" panose="02040503050406030204" pitchFamily="18" charset="0"/>
                                  <a:ea typeface="Cambria Math" panose="02040503050406030204" pitchFamily="18" charset="0"/>
                                </a:rPr>
                                <m:t>Σ</m:t>
                              </m:r>
                              <m:r>
                                <a:rPr lang="en-US" sz="2000" i="1">
                                  <a:solidFill>
                                    <a:schemeClr val="tx1"/>
                                  </a:solidFill>
                                  <a:latin typeface="Cambria Math" panose="02040503050406030204" pitchFamily="18" charset="0"/>
                                </a:rPr>
                                <m:t>𝑥</m:t>
                              </m:r>
                            </m:e>
                          </m:d>
                          <m:d>
                            <m:dPr>
                              <m:ctrlPr>
                                <a:rPr lang="en-US" sz="2000" i="1">
                                  <a:solidFill>
                                    <a:schemeClr val="tx1"/>
                                  </a:solidFill>
                                  <a:latin typeface="Cambria Math"/>
                                </a:rPr>
                              </m:ctrlPr>
                            </m:dPr>
                            <m:e>
                              <m:r>
                                <m:rPr>
                                  <m:sty m:val="p"/>
                                </m:rPr>
                                <a:rPr lang="el-GR" sz="2000" i="1">
                                  <a:solidFill>
                                    <a:schemeClr val="tx1"/>
                                  </a:solidFill>
                                  <a:latin typeface="Cambria Math" panose="02040503050406030204" pitchFamily="18" charset="0"/>
                                  <a:ea typeface="Cambria Math" panose="02040503050406030204" pitchFamily="18" charset="0"/>
                                </a:rPr>
                                <m:t>Σ</m:t>
                              </m:r>
                              <m:r>
                                <a:rPr lang="en-US" sz="2000" i="1">
                                  <a:solidFill>
                                    <a:schemeClr val="tx1"/>
                                  </a:solidFill>
                                  <a:latin typeface="Cambria Math" panose="02040503050406030204" pitchFamily="18" charset="0"/>
                                </a:rPr>
                                <m:t>𝑥𝑦</m:t>
                              </m:r>
                            </m:e>
                          </m:d>
                        </m:num>
                        <m:den>
                          <m:r>
                            <a:rPr lang="en-US" sz="2000" i="1" smtClean="0">
                              <a:solidFill>
                                <a:srgbClr val="0000FF"/>
                              </a:solidFill>
                              <a:latin typeface="Cambria Math" panose="02040503050406030204" pitchFamily="18" charset="0"/>
                            </a:rPr>
                            <m:t>𝑛</m:t>
                          </m:r>
                          <m:d>
                            <m:dPr>
                              <m:ctrlPr>
                                <a:rPr lang="en-US" sz="2000" i="1">
                                  <a:solidFill>
                                    <a:srgbClr val="0000FF"/>
                                  </a:solidFill>
                                  <a:latin typeface="Cambria Math"/>
                                </a:rPr>
                              </m:ctrlPr>
                            </m:dPr>
                            <m:e>
                              <m:r>
                                <m:rPr>
                                  <m:sty m:val="p"/>
                                </m:rPr>
                                <a:rPr lang="el-GR" sz="2000" i="1" smtClean="0">
                                  <a:solidFill>
                                    <a:srgbClr val="0000FF"/>
                                  </a:solidFill>
                                  <a:latin typeface="Cambria Math" panose="02040503050406030204" pitchFamily="18" charset="0"/>
                                  <a:ea typeface="Cambria Math" panose="02040503050406030204" pitchFamily="18" charset="0"/>
                                </a:rPr>
                                <m:t>Σ</m:t>
                              </m:r>
                              <m:sSup>
                                <m:sSupPr>
                                  <m:ctrlPr>
                                    <a:rPr lang="en-US" sz="2000" i="1">
                                      <a:solidFill>
                                        <a:srgbClr val="0000FF"/>
                                      </a:solidFill>
                                      <a:latin typeface="Cambria Math"/>
                                    </a:rPr>
                                  </m:ctrlPr>
                                </m:sSupPr>
                                <m:e>
                                  <m:r>
                                    <a:rPr lang="en-US" sz="2000" i="1">
                                      <a:solidFill>
                                        <a:srgbClr val="0000FF"/>
                                      </a:solidFill>
                                      <a:latin typeface="Cambria Math" panose="02040503050406030204" pitchFamily="18" charset="0"/>
                                    </a:rPr>
                                    <m:t>𝑥</m:t>
                                  </m:r>
                                </m:e>
                                <m:sup>
                                  <m:r>
                                    <a:rPr lang="en-US" sz="2000" i="1">
                                      <a:solidFill>
                                        <a:srgbClr val="0000FF"/>
                                      </a:solidFill>
                                      <a:latin typeface="Cambria Math" panose="02040503050406030204" pitchFamily="18" charset="0"/>
                                    </a:rPr>
                                    <m:t>2</m:t>
                                  </m:r>
                                </m:sup>
                              </m:sSup>
                            </m:e>
                          </m:d>
                          <m:r>
                            <a:rPr lang="en-US" sz="2000" i="1">
                              <a:solidFill>
                                <a:srgbClr val="0000FF"/>
                              </a:solidFill>
                              <a:latin typeface="Cambria Math" panose="02040503050406030204" pitchFamily="18" charset="0"/>
                            </a:rPr>
                            <m:t>−</m:t>
                          </m:r>
                          <m:d>
                            <m:dPr>
                              <m:ctrlPr>
                                <a:rPr lang="en-US" sz="2000" i="1">
                                  <a:solidFill>
                                    <a:srgbClr val="0000FF"/>
                                  </a:solidFill>
                                  <a:latin typeface="Cambria Math"/>
                                </a:rPr>
                              </m:ctrlPr>
                            </m:dPr>
                            <m:e>
                              <m:r>
                                <m:rPr>
                                  <m:sty m:val="p"/>
                                </m:rPr>
                                <a:rPr lang="el-GR" sz="2000" i="1">
                                  <a:solidFill>
                                    <a:srgbClr val="0000FF"/>
                                  </a:solidFill>
                                  <a:latin typeface="Cambria Math" panose="02040503050406030204" pitchFamily="18" charset="0"/>
                                  <a:ea typeface="Cambria Math" panose="02040503050406030204" pitchFamily="18" charset="0"/>
                                </a:rPr>
                                <m:t>Σ</m:t>
                              </m:r>
                              <m:r>
                                <m:rPr>
                                  <m:nor/>
                                </m:rPr>
                                <a:rPr lang="en-US" sz="2000" i="1" dirty="0">
                                  <a:solidFill>
                                    <a:srgbClr val="0000FF"/>
                                  </a:solidFill>
                                  <a:latin typeface="Times New Roman" panose="02020603050405020304" pitchFamily="18" charset="0"/>
                                  <a:cs typeface="Times New Roman" panose="02020603050405020304" pitchFamily="18" charset="0"/>
                                </a:rPr>
                                <m:t>x</m:t>
                              </m:r>
                            </m:e>
                          </m:d>
                          <m:r>
                            <a:rPr lang="en-US" sz="2000" i="1" baseline="30000" dirty="0">
                              <a:solidFill>
                                <a:srgbClr val="0000FF"/>
                              </a:solidFill>
                              <a:latin typeface="Cambria Math" panose="02040503050406030204" pitchFamily="18" charset="0"/>
                              <a:cs typeface="Times New Roman" panose="02020603050405020304" pitchFamily="18" charset="0"/>
                            </a:rPr>
                            <m:t>2</m:t>
                          </m:r>
                        </m:den>
                      </m:f>
                      <m:r>
                        <a:rPr lang="en-US" sz="2000" b="0" i="1" baseline="30000" dirty="0" smtClean="0">
                          <a:solidFill>
                            <a:srgbClr val="0000FF"/>
                          </a:solidFill>
                          <a:latin typeface="Cambria Math" panose="02040503050406030204" pitchFamily="18" charset="0"/>
                          <a:cs typeface="Times New Roman" panose="02020603050405020304" pitchFamily="18" charset="0"/>
                        </a:rPr>
                        <m:t> </m:t>
                      </m:r>
                      <m:r>
                        <a:rPr lang="en-US" sz="2000" i="1">
                          <a:solidFill>
                            <a:prstClr val="black"/>
                          </a:solidFill>
                          <a:latin typeface="Cambria Math" panose="02040503050406030204" pitchFamily="18" charset="0"/>
                        </a:rPr>
                        <m:t>= </m:t>
                      </m:r>
                      <m:f>
                        <m:fPr>
                          <m:ctrlPr>
                            <a:rPr lang="en-US" sz="2000" i="1">
                              <a:solidFill>
                                <a:prstClr val="black"/>
                              </a:solidFill>
                              <a:latin typeface="Cambria Math"/>
                            </a:rPr>
                          </m:ctrlPr>
                        </m:fPr>
                        <m:num>
                          <m:r>
                            <a:rPr lang="en-US" sz="2000" b="0" i="1" smtClean="0">
                              <a:solidFill>
                                <a:prstClr val="black"/>
                              </a:solidFill>
                              <a:latin typeface="Cambria Math" panose="02040503050406030204" pitchFamily="18" charset="0"/>
                            </a:rPr>
                            <m:t>𝐷</m:t>
                          </m:r>
                        </m:num>
                        <m:den>
                          <m:r>
                            <a:rPr lang="en-US" sz="2000" b="0" i="1" smtClean="0">
                              <a:solidFill>
                                <a:prstClr val="black"/>
                              </a:solidFill>
                              <a:latin typeface="Cambria Math" panose="02040503050406030204" pitchFamily="18" charset="0"/>
                            </a:rPr>
                            <m:t>𝐵</m:t>
                          </m:r>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2058" y="4765588"/>
                <a:ext cx="9144000" cy="73314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0" y="5710262"/>
                <a:ext cx="9144000" cy="861326"/>
              </a:xfrm>
              <a:prstGeom prst="rect">
                <a:avLst/>
              </a:prstGeom>
              <a:solidFill>
                <a:schemeClr val="bg1">
                  <a:lumMod val="85000"/>
                </a:schemeClr>
              </a:solidFill>
            </p:spPr>
            <p:txBody>
              <a:bodyPr wrap="square">
                <a:spAutoFit/>
              </a:bodyPr>
              <a:lstStyle/>
              <a:p>
                <a:pPr/>
                <a14:m>
                  <m:oMathPara xmlns:m="http://schemas.openxmlformats.org/officeDocument/2006/math">
                    <m:oMathParaPr>
                      <m:jc m:val="left"/>
                    </m:oMathParaPr>
                    <m:oMath xmlns:m="http://schemas.openxmlformats.org/officeDocument/2006/math">
                      <m:r>
                        <a:rPr lang="en-US" sz="2400" b="1" i="1" smtClean="0">
                          <a:solidFill>
                            <a:prstClr val="black"/>
                          </a:solidFill>
                          <a:latin typeface="Cambria Math" panose="02040503050406030204" pitchFamily="18" charset="0"/>
                        </a:rPr>
                        <m:t>𝒃</m:t>
                      </m:r>
                      <m:r>
                        <a:rPr lang="en-US" sz="2400" i="1">
                          <a:solidFill>
                            <a:prstClr val="black"/>
                          </a:solidFill>
                          <a:latin typeface="Cambria Math" panose="02040503050406030204" pitchFamily="18" charset="0"/>
                        </a:rPr>
                        <m:t>= </m:t>
                      </m:r>
                      <m:f>
                        <m:fPr>
                          <m:ctrlPr>
                            <a:rPr lang="en-US" sz="2400" i="1">
                              <a:solidFill>
                                <a:prstClr val="black"/>
                              </a:solidFill>
                              <a:latin typeface="Cambria Math"/>
                            </a:rPr>
                          </m:ctrlPr>
                        </m:fPr>
                        <m:num>
                          <m:r>
                            <a:rPr lang="en-US" sz="2400" b="0" i="1" smtClean="0">
                              <a:solidFill>
                                <a:srgbClr val="FF0000"/>
                              </a:solidFill>
                              <a:latin typeface="Cambria Math" panose="02040503050406030204" pitchFamily="18" charset="0"/>
                            </a:rPr>
                            <m:t>𝑛</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b="0" i="1" smtClean="0">
                                  <a:solidFill>
                                    <a:srgbClr val="FF0000"/>
                                  </a:solidFill>
                                  <a:latin typeface="Cambria Math" panose="02040503050406030204" pitchFamily="18" charset="0"/>
                                </a:rPr>
                                <m:t>𝑥</m:t>
                              </m:r>
                              <m:r>
                                <a:rPr lang="en-US" sz="2400" i="1">
                                  <a:solidFill>
                                    <a:srgbClr val="FF0000"/>
                                  </a:solidFill>
                                  <a:latin typeface="Cambria Math" panose="02040503050406030204" pitchFamily="18" charset="0"/>
                                </a:rPr>
                                <m:t>𝑦</m:t>
                              </m:r>
                            </m:e>
                          </m:d>
                          <m:r>
                            <a:rPr lang="en-US" sz="2400" i="1">
                              <a:solidFill>
                                <a:srgbClr val="FF0000"/>
                              </a:solidFill>
                              <a:latin typeface="Cambria Math" panose="02040503050406030204" pitchFamily="18" charset="0"/>
                            </a:rPr>
                            <m:t>−</m:t>
                          </m:r>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i="1">
                                  <a:solidFill>
                                    <a:srgbClr val="FF0000"/>
                                  </a:solidFill>
                                  <a:latin typeface="Cambria Math" panose="02040503050406030204" pitchFamily="18" charset="0"/>
                                </a:rPr>
                                <m:t>𝑥</m:t>
                              </m:r>
                            </m:e>
                          </m:d>
                          <m:d>
                            <m:dPr>
                              <m:ctrlPr>
                                <a:rPr lang="en-US" sz="2400" i="1">
                                  <a:solidFill>
                                    <a:srgbClr val="FF0000"/>
                                  </a:solidFill>
                                  <a:latin typeface="Cambria Math"/>
                                </a:rPr>
                              </m:ctrlPr>
                            </m:dPr>
                            <m:e>
                              <m:r>
                                <m:rPr>
                                  <m:sty m:val="p"/>
                                </m:rPr>
                                <a:rPr lang="el-GR" sz="2400" i="1">
                                  <a:solidFill>
                                    <a:srgbClr val="FF0000"/>
                                  </a:solidFill>
                                  <a:latin typeface="Cambria Math" panose="02040503050406030204" pitchFamily="18" charset="0"/>
                                  <a:ea typeface="Cambria Math" panose="02040503050406030204" pitchFamily="18" charset="0"/>
                                </a:rPr>
                                <m:t>Σ</m:t>
                              </m:r>
                              <m:r>
                                <a:rPr lang="en-US" sz="2400" i="1">
                                  <a:solidFill>
                                    <a:srgbClr val="FF0000"/>
                                  </a:solidFill>
                                  <a:latin typeface="Cambria Math" panose="02040503050406030204" pitchFamily="18" charset="0"/>
                                </a:rPr>
                                <m:t>𝑦</m:t>
                              </m:r>
                            </m:e>
                          </m:d>
                        </m:num>
                        <m:den>
                          <m:r>
                            <a:rPr lang="en-US" sz="2400" i="1" smtClean="0">
                              <a:solidFill>
                                <a:srgbClr val="0000FF"/>
                              </a:solidFill>
                              <a:latin typeface="Cambria Math" panose="02040503050406030204" pitchFamily="18" charset="0"/>
                            </a:rPr>
                            <m:t>𝑛</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sSup>
                                <m:sSupPr>
                                  <m:ctrlPr>
                                    <a:rPr lang="en-US" sz="2400" i="1">
                                      <a:solidFill>
                                        <a:srgbClr val="0000FF"/>
                                      </a:solidFill>
                                      <a:latin typeface="Cambria Math"/>
                                    </a:rPr>
                                  </m:ctrlPr>
                                </m:sSupPr>
                                <m:e>
                                  <m:r>
                                    <a:rPr lang="en-US" sz="2400" i="1">
                                      <a:solidFill>
                                        <a:srgbClr val="0000FF"/>
                                      </a:solidFill>
                                      <a:latin typeface="Cambria Math" panose="02040503050406030204" pitchFamily="18" charset="0"/>
                                    </a:rPr>
                                    <m:t>𝑥</m:t>
                                  </m:r>
                                </m:e>
                                <m:sup>
                                  <m:r>
                                    <a:rPr lang="en-US" sz="2400" i="1">
                                      <a:solidFill>
                                        <a:srgbClr val="0000FF"/>
                                      </a:solidFill>
                                      <a:latin typeface="Cambria Math" panose="02040503050406030204" pitchFamily="18" charset="0"/>
                                    </a:rPr>
                                    <m:t>2</m:t>
                                  </m:r>
                                </m:sup>
                              </m:sSup>
                            </m:e>
                          </m:d>
                          <m:r>
                            <a:rPr lang="en-US" sz="2400" i="1">
                              <a:solidFill>
                                <a:srgbClr val="0000FF"/>
                              </a:solidFill>
                              <a:latin typeface="Cambria Math" panose="02040503050406030204" pitchFamily="18" charset="0"/>
                            </a:rPr>
                            <m:t>−</m:t>
                          </m:r>
                          <m:d>
                            <m:dPr>
                              <m:ctrlPr>
                                <a:rPr lang="en-US" sz="2400" i="1">
                                  <a:solidFill>
                                    <a:srgbClr val="0000FF"/>
                                  </a:solidFill>
                                  <a:latin typeface="Cambria Math"/>
                                </a:rPr>
                              </m:ctrlPr>
                            </m:dPr>
                            <m:e>
                              <m:r>
                                <m:rPr>
                                  <m:sty m:val="p"/>
                                </m:rPr>
                                <a:rPr lang="el-GR" sz="2400" i="1">
                                  <a:solidFill>
                                    <a:srgbClr val="0000FF"/>
                                  </a:solidFill>
                                  <a:latin typeface="Cambria Math" panose="02040503050406030204" pitchFamily="18" charset="0"/>
                                  <a:ea typeface="Cambria Math" panose="02040503050406030204" pitchFamily="18" charset="0"/>
                                </a:rPr>
                                <m:t>Σ</m:t>
                              </m:r>
                              <m:r>
                                <m:rPr>
                                  <m:nor/>
                                </m:rPr>
                                <a:rPr lang="en-US" sz="2400" i="1" dirty="0">
                                  <a:solidFill>
                                    <a:srgbClr val="0000FF"/>
                                  </a:solidFill>
                                  <a:latin typeface="Times New Roman" panose="02020603050405020304" pitchFamily="18" charset="0"/>
                                  <a:cs typeface="Times New Roman" panose="02020603050405020304" pitchFamily="18" charset="0"/>
                                </a:rPr>
                                <m:t>x</m:t>
                              </m:r>
                            </m:e>
                          </m:d>
                          <m:r>
                            <a:rPr lang="en-US" sz="2400" i="1" baseline="30000" dirty="0">
                              <a:solidFill>
                                <a:srgbClr val="0000FF"/>
                              </a:solidFill>
                              <a:latin typeface="Cambria Math" panose="02040503050406030204" pitchFamily="18" charset="0"/>
                              <a:cs typeface="Times New Roman" panose="02020603050405020304" pitchFamily="18" charset="0"/>
                            </a:rPr>
                            <m:t>2</m:t>
                          </m:r>
                        </m:den>
                      </m:f>
                      <m:r>
                        <a:rPr lang="en-US" i="1" baseline="30000" dirty="0">
                          <a:solidFill>
                            <a:srgbClr val="0000FF"/>
                          </a:solidFill>
                          <a:latin typeface="Cambria Math" panose="02040503050406030204" pitchFamily="18" charset="0"/>
                          <a:cs typeface="Times New Roman" panose="02020603050405020304" pitchFamily="18" charset="0"/>
                        </a:rPr>
                        <m:t> </m:t>
                      </m:r>
                      <m:r>
                        <a:rPr lang="en-US" i="1">
                          <a:solidFill>
                            <a:prstClr val="black"/>
                          </a:solidFill>
                          <a:latin typeface="Cambria Math" panose="02040503050406030204" pitchFamily="18" charset="0"/>
                        </a:rPr>
                        <m:t>= </m:t>
                      </m:r>
                      <m:f>
                        <m:fPr>
                          <m:ctrlPr>
                            <a:rPr lang="en-US" i="1">
                              <a:solidFill>
                                <a:prstClr val="black"/>
                              </a:solidFill>
                              <a:latin typeface="Cambria Math"/>
                            </a:rPr>
                          </m:ctrlPr>
                        </m:fPr>
                        <m:num>
                          <m:r>
                            <a:rPr lang="en-US" b="0" i="1" smtClean="0">
                              <a:solidFill>
                                <a:prstClr val="black"/>
                              </a:solidFill>
                              <a:latin typeface="Cambria Math" panose="02040503050406030204" pitchFamily="18" charset="0"/>
                            </a:rPr>
                            <m:t>𝐴</m:t>
                          </m:r>
                          <m:r>
                            <a:rPr lang="en-US" b="0" i="1" smtClean="0">
                              <a:solidFill>
                                <a:prstClr val="black"/>
                              </a:solidFill>
                              <a:latin typeface="Cambria Math" panose="02040503050406030204" pitchFamily="18" charset="0"/>
                            </a:rPr>
                            <m:t> </m:t>
                          </m:r>
                        </m:num>
                        <m:den>
                          <m:r>
                            <a:rPr lang="en-US" i="1">
                              <a:solidFill>
                                <a:prstClr val="black"/>
                              </a:solidFill>
                              <a:latin typeface="Cambria Math" panose="02040503050406030204" pitchFamily="18" charset="0"/>
                            </a:rPr>
                            <m:t>𝐵</m:t>
                          </m:r>
                        </m:den>
                      </m:f>
                    </m:oMath>
                  </m:oMathPara>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0" y="5710262"/>
                <a:ext cx="9144000" cy="861326"/>
              </a:xfrm>
              <a:prstGeom prst="rect">
                <a:avLst/>
              </a:prstGeom>
              <a:blipFill rotWithShape="0">
                <a:blip r:embed="rId5"/>
                <a:stretch>
                  <a:fillRect/>
                </a:stretch>
              </a:blipFill>
            </p:spPr>
            <p:txBody>
              <a:bodyPr/>
              <a:lstStyle/>
              <a:p>
                <a:r>
                  <a:rPr lang="en-US">
                    <a:noFill/>
                  </a:rPr>
                  <a:t> </a:t>
                </a:r>
              </a:p>
            </p:txBody>
          </p:sp>
        </mc:Fallback>
      </mc:AlternateContent>
      <p:sp>
        <p:nvSpPr>
          <p:cNvPr id="2" name="Title 1"/>
          <p:cNvSpPr>
            <a:spLocks noGrp="1"/>
          </p:cNvSpPr>
          <p:nvPr>
            <p:ph type="title"/>
          </p:nvPr>
        </p:nvSpPr>
        <p:spPr>
          <a:xfrm>
            <a:off x="0" y="0"/>
            <a:ext cx="9144000" cy="645696"/>
          </a:xfrm>
        </p:spPr>
        <p:txBody>
          <a:bodyPr>
            <a:normAutofit fontScale="90000"/>
          </a:bodyPr>
          <a:lstStyle/>
          <a:p>
            <a:pPr algn="l"/>
            <a:r>
              <a:rPr lang="en-US" sz="2800" b="1" dirty="0" smtClean="0">
                <a:solidFill>
                  <a:srgbClr val="FF0000"/>
                </a:solidFill>
              </a:rPr>
              <a:t>Regression Calculations – Using </a:t>
            </a:r>
            <a:r>
              <a:rPr lang="en-US" sz="2800" b="1" dirty="0">
                <a:solidFill>
                  <a:srgbClr val="FF0000"/>
                </a:solidFill>
              </a:rPr>
              <a:t>STO &amp; RCL </a:t>
            </a:r>
            <a:r>
              <a:rPr lang="en-US" sz="2800" b="1" dirty="0" smtClean="0">
                <a:solidFill>
                  <a:srgbClr val="FF0000"/>
                </a:solidFill>
              </a:rPr>
              <a:t>Functions </a:t>
            </a:r>
            <a:r>
              <a:rPr lang="en-US" sz="2800" b="1" dirty="0">
                <a:solidFill>
                  <a:srgbClr val="FF0000"/>
                </a:solidFill>
              </a:rPr>
              <a:t>of </a:t>
            </a:r>
            <a:r>
              <a:rPr lang="en-US" sz="2800" b="1" dirty="0" smtClean="0">
                <a:solidFill>
                  <a:srgbClr val="FF0000"/>
                </a:solidFill>
              </a:rPr>
              <a:t>Calculator</a:t>
            </a:r>
            <a:endParaRPr lang="en-US" sz="2800" b="1" dirty="0">
              <a:solidFill>
                <a:srgbClr val="FF0000"/>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987936612"/>
              </p:ext>
            </p:extLst>
          </p:nvPr>
        </p:nvGraphicFramePr>
        <p:xfrm>
          <a:off x="352465" y="875944"/>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smtClean="0">
                          <a:solidFill>
                            <a:srgbClr val="0000FF"/>
                          </a:solidFill>
                        </a:rPr>
                        <a:t>x</a:t>
                      </a:r>
                      <a:endParaRPr lang="en-US" sz="1600" b="1"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smtClean="0">
                          <a:solidFill>
                            <a:srgbClr val="000000"/>
                          </a:solidFill>
                          <a:effectLst/>
                          <a:latin typeface="Calibri"/>
                        </a:rPr>
                        <a:t>10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12</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 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15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 8</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 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82982369"/>
              </p:ext>
            </p:extLst>
          </p:nvPr>
        </p:nvGraphicFramePr>
        <p:xfrm>
          <a:off x="1273533" y="875442"/>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kern="1200" dirty="0" smtClean="0">
                          <a:solidFill>
                            <a:srgbClr val="0000FF"/>
                          </a:solidFill>
                          <a:latin typeface="+mn-lt"/>
                          <a:ea typeface="+mn-ea"/>
                          <a:cs typeface="+mn-cs"/>
                        </a:rPr>
                        <a:t>y</a:t>
                      </a:r>
                      <a:endParaRPr lang="en-US" sz="1600" b="1" kern="1200" dirty="0">
                        <a:solidFill>
                          <a:srgbClr val="0000FF"/>
                        </a:solidFill>
                        <a:latin typeface="+mn-lt"/>
                        <a:ea typeface="+mn-ea"/>
                        <a:cs typeface="+mn-cs"/>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32</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25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46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29</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19</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64391754"/>
              </p:ext>
            </p:extLst>
          </p:nvPr>
        </p:nvGraphicFramePr>
        <p:xfrm>
          <a:off x="2193482" y="877583"/>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err="1" smtClean="0">
                          <a:solidFill>
                            <a:srgbClr val="0000FF"/>
                          </a:solidFill>
                        </a:rPr>
                        <a:t>xy</a:t>
                      </a:r>
                      <a:endParaRPr lang="en-US" sz="1600" b="1"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a:solidFill>
                            <a:srgbClr val="000000"/>
                          </a:solidFill>
                          <a:effectLst/>
                          <a:latin typeface="Calibri"/>
                        </a:rPr>
                        <a:t>300</a:t>
                      </a: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a:solidFill>
                            <a:srgbClr val="000000"/>
                          </a:solidFill>
                          <a:effectLst/>
                          <a:latin typeface="Calibri"/>
                        </a:rPr>
                        <a:t>384</a:t>
                      </a: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a:solidFill>
                            <a:srgbClr val="000000"/>
                          </a:solidFill>
                          <a:effectLst/>
                          <a:latin typeface="Calibri"/>
                        </a:rPr>
                        <a:t>150</a:t>
                      </a: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a:solidFill>
                            <a:srgbClr val="000000"/>
                          </a:solidFill>
                          <a:effectLst/>
                          <a:latin typeface="Calibri"/>
                        </a:rPr>
                        <a:t>690</a:t>
                      </a: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a:solidFill>
                            <a:srgbClr val="000000"/>
                          </a:solidFill>
                          <a:effectLst/>
                          <a:latin typeface="Calibri"/>
                        </a:rPr>
                        <a:t>232</a:t>
                      </a: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  95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63449915"/>
              </p:ext>
            </p:extLst>
          </p:nvPr>
        </p:nvGraphicFramePr>
        <p:xfrm>
          <a:off x="3116496" y="880769"/>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smtClean="0">
                          <a:solidFill>
                            <a:srgbClr val="0000FF"/>
                          </a:solidFill>
                        </a:rPr>
                        <a:t>x</a:t>
                      </a:r>
                      <a:r>
                        <a:rPr lang="en-US" sz="1600" b="1" baseline="30000" dirty="0" smtClean="0">
                          <a:solidFill>
                            <a:srgbClr val="0000FF"/>
                          </a:solidFill>
                        </a:rPr>
                        <a:t>2</a:t>
                      </a:r>
                      <a:endParaRPr lang="en-US" sz="1600" b="1" baseline="30000"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a:solidFill>
                            <a:srgbClr val="000000"/>
                          </a:solidFill>
                          <a:effectLst/>
                          <a:latin typeface="Calibri"/>
                        </a:rPr>
                        <a:t>100</a:t>
                      </a: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a:solidFill>
                            <a:srgbClr val="000000"/>
                          </a:solidFill>
                          <a:effectLst/>
                          <a:latin typeface="Calibri"/>
                        </a:rPr>
                        <a:t>144</a:t>
                      </a: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   36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a:solidFill>
                            <a:srgbClr val="000000"/>
                          </a:solidFill>
                          <a:effectLst/>
                          <a:latin typeface="Calibri"/>
                        </a:rPr>
                        <a:t>225</a:t>
                      </a: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  64</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  25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038680478"/>
              </p:ext>
            </p:extLst>
          </p:nvPr>
        </p:nvGraphicFramePr>
        <p:xfrm>
          <a:off x="4024952" y="880267"/>
          <a:ext cx="914400" cy="2668015"/>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tblGrid>
              <a:tr h="384048">
                <a:tc>
                  <a:txBody>
                    <a:bodyPr/>
                    <a:lstStyle/>
                    <a:p>
                      <a:pPr algn="ctr"/>
                      <a:r>
                        <a:rPr lang="en-US" sz="1600" b="1" dirty="0" smtClean="0">
                          <a:solidFill>
                            <a:srgbClr val="0000FF"/>
                          </a:solidFill>
                        </a:rPr>
                        <a:t>y</a:t>
                      </a:r>
                      <a:r>
                        <a:rPr lang="en-US" sz="1600" b="1" baseline="30000" dirty="0" smtClean="0">
                          <a:solidFill>
                            <a:srgbClr val="0000FF"/>
                          </a:solidFill>
                        </a:rPr>
                        <a:t>2</a:t>
                      </a:r>
                      <a:endParaRPr lang="en-US" sz="1600" b="1" baseline="30000"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tabLst/>
                      </a:pPr>
                      <a:r>
                        <a:rPr lang="en-US" sz="1600" b="0" i="0" u="none" strike="noStrike" dirty="0" smtClean="0">
                          <a:solidFill>
                            <a:srgbClr val="000000"/>
                          </a:solidFill>
                          <a:effectLst/>
                          <a:latin typeface="Calibri"/>
                        </a:rPr>
                        <a:t>   900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1,024</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   625</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2,116</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    841</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    361</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r h="326281">
                <a:tc>
                  <a:txBody>
                    <a:bodyPr/>
                    <a:lstStyle/>
                    <a:p>
                      <a:pPr algn="ctr" fontAlgn="b"/>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7"/>
                  </a:ext>
                </a:extLst>
              </a:tr>
            </a:tbl>
          </a:graphicData>
        </a:graphic>
      </p:graphicFrame>
      <p:sp>
        <p:nvSpPr>
          <p:cNvPr id="20" name="TextBox 19"/>
          <p:cNvSpPr txBox="1"/>
          <p:nvPr/>
        </p:nvSpPr>
        <p:spPr>
          <a:xfrm>
            <a:off x="-76200" y="3186532"/>
            <a:ext cx="373820" cy="369332"/>
          </a:xfrm>
          <a:prstGeom prst="rect">
            <a:avLst/>
          </a:prstGeom>
          <a:noFill/>
        </p:spPr>
        <p:txBody>
          <a:bodyPr wrap="none" rtlCol="0">
            <a:spAutoFit/>
          </a:bodyPr>
          <a:lstStyle/>
          <a:p>
            <a:r>
              <a:rPr lang="en-US" b="1" dirty="0" smtClean="0">
                <a:solidFill>
                  <a:srgbClr val="0000FF"/>
                </a:solidFill>
              </a:rPr>
              <a:t> </a:t>
            </a:r>
            <a:r>
              <a:rPr lang="en-US" b="1" dirty="0" smtClean="0">
                <a:solidFill>
                  <a:srgbClr val="0000FF"/>
                </a:solidFill>
                <a:sym typeface="Symbol"/>
              </a:rPr>
              <a:t></a:t>
            </a:r>
            <a:endParaRPr lang="en-US" b="1" dirty="0">
              <a:solidFill>
                <a:srgbClr val="0000FF"/>
              </a:solidFill>
            </a:endParaRPr>
          </a:p>
        </p:txBody>
      </p:sp>
      <p:sp>
        <p:nvSpPr>
          <p:cNvPr id="21" name="TextBox 20"/>
          <p:cNvSpPr txBox="1"/>
          <p:nvPr/>
        </p:nvSpPr>
        <p:spPr>
          <a:xfrm>
            <a:off x="516352" y="3186532"/>
            <a:ext cx="471604" cy="369332"/>
          </a:xfrm>
          <a:prstGeom prst="rect">
            <a:avLst/>
          </a:prstGeom>
          <a:noFill/>
        </p:spPr>
        <p:txBody>
          <a:bodyPr wrap="none" rtlCol="0">
            <a:spAutoFit/>
          </a:bodyPr>
          <a:lstStyle/>
          <a:p>
            <a:r>
              <a:rPr lang="en-US" b="1" dirty="0" smtClean="0">
                <a:solidFill>
                  <a:srgbClr val="0000FF"/>
                </a:solidFill>
              </a:rPr>
              <a:t> 56</a:t>
            </a:r>
            <a:endParaRPr lang="en-US" b="1" dirty="0">
              <a:solidFill>
                <a:srgbClr val="0000FF"/>
              </a:solidFill>
            </a:endParaRPr>
          </a:p>
        </p:txBody>
      </p:sp>
      <p:sp>
        <p:nvSpPr>
          <p:cNvPr id="22" name="TextBox 21"/>
          <p:cNvSpPr txBox="1"/>
          <p:nvPr/>
        </p:nvSpPr>
        <p:spPr>
          <a:xfrm>
            <a:off x="1332928" y="3213828"/>
            <a:ext cx="588623" cy="369332"/>
          </a:xfrm>
          <a:prstGeom prst="rect">
            <a:avLst/>
          </a:prstGeom>
          <a:noFill/>
        </p:spPr>
        <p:txBody>
          <a:bodyPr wrap="none" rtlCol="0">
            <a:spAutoFit/>
          </a:bodyPr>
          <a:lstStyle/>
          <a:p>
            <a:r>
              <a:rPr lang="en-US" b="1" dirty="0" smtClean="0">
                <a:solidFill>
                  <a:srgbClr val="0000FF"/>
                </a:solidFill>
              </a:rPr>
              <a:t> 181</a:t>
            </a:r>
            <a:endParaRPr lang="en-US" b="1" dirty="0">
              <a:solidFill>
                <a:srgbClr val="0000FF"/>
              </a:solidFill>
            </a:endParaRPr>
          </a:p>
        </p:txBody>
      </p:sp>
      <p:sp>
        <p:nvSpPr>
          <p:cNvPr id="23" name="TextBox 22"/>
          <p:cNvSpPr txBox="1"/>
          <p:nvPr/>
        </p:nvSpPr>
        <p:spPr>
          <a:xfrm>
            <a:off x="2110848" y="3227476"/>
            <a:ext cx="764953" cy="369332"/>
          </a:xfrm>
          <a:prstGeom prst="rect">
            <a:avLst/>
          </a:prstGeom>
          <a:noFill/>
        </p:spPr>
        <p:txBody>
          <a:bodyPr wrap="none" rtlCol="0">
            <a:spAutoFit/>
          </a:bodyPr>
          <a:lstStyle/>
          <a:p>
            <a:r>
              <a:rPr lang="en-US" b="1" dirty="0" smtClean="0">
                <a:solidFill>
                  <a:srgbClr val="0000FF"/>
                </a:solidFill>
              </a:rPr>
              <a:t> 1,851</a:t>
            </a:r>
            <a:endParaRPr lang="en-US" b="1" dirty="0">
              <a:solidFill>
                <a:srgbClr val="0000FF"/>
              </a:solidFill>
            </a:endParaRPr>
          </a:p>
        </p:txBody>
      </p:sp>
      <p:sp>
        <p:nvSpPr>
          <p:cNvPr id="24" name="TextBox 23"/>
          <p:cNvSpPr txBox="1"/>
          <p:nvPr/>
        </p:nvSpPr>
        <p:spPr>
          <a:xfrm>
            <a:off x="3195492" y="3227476"/>
            <a:ext cx="588623" cy="369332"/>
          </a:xfrm>
          <a:prstGeom prst="rect">
            <a:avLst/>
          </a:prstGeom>
          <a:noFill/>
        </p:spPr>
        <p:txBody>
          <a:bodyPr wrap="none" rtlCol="0">
            <a:spAutoFit/>
          </a:bodyPr>
          <a:lstStyle/>
          <a:p>
            <a:r>
              <a:rPr lang="en-US" b="1" dirty="0" smtClean="0">
                <a:solidFill>
                  <a:srgbClr val="0000FF"/>
                </a:solidFill>
              </a:rPr>
              <a:t> 594</a:t>
            </a:r>
            <a:endParaRPr lang="en-US" b="1" dirty="0">
              <a:solidFill>
                <a:srgbClr val="0000FF"/>
              </a:solidFill>
            </a:endParaRPr>
          </a:p>
        </p:txBody>
      </p:sp>
      <p:sp>
        <p:nvSpPr>
          <p:cNvPr id="25" name="TextBox 24"/>
          <p:cNvSpPr txBox="1"/>
          <p:nvPr/>
        </p:nvSpPr>
        <p:spPr>
          <a:xfrm>
            <a:off x="4034553" y="3227476"/>
            <a:ext cx="817853" cy="369332"/>
          </a:xfrm>
          <a:prstGeom prst="rect">
            <a:avLst/>
          </a:prstGeom>
          <a:noFill/>
        </p:spPr>
        <p:txBody>
          <a:bodyPr wrap="none" rtlCol="0">
            <a:spAutoFit/>
          </a:bodyPr>
          <a:lstStyle/>
          <a:p>
            <a:r>
              <a:rPr lang="en-US" b="1" dirty="0" smtClean="0">
                <a:solidFill>
                  <a:srgbClr val="0000FF"/>
                </a:solidFill>
              </a:rPr>
              <a:t>  5,867</a:t>
            </a:r>
            <a:endParaRPr lang="en-US" b="1" dirty="0">
              <a:solidFill>
                <a:srgbClr val="0000FF"/>
              </a:solidFill>
            </a:endParaRPr>
          </a:p>
        </p:txBody>
      </p:sp>
      <mc:AlternateContent xmlns:mc="http://schemas.openxmlformats.org/markup-compatibility/2006" xmlns:a14="http://schemas.microsoft.com/office/drawing/2010/main">
        <mc:Choice Requires="a14">
          <p:sp>
            <p:nvSpPr>
              <p:cNvPr id="31" name="Rectangle 30"/>
              <p:cNvSpPr/>
              <p:nvPr/>
            </p:nvSpPr>
            <p:spPr>
              <a:xfrm>
                <a:off x="3910418" y="5796809"/>
                <a:ext cx="3657600" cy="612732"/>
              </a:xfrm>
              <a:prstGeom prst="rect">
                <a:avLst/>
              </a:prstGeom>
              <a:solidFill>
                <a:schemeClr val="bg1">
                  <a:lumMod val="85000"/>
                </a:schemeClr>
              </a:solidFill>
            </p:spPr>
            <p:txBody>
              <a:bodyPr wrap="square">
                <a:spAutoFit/>
              </a:bodyPr>
              <a:lstStyle/>
              <a:p>
                <a:pPr/>
                <a14:m>
                  <m:oMathPara xmlns:m="http://schemas.openxmlformats.org/officeDocument/2006/math">
                    <m:oMathParaPr>
                      <m:jc m:val="left"/>
                    </m:oMathParaPr>
                    <m:oMath xmlns:m="http://schemas.openxmlformats.org/officeDocument/2006/math">
                      <m:r>
                        <a:rPr lang="en-US" b="0" i="1" smtClean="0">
                          <a:solidFill>
                            <a:prstClr val="black"/>
                          </a:solidFill>
                          <a:latin typeface="Cambria Math" panose="02040503050406030204" pitchFamily="18" charset="0"/>
                        </a:rPr>
                        <m:t>= </m:t>
                      </m:r>
                      <m:f>
                        <m:fPr>
                          <m:ctrlPr>
                            <a:rPr lang="en-US" b="0" i="1" smtClean="0">
                              <a:solidFill>
                                <a:prstClr val="black"/>
                              </a:solidFill>
                              <a:latin typeface="Cambria Math"/>
                            </a:rPr>
                          </m:ctrlPr>
                        </m:fPr>
                        <m:num>
                          <m:r>
                            <a:rPr lang="en-US" b="0" i="1" smtClean="0">
                              <a:solidFill>
                                <a:prstClr val="black"/>
                              </a:solidFill>
                              <a:latin typeface="Cambria Math" panose="02040503050406030204" pitchFamily="18" charset="0"/>
                            </a:rPr>
                            <m:t>970</m:t>
                          </m:r>
                        </m:num>
                        <m:den>
                          <m:r>
                            <a:rPr lang="en-US" b="0" i="1" smtClean="0">
                              <a:solidFill>
                                <a:prstClr val="black"/>
                              </a:solidFill>
                              <a:latin typeface="Cambria Math" panose="02040503050406030204" pitchFamily="18" charset="0"/>
                            </a:rPr>
                            <m:t>428</m:t>
                          </m:r>
                        </m:den>
                      </m:f>
                      <m:r>
                        <a:rPr lang="en-US" b="0" i="1" smtClean="0">
                          <a:solidFill>
                            <a:prstClr val="black"/>
                          </a:solidFill>
                          <a:latin typeface="Cambria Math" panose="02040503050406030204" pitchFamily="18" charset="0"/>
                        </a:rPr>
                        <m:t>=2.27</m:t>
                      </m:r>
                    </m:oMath>
                  </m:oMathPara>
                </a14:m>
                <a:endParaRPr lang="en-US" dirty="0"/>
              </a:p>
            </p:txBody>
          </p:sp>
        </mc:Choice>
        <mc:Fallback xmlns="">
          <p:sp>
            <p:nvSpPr>
              <p:cNvPr id="31" name="Rectangle 30"/>
              <p:cNvSpPr>
                <a:spLocks noRot="1" noChangeAspect="1" noMove="1" noResize="1" noEditPoints="1" noAdjustHandles="1" noChangeArrowheads="1" noChangeShapeType="1" noTextEdit="1"/>
              </p:cNvSpPr>
              <p:nvPr/>
            </p:nvSpPr>
            <p:spPr>
              <a:xfrm>
                <a:off x="3910418" y="5796809"/>
                <a:ext cx="3657600" cy="6127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882111" y="4768565"/>
                <a:ext cx="3657600" cy="676852"/>
              </a:xfrm>
              <a:prstGeom prst="rect">
                <a:avLst/>
              </a:prstGeom>
              <a:solidFill>
                <a:schemeClr val="bg1">
                  <a:lumMod val="85000"/>
                </a:schemeClr>
              </a:solidFill>
            </p:spPr>
            <p:txBody>
              <a:bodyPr wrap="square">
                <a:spAutoFit/>
              </a:bodyPr>
              <a:lstStyle/>
              <a:p>
                <a:pPr lvl="0">
                  <a:spcBef>
                    <a:spcPts val="2400"/>
                  </a:spcBef>
                </a:pPr>
                <a14:m>
                  <m:oMathPara xmlns:m="http://schemas.openxmlformats.org/officeDocument/2006/math">
                    <m:oMathParaPr>
                      <m:jc m:val="left"/>
                    </m:oMathParaPr>
                    <m:oMath xmlns:m="http://schemas.openxmlformats.org/officeDocument/2006/math">
                      <m:r>
                        <a:rPr lang="en-US" sz="2000" b="1" i="1" smtClean="0">
                          <a:solidFill>
                            <a:prstClr val="black"/>
                          </a:solidFill>
                          <a:latin typeface="Cambria Math" panose="02040503050406030204" pitchFamily="18" charset="0"/>
                        </a:rPr>
                        <m:t> </m:t>
                      </m:r>
                      <m:r>
                        <a:rPr lang="en-US" sz="2000" b="0" i="1" smtClean="0">
                          <a:solidFill>
                            <a:prstClr val="black"/>
                          </a:solidFill>
                          <a:latin typeface="Cambria Math" panose="02040503050406030204" pitchFamily="18" charset="0"/>
                        </a:rPr>
                        <m:t>= </m:t>
                      </m:r>
                      <m:f>
                        <m:fPr>
                          <m:ctrlPr>
                            <a:rPr lang="en-US" sz="2000" b="0" i="1" smtClean="0">
                              <a:solidFill>
                                <a:prstClr val="black"/>
                              </a:solidFill>
                              <a:latin typeface="Cambria Math"/>
                            </a:rPr>
                          </m:ctrlPr>
                        </m:fPr>
                        <m:num>
                          <m:r>
                            <a:rPr lang="en-US" sz="2000" b="0" i="1" smtClean="0">
                              <a:solidFill>
                                <a:prstClr val="black"/>
                              </a:solidFill>
                              <a:latin typeface="Cambria Math" panose="02040503050406030204" pitchFamily="18" charset="0"/>
                            </a:rPr>
                            <m:t>3858</m:t>
                          </m:r>
                        </m:num>
                        <m:den>
                          <m:r>
                            <a:rPr lang="en-US" sz="2000" b="0" i="1" smtClean="0">
                              <a:solidFill>
                                <a:prstClr val="black"/>
                              </a:solidFill>
                              <a:latin typeface="Cambria Math" panose="02040503050406030204" pitchFamily="18" charset="0"/>
                            </a:rPr>
                            <m:t>428</m:t>
                          </m:r>
                        </m:den>
                      </m:f>
                      <m:r>
                        <a:rPr lang="en-US" sz="2000" b="0" i="1" smtClean="0">
                          <a:solidFill>
                            <a:prstClr val="black"/>
                          </a:solidFill>
                          <a:latin typeface="Cambria Math" panose="02040503050406030204" pitchFamily="18" charset="0"/>
                        </a:rPr>
                        <m:t>=9.01</m:t>
                      </m:r>
                    </m:oMath>
                  </m:oMathPara>
                </a14:m>
                <a:endParaRPr lang="en-US" sz="2000" dirty="0"/>
              </a:p>
            </p:txBody>
          </p:sp>
        </mc:Choice>
        <mc:Fallback xmlns="">
          <p:sp>
            <p:nvSpPr>
              <p:cNvPr id="32" name="Rectangle 31"/>
              <p:cNvSpPr>
                <a:spLocks noRot="1" noChangeAspect="1" noMove="1" noResize="1" noEditPoints="1" noAdjustHandles="1" noChangeArrowheads="1" noChangeShapeType="1" noTextEdit="1"/>
              </p:cNvSpPr>
              <p:nvPr/>
            </p:nvSpPr>
            <p:spPr>
              <a:xfrm>
                <a:off x="3882111" y="4768565"/>
                <a:ext cx="3657600" cy="676852"/>
              </a:xfrm>
              <a:prstGeom prst="rect">
                <a:avLst/>
              </a:prstGeom>
              <a:blipFill rotWithShape="0">
                <a:blip r:embed="rId7"/>
                <a:stretch>
                  <a:fillRect/>
                </a:stretch>
              </a:blipFill>
            </p:spPr>
            <p:txBody>
              <a:bodyPr/>
              <a:lstStyle/>
              <a:p>
                <a:r>
                  <a:rPr lang="en-US">
                    <a:noFill/>
                  </a:rPr>
                  <a:t> </a:t>
                </a:r>
              </a:p>
            </p:txBody>
          </p:sp>
        </mc:Fallback>
      </mc:AlternateContent>
      <p:sp>
        <p:nvSpPr>
          <p:cNvPr id="27" name="Footer Placeholder 3"/>
          <p:cNvSpPr txBox="1">
            <a:spLocks/>
          </p:cNvSpPr>
          <p:nvPr/>
        </p:nvSpPr>
        <p:spPr>
          <a:xfrm>
            <a:off x="-88557" y="6553200"/>
            <a:ext cx="116955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solidFill>
                  <a:schemeClr val="tx1"/>
                </a:solidFill>
              </a:rPr>
              <a:t>MEhsanSaeed</a:t>
            </a:r>
            <a:endParaRPr lang="en-US"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5336066" y="1016999"/>
                <a:ext cx="3579333" cy="2311723"/>
              </a:xfrm>
              <a:prstGeom prst="rect">
                <a:avLst/>
              </a:prstGeom>
              <a:solidFill>
                <a:schemeClr val="accent5">
                  <a:lumMod val="20000"/>
                  <a:lumOff val="80000"/>
                </a:schemeClr>
              </a:solidFill>
            </p:spPr>
            <p:txBody>
              <a:bodyPr wrap="square" rtlCol="0">
                <a:spAutoFit/>
              </a:bodyPr>
              <a:lstStyle/>
              <a:p>
                <a:r>
                  <a:rPr lang="en-US" sz="2000" u="sng" dirty="0" smtClean="0"/>
                  <a:t>To Store A (</a:t>
                </a:r>
                <a:r>
                  <a:rPr lang="en-US" sz="2000" u="sng" dirty="0" err="1" smtClean="0"/>
                  <a:t>eg</a:t>
                </a:r>
                <a:r>
                  <a:rPr lang="en-US" sz="2000" u="sng" dirty="0" smtClean="0"/>
                  <a:t>):</a:t>
                </a:r>
              </a:p>
              <a:p>
                <a:pPr/>
                <a14:m>
                  <m:oMathPara xmlns:m="http://schemas.openxmlformats.org/officeDocument/2006/math">
                    <m:oMathParaPr>
                      <m:jc m:val="left"/>
                    </m:oMathParaPr>
                    <m:oMath xmlns:m="http://schemas.openxmlformats.org/officeDocument/2006/math">
                      <m:r>
                        <a:rPr lang="en-US" sz="2000" b="0" i="1">
                          <a:solidFill>
                            <a:srgbClr val="FF0000"/>
                          </a:solidFill>
                          <a:latin typeface="Cambria Math" panose="02040503050406030204" pitchFamily="18" charset="0"/>
                        </a:rPr>
                        <m:t>𝑛</m:t>
                      </m:r>
                      <m:d>
                        <m:dPr>
                          <m:ctrlPr>
                            <a:rPr lang="en-US" sz="2000" i="1">
                              <a:solidFill>
                                <a:srgbClr val="FF0000"/>
                              </a:solidFill>
                              <a:latin typeface="Cambria Math"/>
                            </a:rPr>
                          </m:ctrlPr>
                        </m:dPr>
                        <m:e>
                          <m:r>
                            <a:rPr lang="el-GR" sz="2000" b="0" i="1">
                              <a:solidFill>
                                <a:srgbClr val="FF0000"/>
                              </a:solidFill>
                              <a:latin typeface="Cambria Math" panose="02040503050406030204" pitchFamily="18" charset="0"/>
                              <a:ea typeface="Cambria Math" panose="02040503050406030204" pitchFamily="18" charset="0"/>
                            </a:rPr>
                            <m:t>𝛴</m:t>
                          </m:r>
                          <m:r>
                            <a:rPr lang="en-US" sz="2000" b="0" i="1">
                              <a:solidFill>
                                <a:srgbClr val="FF0000"/>
                              </a:solidFill>
                              <a:latin typeface="Cambria Math" panose="02040503050406030204" pitchFamily="18" charset="0"/>
                            </a:rPr>
                            <m:t>𝑥𝑦</m:t>
                          </m:r>
                        </m:e>
                      </m:d>
                      <m:r>
                        <a:rPr lang="en-US" sz="2000" b="0" i="1">
                          <a:solidFill>
                            <a:srgbClr val="FF0000"/>
                          </a:solidFill>
                          <a:latin typeface="Cambria Math" panose="02040503050406030204" pitchFamily="18" charset="0"/>
                        </a:rPr>
                        <m:t>−</m:t>
                      </m:r>
                      <m:d>
                        <m:dPr>
                          <m:ctrlPr>
                            <a:rPr lang="en-US" sz="2000" i="1">
                              <a:solidFill>
                                <a:srgbClr val="FF0000"/>
                              </a:solidFill>
                              <a:latin typeface="Cambria Math"/>
                            </a:rPr>
                          </m:ctrlPr>
                        </m:dPr>
                        <m:e>
                          <m:r>
                            <a:rPr lang="el-GR" sz="2000" b="0" i="1">
                              <a:solidFill>
                                <a:srgbClr val="FF0000"/>
                              </a:solidFill>
                              <a:latin typeface="Cambria Math" panose="02040503050406030204" pitchFamily="18" charset="0"/>
                              <a:ea typeface="Cambria Math" panose="02040503050406030204" pitchFamily="18" charset="0"/>
                            </a:rPr>
                            <m:t>𝛴</m:t>
                          </m:r>
                          <m:r>
                            <a:rPr lang="en-US" sz="2000" b="0" i="1">
                              <a:solidFill>
                                <a:srgbClr val="FF0000"/>
                              </a:solidFill>
                              <a:latin typeface="Cambria Math" panose="02040503050406030204" pitchFamily="18" charset="0"/>
                            </a:rPr>
                            <m:t>𝑥</m:t>
                          </m:r>
                        </m:e>
                      </m:d>
                      <m:d>
                        <m:dPr>
                          <m:ctrlPr>
                            <a:rPr lang="en-US" sz="2000" i="1">
                              <a:solidFill>
                                <a:srgbClr val="FF0000"/>
                              </a:solidFill>
                              <a:latin typeface="Cambria Math"/>
                            </a:rPr>
                          </m:ctrlPr>
                        </m:dPr>
                        <m:e>
                          <m:r>
                            <a:rPr lang="el-GR" sz="2000" b="0" i="1">
                              <a:solidFill>
                                <a:srgbClr val="FF0000"/>
                              </a:solidFill>
                              <a:latin typeface="Cambria Math" panose="02040503050406030204" pitchFamily="18" charset="0"/>
                              <a:ea typeface="Cambria Math" panose="02040503050406030204" pitchFamily="18" charset="0"/>
                            </a:rPr>
                            <m:t>𝛴</m:t>
                          </m:r>
                          <m:r>
                            <a:rPr lang="en-US" sz="2000" b="0" i="1">
                              <a:solidFill>
                                <a:srgbClr val="FF0000"/>
                              </a:solidFill>
                              <a:latin typeface="Cambria Math" panose="02040503050406030204" pitchFamily="18" charset="0"/>
                            </a:rPr>
                            <m:t>𝑦</m:t>
                          </m:r>
                        </m:e>
                      </m:d>
                    </m:oMath>
                  </m:oMathPara>
                </a14:m>
                <a:endParaRPr lang="en-US" sz="2000" dirty="0" smtClean="0"/>
              </a:p>
              <a:p>
                <a:r>
                  <a:rPr lang="en-US" sz="2000" dirty="0" smtClean="0">
                    <a:solidFill>
                      <a:srgbClr val="C00000"/>
                    </a:solidFill>
                    <a:cs typeface="Arial" panose="020B0604020202020204" pitchFamily="34" charset="0"/>
                  </a:rPr>
                  <a:t>6x1851-56x181=970</a:t>
                </a:r>
              </a:p>
              <a:p>
                <a:r>
                  <a:rPr lang="en-US" sz="2000" dirty="0" smtClean="0">
                    <a:solidFill>
                      <a:srgbClr val="C00000"/>
                    </a:solidFill>
                    <a:cs typeface="Arial" panose="020B0604020202020204" pitchFamily="34" charset="0"/>
                  </a:rPr>
                  <a:t>SHIFT</a:t>
                </a:r>
                <a:r>
                  <a:rPr lang="en-US" sz="2000" dirty="0">
                    <a:solidFill>
                      <a:srgbClr val="C00000"/>
                    </a:solidFill>
                    <a:cs typeface="Arial" panose="020B0604020202020204" pitchFamily="34" charset="0"/>
                  </a:rPr>
                  <a:t> </a:t>
                </a:r>
                <a:r>
                  <a:rPr lang="en-US" sz="2000" dirty="0" smtClean="0">
                    <a:solidFill>
                      <a:srgbClr val="C00000"/>
                    </a:solidFill>
                    <a:cs typeface="Arial" panose="020B0604020202020204" pitchFamily="34" charset="0"/>
                  </a:rPr>
                  <a:t>STO  A</a:t>
                </a:r>
              </a:p>
              <a:p>
                <a:endParaRPr lang="en-US" sz="2000" dirty="0"/>
              </a:p>
              <a:p>
                <a:r>
                  <a:rPr lang="en-US" sz="2000" u="sng" dirty="0" smtClean="0"/>
                  <a:t>To Calculate R (</a:t>
                </a:r>
                <a:r>
                  <a:rPr lang="en-US" sz="2000" u="sng" dirty="0" err="1" smtClean="0"/>
                  <a:t>eg</a:t>
                </a:r>
                <a:r>
                  <a:rPr lang="en-US" sz="2000" u="sng" dirty="0" smtClean="0"/>
                  <a:t>):</a:t>
                </a:r>
              </a:p>
              <a:p>
                <a:r>
                  <a:rPr lang="en-US" sz="2000" dirty="0">
                    <a:solidFill>
                      <a:srgbClr val="C00000"/>
                    </a:solidFill>
                    <a:cs typeface="Arial" panose="020B0604020202020204" pitchFamily="34" charset="0"/>
                  </a:rPr>
                  <a:t>RCL A ÷ </a:t>
                </a:r>
                <a14:m>
                  <m:oMath xmlns:m="http://schemas.openxmlformats.org/officeDocument/2006/math">
                    <m:rad>
                      <m:radPr>
                        <m:degHide m:val="on"/>
                        <m:ctrlPr>
                          <a:rPr lang="en-US" sz="2000" i="1">
                            <a:solidFill>
                              <a:srgbClr val="C00000"/>
                            </a:solidFill>
                            <a:latin typeface="Cambria Math"/>
                          </a:rPr>
                        </m:ctrlPr>
                      </m:radPr>
                      <m:deg/>
                      <m:e>
                        <m:r>
                          <a:rPr lang="en-US" sz="2000">
                            <a:solidFill>
                              <a:srgbClr val="C00000"/>
                            </a:solidFill>
                            <a:latin typeface="Cambria Math" panose="02040503050406030204" pitchFamily="18" charset="0"/>
                          </a:rPr>
                          <m:t>(</m:t>
                        </m:r>
                        <m:r>
                          <m:rPr>
                            <m:sty m:val="p"/>
                          </m:rPr>
                          <a:rPr lang="en-US" sz="2000">
                            <a:solidFill>
                              <a:srgbClr val="C00000"/>
                            </a:solidFill>
                            <a:latin typeface="Cambria Math" panose="02040503050406030204" pitchFamily="18" charset="0"/>
                          </a:rPr>
                          <m:t>RCL</m:t>
                        </m:r>
                        <m:r>
                          <a:rPr lang="en-US" sz="2000">
                            <a:solidFill>
                              <a:srgbClr val="C00000"/>
                            </a:solidFill>
                            <a:latin typeface="Cambria Math" panose="02040503050406030204" pitchFamily="18" charset="0"/>
                          </a:rPr>
                          <m:t> </m:t>
                        </m:r>
                        <m:r>
                          <m:rPr>
                            <m:sty m:val="p"/>
                          </m:rPr>
                          <a:rPr lang="en-US" sz="2000">
                            <a:solidFill>
                              <a:srgbClr val="C00000"/>
                            </a:solidFill>
                            <a:latin typeface="Cambria Math" panose="02040503050406030204" pitchFamily="18" charset="0"/>
                          </a:rPr>
                          <m:t>B</m:t>
                        </m:r>
                        <m:r>
                          <a:rPr lang="en-US" sz="2000">
                            <a:solidFill>
                              <a:srgbClr val="C00000"/>
                            </a:solidFill>
                            <a:latin typeface="Cambria Math" panose="02040503050406030204" pitchFamily="18" charset="0"/>
                          </a:rPr>
                          <m:t> </m:t>
                        </m:r>
                        <m:r>
                          <m:rPr>
                            <m:sty m:val="p"/>
                          </m:rPr>
                          <a:rPr lang="en-US" sz="2000">
                            <a:solidFill>
                              <a:srgbClr val="C00000"/>
                            </a:solidFill>
                            <a:latin typeface="Cambria Math" panose="02040503050406030204" pitchFamily="18" charset="0"/>
                          </a:rPr>
                          <m:t>X</m:t>
                        </m:r>
                        <m:r>
                          <a:rPr lang="en-US" sz="2000">
                            <a:solidFill>
                              <a:srgbClr val="C00000"/>
                            </a:solidFill>
                            <a:latin typeface="Cambria Math" panose="02040503050406030204" pitchFamily="18" charset="0"/>
                          </a:rPr>
                          <m:t> </m:t>
                        </m:r>
                        <m:r>
                          <m:rPr>
                            <m:sty m:val="p"/>
                          </m:rPr>
                          <a:rPr lang="en-US" sz="2000">
                            <a:solidFill>
                              <a:srgbClr val="C00000"/>
                            </a:solidFill>
                            <a:latin typeface="Cambria Math" panose="02040503050406030204" pitchFamily="18" charset="0"/>
                          </a:rPr>
                          <m:t>RCL</m:t>
                        </m:r>
                        <m:r>
                          <a:rPr lang="en-US" sz="2000">
                            <a:solidFill>
                              <a:srgbClr val="C00000"/>
                            </a:solidFill>
                            <a:latin typeface="Cambria Math" panose="02040503050406030204" pitchFamily="18" charset="0"/>
                          </a:rPr>
                          <m:t> </m:t>
                        </m:r>
                        <m:r>
                          <m:rPr>
                            <m:sty m:val="p"/>
                          </m:rPr>
                          <a:rPr lang="en-US" sz="2000">
                            <a:solidFill>
                              <a:srgbClr val="C00000"/>
                            </a:solidFill>
                            <a:latin typeface="Cambria Math" panose="02040503050406030204" pitchFamily="18" charset="0"/>
                          </a:rPr>
                          <m:t>C</m:t>
                        </m:r>
                        <m:r>
                          <a:rPr lang="en-US" sz="2000">
                            <a:solidFill>
                              <a:srgbClr val="C00000"/>
                            </a:solidFill>
                            <a:latin typeface="Cambria Math" panose="02040503050406030204" pitchFamily="18" charset="0"/>
                          </a:rPr>
                          <m:t>)</m:t>
                        </m:r>
                      </m:e>
                    </m:rad>
                  </m:oMath>
                </a14:m>
                <a:endParaRPr lang="en-US" sz="2000" dirty="0">
                  <a:solidFill>
                    <a:srgbClr val="C00000"/>
                  </a:solidFill>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36066" y="1016999"/>
                <a:ext cx="3579333" cy="2311723"/>
              </a:xfrm>
              <a:prstGeom prst="rect">
                <a:avLst/>
              </a:prstGeom>
              <a:blipFill rotWithShape="0">
                <a:blip r:embed="rId8"/>
                <a:stretch>
                  <a:fillRect l="-1704" t="-1583" b="-3166"/>
                </a:stretch>
              </a:blipFill>
            </p:spPr>
            <p:txBody>
              <a:bodyPr/>
              <a:lstStyle/>
              <a:p>
                <a:r>
                  <a:rPr lang="en-US">
                    <a:noFill/>
                  </a:rPr>
                  <a:t> </a:t>
                </a:r>
              </a:p>
            </p:txBody>
          </p:sp>
        </mc:Fallback>
      </mc:AlternateContent>
      <p:grpSp>
        <p:nvGrpSpPr>
          <p:cNvPr id="8" name="Group 7"/>
          <p:cNvGrpSpPr/>
          <p:nvPr/>
        </p:nvGrpSpPr>
        <p:grpSpPr>
          <a:xfrm>
            <a:off x="5587314" y="3820299"/>
            <a:ext cx="2728776" cy="638445"/>
            <a:chOff x="5587314" y="3820299"/>
            <a:chExt cx="2728776" cy="638445"/>
          </a:xfrm>
        </p:grpSpPr>
        <mc:AlternateContent xmlns:mc="http://schemas.openxmlformats.org/markup-compatibility/2006" xmlns:a14="http://schemas.microsoft.com/office/drawing/2010/main">
          <mc:Choice Requires="a14">
            <p:sp>
              <p:nvSpPr>
                <p:cNvPr id="33" name="Rectangle 32"/>
                <p:cNvSpPr/>
                <p:nvPr/>
              </p:nvSpPr>
              <p:spPr>
                <a:xfrm>
                  <a:off x="5587314" y="3820299"/>
                  <a:ext cx="2096538" cy="638445"/>
                </a:xfrm>
                <a:prstGeom prst="rect">
                  <a:avLst/>
                </a:prstGeom>
                <a:solidFill>
                  <a:schemeClr val="bg1">
                    <a:lumMod val="85000"/>
                  </a:schemeClr>
                </a:solidFill>
              </p:spPr>
              <p:txBody>
                <a:bodyPr wrap="square">
                  <a:spAutoFit/>
                </a:bodyPr>
                <a:lstStyle/>
                <a:p>
                  <a14:m>
                    <m:oMath xmlns:m="http://schemas.openxmlformats.org/officeDocument/2006/math">
                      <m:r>
                        <a:rPr lang="en-US" sz="2400" b="0" i="1" smtClean="0">
                          <a:solidFill>
                            <a:prstClr val="black"/>
                          </a:solidFill>
                          <a:latin typeface="Cambria Math" panose="02040503050406030204" pitchFamily="18" charset="0"/>
                        </a:rPr>
                        <m:t>= </m:t>
                      </m:r>
                      <m:f>
                        <m:fPr>
                          <m:ctrlPr>
                            <a:rPr lang="en-US" sz="2400" b="0" i="1" smtClean="0">
                              <a:solidFill>
                                <a:prstClr val="black"/>
                              </a:solidFill>
                              <a:latin typeface="Cambria Math"/>
                            </a:rPr>
                          </m:ctrlPr>
                        </m:fPr>
                        <m:num>
                          <m:r>
                            <a:rPr lang="en-US" sz="2400" b="0" i="1" smtClean="0">
                              <a:solidFill>
                                <a:prstClr val="black"/>
                              </a:solidFill>
                              <a:latin typeface="Cambria Math" panose="02040503050406030204" pitchFamily="18" charset="0"/>
                            </a:rPr>
                            <m:t>970</m:t>
                          </m:r>
                        </m:num>
                        <m:den>
                          <m:rad>
                            <m:radPr>
                              <m:degHide m:val="on"/>
                              <m:ctrlPr>
                                <a:rPr lang="en-US" sz="2400" i="1">
                                  <a:solidFill>
                                    <a:prstClr val="black"/>
                                  </a:solidFill>
                                  <a:latin typeface="Cambria Math"/>
                                </a:rPr>
                              </m:ctrlPr>
                            </m:radPr>
                            <m:deg/>
                            <m:e>
                              <m:r>
                                <a:rPr lang="en-US" sz="2400" i="1">
                                  <a:solidFill>
                                    <a:prstClr val="black"/>
                                  </a:solidFill>
                                  <a:latin typeface="Cambria Math" panose="02040503050406030204" pitchFamily="18" charset="0"/>
                                </a:rPr>
                                <m:t> </m:t>
                              </m:r>
                              <m:r>
                                <a:rPr lang="en-US" sz="2400" b="0" i="1" smtClean="0">
                                  <a:solidFill>
                                    <a:prstClr val="black"/>
                                  </a:solidFill>
                                  <a:latin typeface="Cambria Math" panose="02040503050406030204" pitchFamily="18" charset="0"/>
                                </a:rPr>
                                <m:t>428</m:t>
                              </m:r>
                              <m:r>
                                <a:rPr lang="en-US" sz="2400" i="1">
                                  <a:solidFill>
                                    <a:prstClr val="black"/>
                                  </a:solidFill>
                                  <a:latin typeface="Cambria Math" panose="02040503050406030204" pitchFamily="18" charset="0"/>
                                </a:rPr>
                                <m:t>𝑥</m:t>
                              </m:r>
                              <m:r>
                                <a:rPr lang="en-US" sz="2400" b="0" i="1" smtClean="0">
                                  <a:solidFill>
                                    <a:prstClr val="black"/>
                                  </a:solidFill>
                                  <a:latin typeface="Cambria Math" panose="02040503050406030204" pitchFamily="18" charset="0"/>
                                </a:rPr>
                                <m:t>2441</m:t>
                              </m:r>
                            </m:e>
                          </m:rad>
                        </m:den>
                      </m:f>
                    </m:oMath>
                  </a14:m>
                  <a:r>
                    <a:rPr lang="en-US" sz="1200" dirty="0" smtClean="0"/>
                    <a:t>  </a:t>
                  </a:r>
                  <a:endParaRPr lang="en-US" sz="1200" dirty="0"/>
                </a:p>
              </p:txBody>
            </p:sp>
          </mc:Choice>
          <mc:Fallback xmlns="">
            <p:sp>
              <p:nvSpPr>
                <p:cNvPr id="33" name="Rectangle 32"/>
                <p:cNvSpPr>
                  <a:spLocks noRot="1" noChangeAspect="1" noMove="1" noResize="1" noEditPoints="1" noAdjustHandles="1" noChangeArrowheads="1" noChangeShapeType="1" noTextEdit="1"/>
                </p:cNvSpPr>
                <p:nvPr/>
              </p:nvSpPr>
              <p:spPr>
                <a:xfrm>
                  <a:off x="5587314" y="3820299"/>
                  <a:ext cx="2096538" cy="63844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7391400" y="3923271"/>
                  <a:ext cx="924690" cy="392993"/>
                </a:xfrm>
                <a:prstGeom prst="rect">
                  <a:avLst/>
                </a:prstGeom>
                <a:solidFill>
                  <a:schemeClr val="bg1">
                    <a:lumMod val="85000"/>
                  </a:schemeClr>
                </a:solidFill>
              </p:spPr>
              <p:txBody>
                <a:bodyPr wrap="square">
                  <a:spAutoFit/>
                </a:bodyPr>
                <a:lstStyle/>
                <a:p>
                  <a14:m>
                    <m:oMath xmlns:m="http://schemas.openxmlformats.org/officeDocument/2006/math">
                      <m:r>
                        <a:rPr lang="en-US" sz="2000" b="0" i="1" smtClean="0">
                          <a:solidFill>
                            <a:prstClr val="black"/>
                          </a:solidFill>
                          <a:latin typeface="Cambria Math" panose="02040503050406030204" pitchFamily="18" charset="0"/>
                        </a:rPr>
                        <m:t>=0.95</m:t>
                      </m:r>
                    </m:oMath>
                  </a14:m>
                  <a:r>
                    <a:rPr lang="en-US" sz="1100" dirty="0" smtClean="0"/>
                    <a:t>  </a:t>
                  </a:r>
                  <a:endParaRPr lang="en-US" sz="1100" dirty="0"/>
                </a:p>
              </p:txBody>
            </p:sp>
          </mc:Choice>
          <mc:Fallback xmlns="">
            <p:sp>
              <p:nvSpPr>
                <p:cNvPr id="38" name="Rectangle 37"/>
                <p:cNvSpPr>
                  <a:spLocks noRot="1" noChangeAspect="1" noMove="1" noResize="1" noEditPoints="1" noAdjustHandles="1" noChangeArrowheads="1" noChangeShapeType="1" noTextEdit="1"/>
                </p:cNvSpPr>
                <p:nvPr/>
              </p:nvSpPr>
              <p:spPr>
                <a:xfrm>
                  <a:off x="7391400" y="3923271"/>
                  <a:ext cx="924690" cy="392993"/>
                </a:xfrm>
                <a:prstGeom prst="rect">
                  <a:avLst/>
                </a:prstGeom>
                <a:blipFill rotWithShape="0">
                  <a:blip r:embed="rId10"/>
                  <a:stretch>
                    <a:fillRect/>
                  </a:stretch>
                </a:blipFill>
              </p:spPr>
              <p:txBody>
                <a:bodyPr/>
                <a:lstStyle/>
                <a:p>
                  <a:r>
                    <a:rPr lang="en-US">
                      <a:noFill/>
                    </a:rPr>
                    <a:t> </a:t>
                  </a:r>
                </a:p>
              </p:txBody>
            </p:sp>
          </mc:Fallback>
        </mc:AlternateContent>
      </p:grpSp>
      <p:sp>
        <p:nvSpPr>
          <p:cNvPr id="26" name="Slide Number Placeholder 2"/>
          <p:cNvSpPr txBox="1">
            <a:spLocks/>
          </p:cNvSpPr>
          <p:nvPr/>
        </p:nvSpPr>
        <p:spPr>
          <a:xfrm>
            <a:off x="8686800" y="6521903"/>
            <a:ext cx="42454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7BA41E-A466-4391-B086-E5113DB9004D}" type="slidenum">
              <a:rPr lang="en-US" b="1" smtClean="0">
                <a:solidFill>
                  <a:prstClr val="black"/>
                </a:solidFill>
              </a:rPr>
              <a:t>41</a:t>
            </a:fld>
            <a:endParaRPr lang="en-US" b="1" dirty="0">
              <a:solidFill>
                <a:prstClr val="black"/>
              </a:solidFill>
            </a:endParaRPr>
          </a:p>
        </p:txBody>
      </p:sp>
    </p:spTree>
    <p:extLst>
      <p:ext uri="{BB962C8B-B14F-4D97-AF65-F5344CB8AC3E}">
        <p14:creationId xmlns:p14="http://schemas.microsoft.com/office/powerpoint/2010/main" val="270232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 y="76200"/>
            <a:ext cx="9127960" cy="548640"/>
          </a:xfrm>
        </p:spPr>
        <p:txBody>
          <a:bodyPr>
            <a:normAutofit/>
          </a:bodyPr>
          <a:lstStyle/>
          <a:p>
            <a:pPr algn="l"/>
            <a:r>
              <a:rPr lang="en-US" sz="2800" b="1" dirty="0" smtClean="0">
                <a:solidFill>
                  <a:srgbClr val="FF0000"/>
                </a:solidFill>
              </a:rPr>
              <a:t>Regression Equation &amp; ‘R’ using </a:t>
            </a:r>
            <a:r>
              <a:rPr lang="en-US" sz="2800" b="1" dirty="0" err="1" smtClean="0">
                <a:solidFill>
                  <a:srgbClr val="FF0000"/>
                </a:solidFill>
              </a:rPr>
              <a:t>Trendline</a:t>
            </a:r>
            <a:endParaRPr lang="en-US" sz="2800" b="1" dirty="0">
              <a:solidFill>
                <a:srgbClr val="FF0000"/>
              </a:solidFill>
            </a:endParaRPr>
          </a:p>
        </p:txBody>
      </p:sp>
      <p:sp>
        <p:nvSpPr>
          <p:cNvPr id="3" name="Slide Number Placeholder 2"/>
          <p:cNvSpPr>
            <a:spLocks noGrp="1"/>
          </p:cNvSpPr>
          <p:nvPr>
            <p:ph type="sldNum" sz="quarter" idx="12"/>
          </p:nvPr>
        </p:nvSpPr>
        <p:spPr>
          <a:xfrm>
            <a:off x="8778240" y="6497357"/>
            <a:ext cx="365760" cy="365125"/>
          </a:xfrm>
        </p:spPr>
        <p:txBody>
          <a:bodyPr/>
          <a:lstStyle/>
          <a:p>
            <a:pPr algn="l"/>
            <a:fld id="{B6F15528-21DE-4FAA-801E-634DDDAF4B2B}" type="slidenum">
              <a:rPr lang="en-US" b="1" smtClean="0">
                <a:solidFill>
                  <a:prstClr val="black"/>
                </a:solidFill>
              </a:rPr>
              <a:pPr algn="l"/>
              <a:t>42</a:t>
            </a:fld>
            <a:endParaRPr lang="en-US" b="1" dirty="0">
              <a:solidFill>
                <a:prstClr val="black"/>
              </a:solidFill>
            </a:endParaRPr>
          </a:p>
        </p:txBody>
      </p:sp>
      <p:graphicFrame>
        <p:nvGraphicFramePr>
          <p:cNvPr id="4" name="Chart 3"/>
          <p:cNvGraphicFramePr/>
          <p:nvPr>
            <p:extLst>
              <p:ext uri="{D42A27DB-BD31-4B8C-83A1-F6EECF244321}">
                <p14:modId xmlns:p14="http://schemas.microsoft.com/office/powerpoint/2010/main" val="129344914"/>
              </p:ext>
            </p:extLst>
          </p:nvPr>
        </p:nvGraphicFramePr>
        <p:xfrm>
          <a:off x="152400" y="609600"/>
          <a:ext cx="87630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8" name="TextBox 7"/>
          <p:cNvSpPr txBox="1"/>
          <p:nvPr/>
        </p:nvSpPr>
        <p:spPr>
          <a:xfrm>
            <a:off x="4503529" y="1695448"/>
            <a:ext cx="1513556" cy="369332"/>
          </a:xfrm>
          <a:prstGeom prst="rect">
            <a:avLst/>
          </a:prstGeom>
          <a:noFill/>
        </p:spPr>
        <p:txBody>
          <a:bodyPr wrap="none" rtlCol="0">
            <a:spAutoFit/>
          </a:bodyPr>
          <a:lstStyle/>
          <a:p>
            <a:r>
              <a:rPr lang="en-US" dirty="0" smtClean="0"/>
              <a:t>R   = 0.948999</a:t>
            </a:r>
            <a:endParaRPr lang="en-US" dirty="0"/>
          </a:p>
        </p:txBody>
      </p:sp>
    </p:spTree>
    <p:extLst>
      <p:ext uri="{BB962C8B-B14F-4D97-AF65-F5344CB8AC3E}">
        <p14:creationId xmlns:p14="http://schemas.microsoft.com/office/powerpoint/2010/main" val="1616097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Regression – Getting the Units Right</a:t>
            </a:r>
            <a:endParaRPr lang="en-US" sz="2800" b="1" dirty="0">
              <a:solidFill>
                <a:srgbClr val="FF0000"/>
              </a:solidFill>
            </a:endParaRPr>
          </a:p>
        </p:txBody>
      </p:sp>
      <p:sp>
        <p:nvSpPr>
          <p:cNvPr id="8" name="Content Placeholder 7"/>
          <p:cNvSpPr>
            <a:spLocks noGrp="1"/>
          </p:cNvSpPr>
          <p:nvPr>
            <p:ph idx="1"/>
          </p:nvPr>
        </p:nvSpPr>
        <p:spPr>
          <a:xfrm>
            <a:off x="76200" y="775500"/>
            <a:ext cx="8991599" cy="900900"/>
          </a:xfrm>
        </p:spPr>
        <p:txBody>
          <a:bodyPr>
            <a:noAutofit/>
          </a:bodyPr>
          <a:lstStyle/>
          <a:p>
            <a:pPr marL="176213" indent="-176213"/>
            <a:r>
              <a:rPr lang="en-US" sz="1800" dirty="0" smtClean="0"/>
              <a:t>In </a:t>
            </a:r>
            <a:r>
              <a:rPr lang="en-US" sz="1800" dirty="0"/>
              <a:t>the early stages of design, it is believed that the cost of a Martian rover spacecraft is related to its weight. Cost and weight data for six spacecraft </a:t>
            </a:r>
            <a:r>
              <a:rPr lang="en-US" sz="1800" dirty="0" smtClean="0"/>
              <a:t>is</a:t>
            </a:r>
            <a:r>
              <a:rPr lang="en-US" sz="1800" dirty="0" smtClean="0">
                <a:sym typeface="Symbol"/>
              </a:rPr>
              <a:t> as follows:</a:t>
            </a:r>
          </a:p>
          <a:p>
            <a:pPr marL="231775" indent="-231775"/>
            <a:endParaRPr lang="en-US" sz="1800" dirty="0" smtClean="0">
              <a:sym typeface="Symbol"/>
            </a:endParaRPr>
          </a:p>
          <a:p>
            <a:pPr marL="231775" indent="-231775"/>
            <a:endParaRPr lang="en-US" sz="1800" dirty="0" smtClean="0">
              <a:sym typeface="Symbol"/>
            </a:endParaRPr>
          </a:p>
          <a:p>
            <a:pPr marL="231775" indent="-231775"/>
            <a:endParaRPr lang="en-US" sz="1800" dirty="0" smtClean="0">
              <a:sym typeface="Symbol"/>
            </a:endParaRPr>
          </a:p>
          <a:p>
            <a:pPr marL="231775" indent="-231775"/>
            <a:endParaRPr lang="en-US" sz="1800" dirty="0" smtClean="0">
              <a:sym typeface="Symbol"/>
            </a:endParaRPr>
          </a:p>
          <a:p>
            <a:pPr marL="0" indent="0">
              <a:buNone/>
            </a:pPr>
            <a:endParaRPr lang="en-US" sz="1800" dirty="0" smtClean="0">
              <a:sym typeface="Symbol"/>
            </a:endParaRPr>
          </a:p>
          <a:p>
            <a:pPr marL="0" indent="0">
              <a:buNone/>
            </a:pPr>
            <a:endParaRPr lang="en-US" sz="1800" dirty="0" smtClean="0">
              <a:sym typeface="Symbol"/>
            </a:endParaRPr>
          </a:p>
          <a:p>
            <a:pPr marL="0" indent="0">
              <a:buNone/>
            </a:pPr>
            <a:endParaRPr lang="en-US" sz="1800" dirty="0" smtClean="0">
              <a:sym typeface="Symbol"/>
            </a:endParaRPr>
          </a:p>
          <a:p>
            <a:pPr marL="0" indent="0">
              <a:buNone/>
            </a:pPr>
            <a:endParaRPr lang="en-US" sz="1800" dirty="0" smtClean="0">
              <a:sym typeface="Symbol"/>
            </a:endParaRPr>
          </a:p>
          <a:p>
            <a:pPr marL="0" indent="0">
              <a:buNone/>
            </a:pPr>
            <a:endParaRPr lang="en-US" sz="1800" dirty="0" smtClean="0">
              <a:sym typeface="Symbol"/>
            </a:endParaRPr>
          </a:p>
          <a:p>
            <a:pPr marL="176213" indent="-176213"/>
            <a:r>
              <a:rPr lang="en-US" sz="1800" dirty="0">
                <a:sym typeface="Symbol"/>
              </a:rPr>
              <a:t>Linear</a:t>
            </a:r>
            <a:r>
              <a:rPr lang="en-US" sz="1800" dirty="0" smtClean="0">
                <a:sym typeface="Symbol"/>
              </a:rPr>
              <a:t> Regression yields a strong relationship, as evident from the following:</a:t>
            </a:r>
          </a:p>
          <a:p>
            <a:pPr marL="0" indent="0">
              <a:buNone/>
            </a:pPr>
            <a:r>
              <a:rPr lang="en-US" sz="1800" dirty="0">
                <a:sym typeface="Symbol"/>
              </a:rPr>
              <a:t>	</a:t>
            </a:r>
            <a:r>
              <a:rPr lang="en-US" sz="1800" dirty="0" smtClean="0">
                <a:sym typeface="Symbol"/>
              </a:rPr>
              <a:t>		</a:t>
            </a:r>
            <a:r>
              <a:rPr lang="en-US" altLang="en-US" sz="1800" b="1" i="1" dirty="0" smtClean="0">
                <a:solidFill>
                  <a:srgbClr val="0000FF"/>
                </a:solidFill>
              </a:rPr>
              <a:t>y</a:t>
            </a:r>
            <a:r>
              <a:rPr lang="en-US" altLang="en-US" sz="1800" b="1" dirty="0" smtClean="0">
                <a:solidFill>
                  <a:srgbClr val="0000FF"/>
                </a:solidFill>
              </a:rPr>
              <a:t> </a:t>
            </a:r>
            <a:r>
              <a:rPr lang="en-US" altLang="en-US" sz="1800" b="1" smtClean="0">
                <a:solidFill>
                  <a:srgbClr val="0000FF"/>
                </a:solidFill>
              </a:rPr>
              <a:t>= 48.283 + 0.660</a:t>
            </a:r>
            <a:r>
              <a:rPr lang="en-US" altLang="en-US" sz="1800" b="1" i="1" smtClean="0">
                <a:solidFill>
                  <a:srgbClr val="0000FF"/>
                </a:solidFill>
              </a:rPr>
              <a:t>, </a:t>
            </a:r>
            <a:r>
              <a:rPr lang="en-US" altLang="en-US" sz="1800" b="1" i="1" dirty="0" smtClean="0">
                <a:solidFill>
                  <a:srgbClr val="0000FF"/>
                </a:solidFill>
              </a:rPr>
              <a:t>R </a:t>
            </a:r>
            <a:r>
              <a:rPr lang="en-US" altLang="en-US" sz="1800" b="1" dirty="0" smtClean="0">
                <a:solidFill>
                  <a:srgbClr val="0000FF"/>
                </a:solidFill>
              </a:rPr>
              <a:t>= 0.985008</a:t>
            </a:r>
          </a:p>
          <a:p>
            <a:pPr marL="1946275" indent="0">
              <a:buNone/>
            </a:pPr>
            <a:r>
              <a:rPr lang="en-US" sz="1800" dirty="0" smtClean="0">
                <a:sym typeface="Symbol"/>
              </a:rPr>
              <a:t>where:	</a:t>
            </a:r>
            <a:r>
              <a:rPr lang="en-US" sz="1800" i="1" dirty="0" smtClean="0">
                <a:sym typeface="Symbol"/>
              </a:rPr>
              <a:t>x </a:t>
            </a:r>
            <a:r>
              <a:rPr lang="en-US" sz="1800" dirty="0" smtClean="0">
                <a:sym typeface="Symbol"/>
              </a:rPr>
              <a:t>= Rover weight in </a:t>
            </a:r>
            <a:r>
              <a:rPr lang="en-US" sz="1800" dirty="0" err="1" smtClean="0">
                <a:sym typeface="Symbol"/>
              </a:rPr>
              <a:t>lbs</a:t>
            </a:r>
            <a:endParaRPr lang="en-US" sz="1800" dirty="0" smtClean="0">
              <a:sym typeface="Symbol"/>
            </a:endParaRPr>
          </a:p>
          <a:p>
            <a:pPr marL="1946275" indent="0">
              <a:buNone/>
            </a:pPr>
            <a:r>
              <a:rPr lang="en-US" sz="1800" i="1" dirty="0" smtClean="0">
                <a:sym typeface="Symbol"/>
              </a:rPr>
              <a:t>	b</a:t>
            </a:r>
            <a:r>
              <a:rPr lang="en-US" sz="1800" dirty="0" smtClean="0">
                <a:sym typeface="Symbol"/>
              </a:rPr>
              <a:t> = 0.660 million $ cost per </a:t>
            </a:r>
            <a:r>
              <a:rPr lang="en-US" sz="1800" dirty="0" err="1" smtClean="0">
                <a:sym typeface="Symbol"/>
              </a:rPr>
              <a:t>lb</a:t>
            </a:r>
            <a:r>
              <a:rPr lang="en-US" sz="1800" dirty="0" smtClean="0">
                <a:sym typeface="Symbol"/>
              </a:rPr>
              <a:t> weight of rover</a:t>
            </a:r>
          </a:p>
          <a:p>
            <a:pPr marL="1946275" indent="0">
              <a:buNone/>
            </a:pPr>
            <a:r>
              <a:rPr lang="en-US" sz="1800" i="1" dirty="0" smtClean="0">
                <a:sym typeface="Symbol"/>
              </a:rPr>
              <a:t>	a </a:t>
            </a:r>
            <a:r>
              <a:rPr lang="en-US" sz="1800" dirty="0" smtClean="0">
                <a:sym typeface="Symbol"/>
              </a:rPr>
              <a:t>= 48.283 million $ fixed cost</a:t>
            </a:r>
          </a:p>
          <a:p>
            <a:pPr marL="1946275" indent="0">
              <a:buNone/>
            </a:pPr>
            <a:r>
              <a:rPr lang="en-US" sz="1800" dirty="0" smtClean="0">
                <a:sym typeface="Symbol"/>
              </a:rPr>
              <a:t>	</a:t>
            </a:r>
            <a:r>
              <a:rPr lang="en-US" sz="1800" i="1" dirty="0" smtClean="0">
                <a:sym typeface="Symbol"/>
              </a:rPr>
              <a:t>y = </a:t>
            </a:r>
            <a:r>
              <a:rPr lang="en-US" sz="1800" dirty="0" smtClean="0">
                <a:sym typeface="Symbol"/>
              </a:rPr>
              <a:t>rover cost in million $</a:t>
            </a:r>
          </a:p>
        </p:txBody>
      </p:sp>
      <p:sp>
        <p:nvSpPr>
          <p:cNvPr id="3" name="Slide Number Placeholder 2"/>
          <p:cNvSpPr>
            <a:spLocks noGrp="1"/>
          </p:cNvSpPr>
          <p:nvPr>
            <p:ph type="sldNum" sz="quarter" idx="12"/>
          </p:nvPr>
        </p:nvSpPr>
        <p:spPr>
          <a:xfrm>
            <a:off x="7012467" y="6569075"/>
            <a:ext cx="2133600" cy="365125"/>
          </a:xfrm>
        </p:spPr>
        <p:txBody>
          <a:bodyPr/>
          <a:lstStyle/>
          <a:p>
            <a:fld id="{B6F15528-21DE-4FAA-801E-634DDDAF4B2B}" type="slidenum">
              <a:rPr lang="en-US" b="1" smtClean="0">
                <a:solidFill>
                  <a:prstClr val="black"/>
                </a:solidFill>
              </a:rPr>
              <a:pPr/>
              <a:t>43</a:t>
            </a:fld>
            <a:endParaRPr lang="en-US" b="1" dirty="0">
              <a:solidFill>
                <a:prstClr val="black"/>
              </a:solidFill>
            </a:endParaRPr>
          </a:p>
        </p:txBody>
      </p:sp>
      <p:cxnSp>
        <p:nvCxnSpPr>
          <p:cNvPr id="7" name="Straight Connector 6"/>
          <p:cNvCxnSpPr/>
          <p:nvPr/>
        </p:nvCxnSpPr>
        <p:spPr>
          <a:xfrm>
            <a:off x="-13855" y="609600"/>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nvPr>
        </p:nvGraphicFramePr>
        <p:xfrm>
          <a:off x="2438400" y="1699846"/>
          <a:ext cx="4267200" cy="2341734"/>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tblGrid>
              <a:tr h="384048">
                <a:tc>
                  <a:txBody>
                    <a:bodyPr/>
                    <a:lstStyle/>
                    <a:p>
                      <a:pPr algn="ctr"/>
                      <a:r>
                        <a:rPr lang="en-US" sz="1600" b="1" dirty="0" smtClean="0">
                          <a:solidFill>
                            <a:srgbClr val="0000FF"/>
                          </a:solidFill>
                        </a:rPr>
                        <a:t>Weight (</a:t>
                      </a:r>
                      <a:r>
                        <a:rPr lang="en-US" sz="1600" b="1" dirty="0" err="1" smtClean="0">
                          <a:solidFill>
                            <a:srgbClr val="0000FF"/>
                          </a:solidFill>
                        </a:rPr>
                        <a:t>lb</a:t>
                      </a:r>
                      <a:r>
                        <a:rPr lang="en-US" sz="1600" b="1" dirty="0" smtClean="0">
                          <a:solidFill>
                            <a:srgbClr val="0000FF"/>
                          </a:solidFill>
                        </a:rPr>
                        <a:t>)</a:t>
                      </a:r>
                      <a:endParaRPr lang="en-US" sz="1600" b="1" dirty="0">
                        <a:solidFill>
                          <a:srgbClr val="0000FF"/>
                        </a:solidFill>
                      </a:endParaRPr>
                    </a:p>
                  </a:txBody>
                  <a:tcPr>
                    <a:noFill/>
                  </a:tcPr>
                </a:tc>
                <a:tc>
                  <a:txBody>
                    <a:bodyPr/>
                    <a:lstStyle/>
                    <a:p>
                      <a:pPr algn="ctr"/>
                      <a:r>
                        <a:rPr lang="en-US" sz="1600" b="1" dirty="0" smtClean="0">
                          <a:solidFill>
                            <a:srgbClr val="0000FF"/>
                          </a:solidFill>
                        </a:rPr>
                        <a:t>Cost (million $)</a:t>
                      </a:r>
                      <a:endParaRPr lang="en-US" sz="1600" b="1" dirty="0">
                        <a:solidFill>
                          <a:srgbClr val="0000FF"/>
                        </a:solidFill>
                      </a:endParaRPr>
                    </a:p>
                  </a:txBody>
                  <a:tcPr>
                    <a:noFill/>
                  </a:tcPr>
                </a:tc>
                <a:extLst>
                  <a:ext uri="{0D108BD9-81ED-4DB2-BD59-A6C34878D82A}">
                    <a16:rowId xmlns:a16="http://schemas.microsoft.com/office/drawing/2014/main" xmlns="" val="10000"/>
                  </a:ext>
                </a:extLst>
              </a:tr>
              <a:tr h="326281">
                <a:tc>
                  <a:txBody>
                    <a:bodyPr/>
                    <a:lstStyle/>
                    <a:p>
                      <a:pPr algn="ctr" fontAlgn="b"/>
                      <a:r>
                        <a:rPr lang="en-US" sz="1600" b="0" i="0" u="none" strike="noStrike" dirty="0" smtClean="0">
                          <a:solidFill>
                            <a:srgbClr val="000000"/>
                          </a:solidFill>
                          <a:effectLst/>
                          <a:latin typeface="Calibri"/>
                        </a:rPr>
                        <a:t>400</a:t>
                      </a:r>
                      <a:endParaRPr lang="en-US" sz="16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Calibri"/>
                        </a:rPr>
                        <a:t>278</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1"/>
                  </a:ext>
                </a:extLst>
              </a:tr>
              <a:tr h="326281">
                <a:tc>
                  <a:txBody>
                    <a:bodyPr/>
                    <a:lstStyle/>
                    <a:p>
                      <a:pPr algn="ctr" fontAlgn="b"/>
                      <a:r>
                        <a:rPr lang="en-US" sz="1600" b="0" i="0" u="none" strike="noStrike" dirty="0" smtClean="0">
                          <a:solidFill>
                            <a:srgbClr val="000000"/>
                          </a:solidFill>
                          <a:effectLst/>
                          <a:latin typeface="Calibri"/>
                        </a:rPr>
                        <a:t>530</a:t>
                      </a:r>
                      <a:endParaRPr lang="en-US" sz="16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Calibri"/>
                        </a:rPr>
                        <a:t>414</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2"/>
                  </a:ext>
                </a:extLst>
              </a:tr>
              <a:tr h="326281">
                <a:tc>
                  <a:txBody>
                    <a:bodyPr/>
                    <a:lstStyle/>
                    <a:p>
                      <a:pPr algn="ctr" fontAlgn="b"/>
                      <a:r>
                        <a:rPr lang="en-US" sz="1600" b="0" i="0" u="none" strike="noStrike" dirty="0" smtClean="0">
                          <a:solidFill>
                            <a:srgbClr val="000000"/>
                          </a:solidFill>
                          <a:effectLst/>
                          <a:latin typeface="Calibri"/>
                        </a:rPr>
                        <a:t>750</a:t>
                      </a:r>
                      <a:endParaRPr lang="en-US" sz="16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Calibri"/>
                        </a:rPr>
                        <a:t>557</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3"/>
                  </a:ext>
                </a:extLst>
              </a:tr>
              <a:tr h="326281">
                <a:tc>
                  <a:txBody>
                    <a:bodyPr/>
                    <a:lstStyle/>
                    <a:p>
                      <a:pPr algn="ctr" fontAlgn="b"/>
                      <a:r>
                        <a:rPr lang="en-US" sz="1600" b="0" i="0" u="none" strike="noStrike" dirty="0" smtClean="0">
                          <a:solidFill>
                            <a:srgbClr val="000000"/>
                          </a:solidFill>
                          <a:effectLst/>
                          <a:latin typeface="Calibri"/>
                        </a:rPr>
                        <a:t>900</a:t>
                      </a:r>
                      <a:endParaRPr lang="en-US" sz="16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Calibri"/>
                        </a:rPr>
                        <a:t>689</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4"/>
                  </a:ext>
                </a:extLst>
              </a:tr>
              <a:tr h="326281">
                <a:tc>
                  <a:txBody>
                    <a:bodyPr/>
                    <a:lstStyle/>
                    <a:p>
                      <a:pPr algn="ctr" fontAlgn="b"/>
                      <a:r>
                        <a:rPr lang="en-US" sz="1600" b="0" i="0" u="none" strike="noStrike" dirty="0" smtClean="0">
                          <a:solidFill>
                            <a:srgbClr val="000000"/>
                          </a:solidFill>
                          <a:effectLst/>
                          <a:latin typeface="Calibri"/>
                        </a:rPr>
                        <a:t>1.130</a:t>
                      </a:r>
                      <a:endParaRPr lang="en-US" sz="16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Calibri"/>
                        </a:rPr>
                        <a:t>740</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5"/>
                  </a:ext>
                </a:extLst>
              </a:tr>
              <a:tr h="326281">
                <a:tc>
                  <a:txBody>
                    <a:bodyPr/>
                    <a:lstStyle/>
                    <a:p>
                      <a:pPr algn="ctr" fontAlgn="b"/>
                      <a:r>
                        <a:rPr lang="en-US" sz="1600" b="0" i="0" u="none" strike="noStrike" dirty="0" smtClean="0">
                          <a:solidFill>
                            <a:srgbClr val="000000"/>
                          </a:solidFill>
                          <a:effectLst/>
                          <a:latin typeface="Calibri"/>
                        </a:rPr>
                        <a:t>1,200</a:t>
                      </a:r>
                      <a:endParaRPr lang="en-US" sz="1600" b="0" i="0" u="none" strike="noStrike" dirty="0">
                        <a:solidFill>
                          <a:srgbClr val="000000"/>
                        </a:solidFill>
                        <a:effectLst/>
                        <a:latin typeface="Calibri"/>
                      </a:endParaRPr>
                    </a:p>
                  </a:txBody>
                  <a:tcPr marL="9525" marR="9525" marT="9525" marB="0" anchor="b">
                    <a:noFill/>
                  </a:tcPr>
                </a:tc>
                <a:tc>
                  <a:txBody>
                    <a:bodyPr/>
                    <a:lstStyle/>
                    <a:p>
                      <a:pPr algn="ctr" fontAlgn="b"/>
                      <a:r>
                        <a:rPr lang="en-US" sz="1600" b="0" i="0" u="none" strike="noStrike" dirty="0" smtClean="0">
                          <a:solidFill>
                            <a:srgbClr val="000000"/>
                          </a:solidFill>
                          <a:effectLst/>
                          <a:latin typeface="Calibri"/>
                        </a:rPr>
                        <a:t>851</a:t>
                      </a:r>
                      <a:endParaRPr lang="en-US" sz="1600" b="0" i="0" u="none" strike="noStrike" dirty="0">
                        <a:solidFill>
                          <a:srgbClr val="000000"/>
                        </a:solidFill>
                        <a:effectLst/>
                        <a:latin typeface="Calibri"/>
                      </a:endParaRPr>
                    </a:p>
                  </a:txBody>
                  <a:tcPr marL="9525" marR="9525" marT="9525" marB="0" anchor="b">
                    <a:noFill/>
                  </a:tcPr>
                </a:tc>
                <a:extLst>
                  <a:ext uri="{0D108BD9-81ED-4DB2-BD59-A6C34878D82A}">
                    <a16:rowId xmlns:a16="http://schemas.microsoft.com/office/drawing/2014/main" xmlns="" val="10006"/>
                  </a:ext>
                </a:extLst>
              </a:tr>
            </a:tbl>
          </a:graphicData>
        </a:graphic>
      </p:graphicFrame>
      <p:sp>
        <p:nvSpPr>
          <p:cNvPr id="9"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2864536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xEl>
                                              <p:pRg st="10" end="1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8">
                                            <p:txEl>
                                              <p:pRg st="11" end="1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
                                            <p:txEl>
                                              <p:pRg st="12" end="12"/>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8">
                                            <p:txEl>
                                              <p:pRg st="13" end="1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
                                            <p:txEl>
                                              <p:pRg st="14" end="14"/>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How to Work out “R” &amp; Regression Equation</a:t>
            </a:r>
            <a:endParaRPr lang="en-US" sz="2800" b="1" dirty="0">
              <a:solidFill>
                <a:srgbClr val="FF0000"/>
              </a:solidFill>
            </a:endParaRPr>
          </a:p>
        </p:txBody>
      </p:sp>
      <p:sp>
        <p:nvSpPr>
          <p:cNvPr id="8" name="Content Placeholder 7"/>
          <p:cNvSpPr>
            <a:spLocks noGrp="1"/>
          </p:cNvSpPr>
          <p:nvPr>
            <p:ph idx="1"/>
          </p:nvPr>
        </p:nvSpPr>
        <p:spPr>
          <a:xfrm>
            <a:off x="228599" y="775500"/>
            <a:ext cx="8610601" cy="4634700"/>
          </a:xfrm>
        </p:spPr>
        <p:txBody>
          <a:bodyPr>
            <a:noAutofit/>
          </a:bodyPr>
          <a:lstStyle/>
          <a:p>
            <a:pPr marL="231775" indent="-231775">
              <a:spcBef>
                <a:spcPts val="1200"/>
              </a:spcBef>
            </a:pPr>
            <a:r>
              <a:rPr lang="en-US" sz="2400" dirty="0" smtClean="0"/>
              <a:t>Manually</a:t>
            </a:r>
          </a:p>
          <a:p>
            <a:pPr marL="231775" indent="-231775">
              <a:spcBef>
                <a:spcPts val="1200"/>
              </a:spcBef>
            </a:pPr>
            <a:r>
              <a:rPr lang="en-US" sz="2400" dirty="0" smtClean="0"/>
              <a:t>Scientific Calculator </a:t>
            </a:r>
          </a:p>
          <a:p>
            <a:pPr marL="231775" indent="-231775">
              <a:spcBef>
                <a:spcPts val="1200"/>
              </a:spcBef>
            </a:pPr>
            <a:r>
              <a:rPr lang="en-US" sz="2400" dirty="0" smtClean="0"/>
              <a:t>Trend line on Chart</a:t>
            </a:r>
          </a:p>
          <a:p>
            <a:pPr marL="231775" indent="-231775">
              <a:spcBef>
                <a:spcPts val="1200"/>
              </a:spcBef>
            </a:pPr>
            <a:r>
              <a:rPr lang="en-US" sz="2400" dirty="0" smtClean="0"/>
              <a:t>Excel Sheet, manually with formula</a:t>
            </a:r>
          </a:p>
          <a:p>
            <a:pPr marL="231775" indent="-231775">
              <a:spcBef>
                <a:spcPts val="1200"/>
              </a:spcBef>
            </a:pPr>
            <a:r>
              <a:rPr lang="en-US" sz="2400" dirty="0" smtClean="0"/>
              <a:t>Excel Sheet, using SLOPE and INTERCEPT commands</a:t>
            </a:r>
          </a:p>
          <a:p>
            <a:pPr marL="231775" indent="-231775">
              <a:spcBef>
                <a:spcPts val="1200"/>
              </a:spcBef>
            </a:pPr>
            <a:r>
              <a:rPr lang="en-US" sz="2400" dirty="0" smtClean="0"/>
              <a:t>Excel Sheet, using Data Analysis Feature</a:t>
            </a:r>
          </a:p>
          <a:p>
            <a:pPr marL="231775" indent="-231775">
              <a:spcBef>
                <a:spcPts val="1200"/>
              </a:spcBef>
            </a:pPr>
            <a:r>
              <a:rPr lang="en-US" sz="2400" dirty="0" smtClean="0"/>
              <a:t>Softwares, </a:t>
            </a:r>
            <a:r>
              <a:rPr lang="en-US" sz="2400" dirty="0" err="1" smtClean="0"/>
              <a:t>eg</a:t>
            </a:r>
            <a:r>
              <a:rPr lang="en-US" sz="2400" dirty="0" smtClean="0"/>
              <a:t> Minitab</a:t>
            </a: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
        <p:nvSpPr>
          <p:cNvPr id="9" name="Slide Number Placeholder 2"/>
          <p:cNvSpPr txBox="1">
            <a:spLocks/>
          </p:cNvSpPr>
          <p:nvPr/>
        </p:nvSpPr>
        <p:spPr>
          <a:xfrm>
            <a:off x="6977742" y="652190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E857B4-ABFA-4638-BBA4-438DEE71DC62}" type="slidenum">
              <a:rPr lang="en-US" b="1" smtClean="0">
                <a:solidFill>
                  <a:prstClr val="black"/>
                </a:solidFill>
              </a:rPr>
              <a:t>44</a:t>
            </a:fld>
            <a:endParaRPr lang="en-US" b="1" dirty="0">
              <a:solidFill>
                <a:prstClr val="black"/>
              </a:solidFill>
            </a:endParaRPr>
          </a:p>
        </p:txBody>
      </p:sp>
    </p:spTree>
    <p:extLst>
      <p:ext uri="{BB962C8B-B14F-4D97-AF65-F5344CB8AC3E}">
        <p14:creationId xmlns:p14="http://schemas.microsoft.com/office/powerpoint/2010/main" val="4036826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solidFill>
              </a:rPr>
              <a:pPr/>
              <a:t>45</a:t>
            </a:fld>
            <a:endParaRPr lang="en-US" dirty="0">
              <a:solidFill>
                <a:prstClr val="black"/>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3865" b="20971"/>
          <a:stretch/>
        </p:blipFill>
        <p:spPr bwMode="auto">
          <a:xfrm>
            <a:off x="3048000" y="1295400"/>
            <a:ext cx="2194047" cy="43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21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75"/>
            <a:ext cx="5486400" cy="548640"/>
          </a:xfrm>
        </p:spPr>
        <p:txBody>
          <a:bodyPr>
            <a:normAutofit/>
          </a:bodyPr>
          <a:lstStyle/>
          <a:p>
            <a:pPr algn="l"/>
            <a:r>
              <a:rPr lang="en-US" sz="2800" b="1" dirty="0" smtClean="0">
                <a:solidFill>
                  <a:srgbClr val="FF0000"/>
                </a:solidFill>
                <a:effectLst>
                  <a:outerShdw blurRad="38100" dist="38100" dir="2700000" algn="tl">
                    <a:srgbClr val="000000">
                      <a:alpha val="43137"/>
                    </a:srgbClr>
                  </a:outerShdw>
                </a:effectLst>
              </a:rPr>
              <a:t>Forecasting Variations</a:t>
            </a:r>
            <a:endParaRPr lang="en-US" sz="2800" b="1" dirty="0">
              <a:solidFill>
                <a:srgbClr val="FF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8778240" y="6487189"/>
            <a:ext cx="365760" cy="365125"/>
          </a:xfrm>
        </p:spPr>
        <p:txBody>
          <a:bodyPr/>
          <a:lstStyle/>
          <a:p>
            <a:pPr algn="l"/>
            <a:fld id="{B6F15528-21DE-4FAA-801E-634DDDAF4B2B}" type="slidenum">
              <a:rPr lang="en-US" b="1" smtClean="0">
                <a:solidFill>
                  <a:prstClr val="black"/>
                </a:solidFill>
              </a:rPr>
              <a:pPr algn="l"/>
              <a:t>5</a:t>
            </a:fld>
            <a:endParaRPr lang="en-US" b="1" dirty="0">
              <a:solidFill>
                <a:prstClr val="black"/>
              </a:solidFill>
            </a:endParaRPr>
          </a:p>
        </p:txBody>
      </p:sp>
      <p:grpSp>
        <p:nvGrpSpPr>
          <p:cNvPr id="78" name="Group 23"/>
          <p:cNvGrpSpPr>
            <a:grpSpLocks/>
          </p:cNvGrpSpPr>
          <p:nvPr/>
        </p:nvGrpSpPr>
        <p:grpSpPr bwMode="auto">
          <a:xfrm>
            <a:off x="1316300" y="621175"/>
            <a:ext cx="6502400" cy="1416050"/>
            <a:chOff x="944" y="1016"/>
            <a:chExt cx="4096" cy="892"/>
          </a:xfrm>
        </p:grpSpPr>
        <p:sp>
          <p:nvSpPr>
            <p:cNvPr id="79" name="Rectangle 3"/>
            <p:cNvSpPr>
              <a:spLocks noChangeArrowheads="1"/>
            </p:cNvSpPr>
            <p:nvPr/>
          </p:nvSpPr>
          <p:spPr bwMode="auto">
            <a:xfrm>
              <a:off x="944" y="1016"/>
              <a:ext cx="4096" cy="892"/>
            </a:xfrm>
            <a:prstGeom prst="rect">
              <a:avLst/>
            </a:prstGeom>
            <a:solidFill>
              <a:srgbClr val="8DC9B9"/>
            </a:solidFill>
            <a:ln w="12700">
              <a:solidFill>
                <a:schemeClr val="tx1"/>
              </a:solidFill>
              <a:miter lim="800000"/>
              <a:headEnd/>
              <a:tailEnd/>
            </a:ln>
          </p:spPr>
          <p:txBody>
            <a:bodyPr wrap="none" anchor="ct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endParaRPr lang="en-US" altLang="en-US" sz="3600">
                <a:solidFill>
                  <a:prstClr val="black"/>
                </a:solidFill>
                <a:latin typeface="Times New Roman" pitchFamily="84" charset="0"/>
              </a:endParaRPr>
            </a:p>
          </p:txBody>
        </p:sp>
        <p:sp>
          <p:nvSpPr>
            <p:cNvPr id="80" name="Freeform 7"/>
            <p:cNvSpPr>
              <a:spLocks/>
            </p:cNvSpPr>
            <p:nvPr/>
          </p:nvSpPr>
          <p:spPr bwMode="auto">
            <a:xfrm>
              <a:off x="1108" y="1168"/>
              <a:ext cx="3661" cy="673"/>
            </a:xfrm>
            <a:custGeom>
              <a:avLst/>
              <a:gdLst>
                <a:gd name="T0" fmla="*/ 36 w 3661"/>
                <a:gd name="T1" fmla="*/ 672 h 673"/>
                <a:gd name="T2" fmla="*/ 84 w 3661"/>
                <a:gd name="T3" fmla="*/ 624 h 673"/>
                <a:gd name="T4" fmla="*/ 156 w 3661"/>
                <a:gd name="T5" fmla="*/ 624 h 673"/>
                <a:gd name="T6" fmla="*/ 228 w 3661"/>
                <a:gd name="T7" fmla="*/ 624 h 673"/>
                <a:gd name="T8" fmla="*/ 288 w 3661"/>
                <a:gd name="T9" fmla="*/ 564 h 673"/>
                <a:gd name="T10" fmla="*/ 360 w 3661"/>
                <a:gd name="T11" fmla="*/ 564 h 673"/>
                <a:gd name="T12" fmla="*/ 408 w 3661"/>
                <a:gd name="T13" fmla="*/ 528 h 673"/>
                <a:gd name="T14" fmla="*/ 480 w 3661"/>
                <a:gd name="T15" fmla="*/ 516 h 673"/>
                <a:gd name="T16" fmla="*/ 552 w 3661"/>
                <a:gd name="T17" fmla="*/ 504 h 673"/>
                <a:gd name="T18" fmla="*/ 612 w 3661"/>
                <a:gd name="T19" fmla="*/ 444 h 673"/>
                <a:gd name="T20" fmla="*/ 684 w 3661"/>
                <a:gd name="T21" fmla="*/ 480 h 673"/>
                <a:gd name="T22" fmla="*/ 756 w 3661"/>
                <a:gd name="T23" fmla="*/ 480 h 673"/>
                <a:gd name="T24" fmla="*/ 828 w 3661"/>
                <a:gd name="T25" fmla="*/ 420 h 673"/>
                <a:gd name="T26" fmla="*/ 900 w 3661"/>
                <a:gd name="T27" fmla="*/ 420 h 673"/>
                <a:gd name="T28" fmla="*/ 972 w 3661"/>
                <a:gd name="T29" fmla="*/ 384 h 673"/>
                <a:gd name="T30" fmla="*/ 1044 w 3661"/>
                <a:gd name="T31" fmla="*/ 396 h 673"/>
                <a:gd name="T32" fmla="*/ 1092 w 3661"/>
                <a:gd name="T33" fmla="*/ 336 h 673"/>
                <a:gd name="T34" fmla="*/ 1164 w 3661"/>
                <a:gd name="T35" fmla="*/ 348 h 673"/>
                <a:gd name="T36" fmla="*/ 1236 w 3661"/>
                <a:gd name="T37" fmla="*/ 336 h 673"/>
                <a:gd name="T38" fmla="*/ 1308 w 3661"/>
                <a:gd name="T39" fmla="*/ 300 h 673"/>
                <a:gd name="T40" fmla="*/ 1380 w 3661"/>
                <a:gd name="T41" fmla="*/ 288 h 673"/>
                <a:gd name="T42" fmla="*/ 1452 w 3661"/>
                <a:gd name="T43" fmla="*/ 300 h 673"/>
                <a:gd name="T44" fmla="*/ 1524 w 3661"/>
                <a:gd name="T45" fmla="*/ 264 h 673"/>
                <a:gd name="T46" fmla="*/ 1596 w 3661"/>
                <a:gd name="T47" fmla="*/ 264 h 673"/>
                <a:gd name="T48" fmla="*/ 1632 w 3661"/>
                <a:gd name="T49" fmla="*/ 192 h 673"/>
                <a:gd name="T50" fmla="*/ 1656 w 3661"/>
                <a:gd name="T51" fmla="*/ 120 h 673"/>
                <a:gd name="T52" fmla="*/ 1656 w 3661"/>
                <a:gd name="T53" fmla="*/ 48 h 673"/>
                <a:gd name="T54" fmla="*/ 1716 w 3661"/>
                <a:gd name="T55" fmla="*/ 0 h 673"/>
                <a:gd name="T56" fmla="*/ 1752 w 3661"/>
                <a:gd name="T57" fmla="*/ 72 h 673"/>
                <a:gd name="T58" fmla="*/ 1764 w 3661"/>
                <a:gd name="T59" fmla="*/ 144 h 673"/>
                <a:gd name="T60" fmla="*/ 1800 w 3661"/>
                <a:gd name="T61" fmla="*/ 192 h 673"/>
                <a:gd name="T62" fmla="*/ 1836 w 3661"/>
                <a:gd name="T63" fmla="*/ 264 h 673"/>
                <a:gd name="T64" fmla="*/ 1908 w 3661"/>
                <a:gd name="T65" fmla="*/ 240 h 673"/>
                <a:gd name="T66" fmla="*/ 1980 w 3661"/>
                <a:gd name="T67" fmla="*/ 264 h 673"/>
                <a:gd name="T68" fmla="*/ 2052 w 3661"/>
                <a:gd name="T69" fmla="*/ 240 h 673"/>
                <a:gd name="T70" fmla="*/ 2100 w 3661"/>
                <a:gd name="T71" fmla="*/ 204 h 673"/>
                <a:gd name="T72" fmla="*/ 2148 w 3661"/>
                <a:gd name="T73" fmla="*/ 228 h 673"/>
                <a:gd name="T74" fmla="*/ 2220 w 3661"/>
                <a:gd name="T75" fmla="*/ 240 h 673"/>
                <a:gd name="T76" fmla="*/ 2292 w 3661"/>
                <a:gd name="T77" fmla="*/ 228 h 673"/>
                <a:gd name="T78" fmla="*/ 2376 w 3661"/>
                <a:gd name="T79" fmla="*/ 228 h 673"/>
                <a:gd name="T80" fmla="*/ 2448 w 3661"/>
                <a:gd name="T81" fmla="*/ 192 h 673"/>
                <a:gd name="T82" fmla="*/ 2520 w 3661"/>
                <a:gd name="T83" fmla="*/ 192 h 673"/>
                <a:gd name="T84" fmla="*/ 2592 w 3661"/>
                <a:gd name="T85" fmla="*/ 192 h 673"/>
                <a:gd name="T86" fmla="*/ 2652 w 3661"/>
                <a:gd name="T87" fmla="*/ 180 h 673"/>
                <a:gd name="T88" fmla="*/ 2724 w 3661"/>
                <a:gd name="T89" fmla="*/ 156 h 673"/>
                <a:gd name="T90" fmla="*/ 2784 w 3661"/>
                <a:gd name="T91" fmla="*/ 120 h 673"/>
                <a:gd name="T92" fmla="*/ 2904 w 3661"/>
                <a:gd name="T93" fmla="*/ 132 h 673"/>
                <a:gd name="T94" fmla="*/ 2976 w 3661"/>
                <a:gd name="T95" fmla="*/ 120 h 673"/>
                <a:gd name="T96" fmla="*/ 3048 w 3661"/>
                <a:gd name="T97" fmla="*/ 144 h 673"/>
                <a:gd name="T98" fmla="*/ 3108 w 3661"/>
                <a:gd name="T99" fmla="*/ 96 h 673"/>
                <a:gd name="T100" fmla="*/ 3180 w 3661"/>
                <a:gd name="T101" fmla="*/ 96 h 673"/>
                <a:gd name="T102" fmla="*/ 3240 w 3661"/>
                <a:gd name="T103" fmla="*/ 72 h 673"/>
                <a:gd name="T104" fmla="*/ 3312 w 3661"/>
                <a:gd name="T105" fmla="*/ 84 h 673"/>
                <a:gd name="T106" fmla="*/ 3372 w 3661"/>
                <a:gd name="T107" fmla="*/ 48 h 673"/>
                <a:gd name="T108" fmla="*/ 3444 w 3661"/>
                <a:gd name="T109" fmla="*/ 60 h 673"/>
                <a:gd name="T110" fmla="*/ 3516 w 3661"/>
                <a:gd name="T111" fmla="*/ 48 h 673"/>
                <a:gd name="T112" fmla="*/ 3588 w 3661"/>
                <a:gd name="T113" fmla="*/ 24 h 673"/>
                <a:gd name="T114" fmla="*/ 3660 w 3661"/>
                <a:gd name="T115" fmla="*/ 48 h 6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61"/>
                <a:gd name="T175" fmla="*/ 0 h 673"/>
                <a:gd name="T176" fmla="*/ 3661 w 3661"/>
                <a:gd name="T177" fmla="*/ 673 h 6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61" h="673">
                  <a:moveTo>
                    <a:pt x="0" y="672"/>
                  </a:moveTo>
                  <a:lnTo>
                    <a:pt x="36" y="672"/>
                  </a:lnTo>
                  <a:lnTo>
                    <a:pt x="72" y="660"/>
                  </a:lnTo>
                  <a:lnTo>
                    <a:pt x="84" y="624"/>
                  </a:lnTo>
                  <a:lnTo>
                    <a:pt x="120" y="624"/>
                  </a:lnTo>
                  <a:lnTo>
                    <a:pt x="156" y="624"/>
                  </a:lnTo>
                  <a:lnTo>
                    <a:pt x="192" y="624"/>
                  </a:lnTo>
                  <a:lnTo>
                    <a:pt x="228" y="624"/>
                  </a:lnTo>
                  <a:lnTo>
                    <a:pt x="252" y="588"/>
                  </a:lnTo>
                  <a:lnTo>
                    <a:pt x="288" y="564"/>
                  </a:lnTo>
                  <a:lnTo>
                    <a:pt x="324" y="564"/>
                  </a:lnTo>
                  <a:lnTo>
                    <a:pt x="360" y="564"/>
                  </a:lnTo>
                  <a:lnTo>
                    <a:pt x="372" y="528"/>
                  </a:lnTo>
                  <a:lnTo>
                    <a:pt x="408" y="528"/>
                  </a:lnTo>
                  <a:lnTo>
                    <a:pt x="444" y="516"/>
                  </a:lnTo>
                  <a:lnTo>
                    <a:pt x="480" y="516"/>
                  </a:lnTo>
                  <a:lnTo>
                    <a:pt x="516" y="516"/>
                  </a:lnTo>
                  <a:lnTo>
                    <a:pt x="552" y="504"/>
                  </a:lnTo>
                  <a:lnTo>
                    <a:pt x="588" y="480"/>
                  </a:lnTo>
                  <a:lnTo>
                    <a:pt x="612" y="444"/>
                  </a:lnTo>
                  <a:lnTo>
                    <a:pt x="648" y="456"/>
                  </a:lnTo>
                  <a:lnTo>
                    <a:pt x="684" y="480"/>
                  </a:lnTo>
                  <a:lnTo>
                    <a:pt x="720" y="480"/>
                  </a:lnTo>
                  <a:lnTo>
                    <a:pt x="756" y="480"/>
                  </a:lnTo>
                  <a:lnTo>
                    <a:pt x="804" y="456"/>
                  </a:lnTo>
                  <a:lnTo>
                    <a:pt x="828" y="420"/>
                  </a:lnTo>
                  <a:lnTo>
                    <a:pt x="864" y="408"/>
                  </a:lnTo>
                  <a:lnTo>
                    <a:pt x="900" y="420"/>
                  </a:lnTo>
                  <a:lnTo>
                    <a:pt x="936" y="408"/>
                  </a:lnTo>
                  <a:lnTo>
                    <a:pt x="972" y="384"/>
                  </a:lnTo>
                  <a:lnTo>
                    <a:pt x="1008" y="396"/>
                  </a:lnTo>
                  <a:lnTo>
                    <a:pt x="1044" y="396"/>
                  </a:lnTo>
                  <a:lnTo>
                    <a:pt x="1080" y="372"/>
                  </a:lnTo>
                  <a:lnTo>
                    <a:pt x="1092" y="336"/>
                  </a:lnTo>
                  <a:lnTo>
                    <a:pt x="1128" y="348"/>
                  </a:lnTo>
                  <a:lnTo>
                    <a:pt x="1164" y="348"/>
                  </a:lnTo>
                  <a:lnTo>
                    <a:pt x="1200" y="336"/>
                  </a:lnTo>
                  <a:lnTo>
                    <a:pt x="1236" y="336"/>
                  </a:lnTo>
                  <a:lnTo>
                    <a:pt x="1272" y="324"/>
                  </a:lnTo>
                  <a:lnTo>
                    <a:pt x="1308" y="300"/>
                  </a:lnTo>
                  <a:lnTo>
                    <a:pt x="1344" y="300"/>
                  </a:lnTo>
                  <a:lnTo>
                    <a:pt x="1380" y="288"/>
                  </a:lnTo>
                  <a:lnTo>
                    <a:pt x="1416" y="288"/>
                  </a:lnTo>
                  <a:lnTo>
                    <a:pt x="1452" y="300"/>
                  </a:lnTo>
                  <a:lnTo>
                    <a:pt x="1488" y="288"/>
                  </a:lnTo>
                  <a:lnTo>
                    <a:pt x="1524" y="264"/>
                  </a:lnTo>
                  <a:lnTo>
                    <a:pt x="1560" y="276"/>
                  </a:lnTo>
                  <a:lnTo>
                    <a:pt x="1596" y="264"/>
                  </a:lnTo>
                  <a:lnTo>
                    <a:pt x="1620" y="228"/>
                  </a:lnTo>
                  <a:lnTo>
                    <a:pt x="1632" y="192"/>
                  </a:lnTo>
                  <a:lnTo>
                    <a:pt x="1632" y="156"/>
                  </a:lnTo>
                  <a:lnTo>
                    <a:pt x="1656" y="120"/>
                  </a:lnTo>
                  <a:lnTo>
                    <a:pt x="1656" y="84"/>
                  </a:lnTo>
                  <a:lnTo>
                    <a:pt x="1656" y="48"/>
                  </a:lnTo>
                  <a:lnTo>
                    <a:pt x="1680" y="12"/>
                  </a:lnTo>
                  <a:lnTo>
                    <a:pt x="1716" y="0"/>
                  </a:lnTo>
                  <a:lnTo>
                    <a:pt x="1728" y="36"/>
                  </a:lnTo>
                  <a:lnTo>
                    <a:pt x="1752" y="72"/>
                  </a:lnTo>
                  <a:lnTo>
                    <a:pt x="1764" y="108"/>
                  </a:lnTo>
                  <a:lnTo>
                    <a:pt x="1764" y="144"/>
                  </a:lnTo>
                  <a:lnTo>
                    <a:pt x="1764" y="180"/>
                  </a:lnTo>
                  <a:lnTo>
                    <a:pt x="1800" y="192"/>
                  </a:lnTo>
                  <a:lnTo>
                    <a:pt x="1812" y="228"/>
                  </a:lnTo>
                  <a:lnTo>
                    <a:pt x="1836" y="264"/>
                  </a:lnTo>
                  <a:lnTo>
                    <a:pt x="1872" y="252"/>
                  </a:lnTo>
                  <a:lnTo>
                    <a:pt x="1908" y="240"/>
                  </a:lnTo>
                  <a:lnTo>
                    <a:pt x="1944" y="252"/>
                  </a:lnTo>
                  <a:lnTo>
                    <a:pt x="1980" y="264"/>
                  </a:lnTo>
                  <a:lnTo>
                    <a:pt x="2016" y="252"/>
                  </a:lnTo>
                  <a:lnTo>
                    <a:pt x="2052" y="240"/>
                  </a:lnTo>
                  <a:lnTo>
                    <a:pt x="2088" y="240"/>
                  </a:lnTo>
                  <a:lnTo>
                    <a:pt x="2100" y="204"/>
                  </a:lnTo>
                  <a:lnTo>
                    <a:pt x="2136" y="192"/>
                  </a:lnTo>
                  <a:lnTo>
                    <a:pt x="2148" y="228"/>
                  </a:lnTo>
                  <a:lnTo>
                    <a:pt x="2184" y="240"/>
                  </a:lnTo>
                  <a:lnTo>
                    <a:pt x="2220" y="240"/>
                  </a:lnTo>
                  <a:lnTo>
                    <a:pt x="2256" y="240"/>
                  </a:lnTo>
                  <a:lnTo>
                    <a:pt x="2292" y="228"/>
                  </a:lnTo>
                  <a:lnTo>
                    <a:pt x="2340" y="228"/>
                  </a:lnTo>
                  <a:lnTo>
                    <a:pt x="2376" y="228"/>
                  </a:lnTo>
                  <a:lnTo>
                    <a:pt x="2412" y="204"/>
                  </a:lnTo>
                  <a:lnTo>
                    <a:pt x="2448" y="192"/>
                  </a:lnTo>
                  <a:lnTo>
                    <a:pt x="2484" y="180"/>
                  </a:lnTo>
                  <a:lnTo>
                    <a:pt x="2520" y="192"/>
                  </a:lnTo>
                  <a:lnTo>
                    <a:pt x="2556" y="204"/>
                  </a:lnTo>
                  <a:lnTo>
                    <a:pt x="2592" y="192"/>
                  </a:lnTo>
                  <a:lnTo>
                    <a:pt x="2616" y="156"/>
                  </a:lnTo>
                  <a:lnTo>
                    <a:pt x="2652" y="180"/>
                  </a:lnTo>
                  <a:lnTo>
                    <a:pt x="2688" y="168"/>
                  </a:lnTo>
                  <a:lnTo>
                    <a:pt x="2724" y="156"/>
                  </a:lnTo>
                  <a:lnTo>
                    <a:pt x="2748" y="120"/>
                  </a:lnTo>
                  <a:lnTo>
                    <a:pt x="2784" y="120"/>
                  </a:lnTo>
                  <a:lnTo>
                    <a:pt x="2868" y="132"/>
                  </a:lnTo>
                  <a:lnTo>
                    <a:pt x="2904" y="132"/>
                  </a:lnTo>
                  <a:lnTo>
                    <a:pt x="2940" y="144"/>
                  </a:lnTo>
                  <a:lnTo>
                    <a:pt x="2976" y="120"/>
                  </a:lnTo>
                  <a:lnTo>
                    <a:pt x="3012" y="132"/>
                  </a:lnTo>
                  <a:lnTo>
                    <a:pt x="3048" y="144"/>
                  </a:lnTo>
                  <a:lnTo>
                    <a:pt x="3084" y="132"/>
                  </a:lnTo>
                  <a:lnTo>
                    <a:pt x="3108" y="96"/>
                  </a:lnTo>
                  <a:lnTo>
                    <a:pt x="3144" y="96"/>
                  </a:lnTo>
                  <a:lnTo>
                    <a:pt x="3180" y="96"/>
                  </a:lnTo>
                  <a:lnTo>
                    <a:pt x="3216" y="108"/>
                  </a:lnTo>
                  <a:lnTo>
                    <a:pt x="3240" y="72"/>
                  </a:lnTo>
                  <a:lnTo>
                    <a:pt x="3276" y="84"/>
                  </a:lnTo>
                  <a:lnTo>
                    <a:pt x="3312" y="84"/>
                  </a:lnTo>
                  <a:lnTo>
                    <a:pt x="3336" y="48"/>
                  </a:lnTo>
                  <a:lnTo>
                    <a:pt x="3372" y="48"/>
                  </a:lnTo>
                  <a:lnTo>
                    <a:pt x="3408" y="60"/>
                  </a:lnTo>
                  <a:lnTo>
                    <a:pt x="3444" y="60"/>
                  </a:lnTo>
                  <a:lnTo>
                    <a:pt x="3480" y="60"/>
                  </a:lnTo>
                  <a:lnTo>
                    <a:pt x="3516" y="48"/>
                  </a:lnTo>
                  <a:lnTo>
                    <a:pt x="3552" y="24"/>
                  </a:lnTo>
                  <a:lnTo>
                    <a:pt x="3588" y="24"/>
                  </a:lnTo>
                  <a:lnTo>
                    <a:pt x="3624" y="36"/>
                  </a:lnTo>
                  <a:lnTo>
                    <a:pt x="3660" y="48"/>
                  </a:lnTo>
                </a:path>
              </a:pathLst>
            </a:custGeom>
            <a:solidFill>
              <a:srgbClr val="8DC9B9"/>
            </a:solidFill>
            <a:ln w="12700" cap="rnd">
              <a:solidFill>
                <a:schemeClr val="tx1"/>
              </a:solidFill>
              <a:round/>
              <a:headEnd/>
              <a:tailEnd/>
            </a:ln>
          </p:spPr>
          <p:txBody>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endParaRPr lang="en-US" altLang="en-US" sz="3600">
                <a:solidFill>
                  <a:prstClr val="black"/>
                </a:solidFill>
                <a:latin typeface="Times New Roman" pitchFamily="84" charset="0"/>
              </a:endParaRPr>
            </a:p>
          </p:txBody>
        </p:sp>
        <p:sp>
          <p:nvSpPr>
            <p:cNvPr id="81" name="Rectangle 8"/>
            <p:cNvSpPr>
              <a:spLocks noChangeArrowheads="1"/>
            </p:cNvSpPr>
            <p:nvPr/>
          </p:nvSpPr>
          <p:spPr bwMode="auto">
            <a:xfrm>
              <a:off x="3293" y="1425"/>
              <a:ext cx="511" cy="231"/>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b="1" dirty="0">
                  <a:solidFill>
                    <a:prstClr val="black"/>
                  </a:solidFill>
                  <a:latin typeface="Arial" charset="0"/>
                </a:rPr>
                <a:t>Trend</a:t>
              </a:r>
            </a:p>
          </p:txBody>
        </p:sp>
        <p:sp>
          <p:nvSpPr>
            <p:cNvPr id="82" name="Rectangle 9"/>
            <p:cNvSpPr>
              <a:spLocks noChangeArrowheads="1"/>
            </p:cNvSpPr>
            <p:nvPr/>
          </p:nvSpPr>
          <p:spPr bwMode="auto">
            <a:xfrm>
              <a:off x="1475" y="1023"/>
              <a:ext cx="848" cy="402"/>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dirty="0">
                  <a:solidFill>
                    <a:prstClr val="black"/>
                  </a:solidFill>
                  <a:latin typeface="Arial" charset="0"/>
                </a:rPr>
                <a:t>Irregular</a:t>
              </a:r>
              <a:br>
                <a:rPr lang="en-US" altLang="en-US" dirty="0">
                  <a:solidFill>
                    <a:prstClr val="black"/>
                  </a:solidFill>
                  <a:latin typeface="Arial" charset="0"/>
                </a:rPr>
              </a:br>
              <a:r>
                <a:rPr lang="en-US" altLang="en-US" dirty="0">
                  <a:solidFill>
                    <a:prstClr val="black"/>
                  </a:solidFill>
                  <a:latin typeface="Arial" charset="0"/>
                </a:rPr>
                <a:t>variation</a:t>
              </a:r>
            </a:p>
          </p:txBody>
        </p:sp>
        <p:sp>
          <p:nvSpPr>
            <p:cNvPr id="83" name="Line 11"/>
            <p:cNvSpPr>
              <a:spLocks noChangeShapeType="1"/>
            </p:cNvSpPr>
            <p:nvPr/>
          </p:nvSpPr>
          <p:spPr bwMode="auto">
            <a:xfrm>
              <a:off x="2082" y="1192"/>
              <a:ext cx="63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prstClr val="black"/>
                </a:solidFill>
              </a:endParaRPr>
            </a:p>
          </p:txBody>
        </p:sp>
      </p:grpSp>
      <p:grpSp>
        <p:nvGrpSpPr>
          <p:cNvPr id="9" name="Group 8"/>
          <p:cNvGrpSpPr/>
          <p:nvPr/>
        </p:nvGrpSpPr>
        <p:grpSpPr>
          <a:xfrm>
            <a:off x="1318550" y="2182933"/>
            <a:ext cx="6502400" cy="1416050"/>
            <a:chOff x="1318550" y="3136900"/>
            <a:chExt cx="6502400" cy="1416050"/>
          </a:xfrm>
        </p:grpSpPr>
        <p:grpSp>
          <p:nvGrpSpPr>
            <p:cNvPr id="84" name="Group 23"/>
            <p:cNvGrpSpPr>
              <a:grpSpLocks/>
            </p:cNvGrpSpPr>
            <p:nvPr/>
          </p:nvGrpSpPr>
          <p:grpSpPr bwMode="auto">
            <a:xfrm>
              <a:off x="1318550" y="3136900"/>
              <a:ext cx="6502400" cy="1416050"/>
              <a:chOff x="944" y="1976"/>
              <a:chExt cx="4096" cy="892"/>
            </a:xfrm>
          </p:grpSpPr>
          <p:sp>
            <p:nvSpPr>
              <p:cNvPr id="85" name="Rectangle 4"/>
              <p:cNvSpPr>
                <a:spLocks noChangeArrowheads="1"/>
              </p:cNvSpPr>
              <p:nvPr/>
            </p:nvSpPr>
            <p:spPr bwMode="auto">
              <a:xfrm>
                <a:off x="944" y="1976"/>
                <a:ext cx="4096" cy="892"/>
              </a:xfrm>
              <a:prstGeom prst="rect">
                <a:avLst/>
              </a:prstGeom>
              <a:solidFill>
                <a:srgbClr val="8DC9B9"/>
              </a:solidFill>
              <a:ln w="12700">
                <a:solidFill>
                  <a:schemeClr val="tx1"/>
                </a:solidFill>
                <a:miter lim="800000"/>
                <a:headEnd/>
                <a:tailEnd/>
              </a:ln>
            </p:spPr>
            <p:txBody>
              <a:bodyPr wrap="none" anchor="ct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endParaRPr lang="en-US" altLang="en-US" sz="3600">
                  <a:solidFill>
                    <a:prstClr val="black"/>
                  </a:solidFill>
                  <a:latin typeface="Times New Roman" pitchFamily="84" charset="0"/>
                </a:endParaRPr>
              </a:p>
            </p:txBody>
          </p:sp>
          <p:sp>
            <p:nvSpPr>
              <p:cNvPr id="87" name="Freeform 12"/>
              <p:cNvSpPr>
                <a:spLocks/>
              </p:cNvSpPr>
              <p:nvPr/>
            </p:nvSpPr>
            <p:spPr bwMode="auto">
              <a:xfrm>
                <a:off x="1144" y="2116"/>
                <a:ext cx="3757" cy="577"/>
              </a:xfrm>
              <a:custGeom>
                <a:avLst/>
                <a:gdLst>
                  <a:gd name="T0" fmla="*/ 24 w 3757"/>
                  <a:gd name="T1" fmla="*/ 492 h 577"/>
                  <a:gd name="T2" fmla="*/ 84 w 3757"/>
                  <a:gd name="T3" fmla="*/ 432 h 577"/>
                  <a:gd name="T4" fmla="*/ 156 w 3757"/>
                  <a:gd name="T5" fmla="*/ 396 h 577"/>
                  <a:gd name="T6" fmla="*/ 216 w 3757"/>
                  <a:gd name="T7" fmla="*/ 348 h 577"/>
                  <a:gd name="T8" fmla="*/ 264 w 3757"/>
                  <a:gd name="T9" fmla="*/ 300 h 577"/>
                  <a:gd name="T10" fmla="*/ 288 w 3757"/>
                  <a:gd name="T11" fmla="*/ 228 h 577"/>
                  <a:gd name="T12" fmla="*/ 348 w 3757"/>
                  <a:gd name="T13" fmla="*/ 168 h 577"/>
                  <a:gd name="T14" fmla="*/ 420 w 3757"/>
                  <a:gd name="T15" fmla="*/ 168 h 577"/>
                  <a:gd name="T16" fmla="*/ 492 w 3757"/>
                  <a:gd name="T17" fmla="*/ 132 h 577"/>
                  <a:gd name="T18" fmla="*/ 564 w 3757"/>
                  <a:gd name="T19" fmla="*/ 120 h 577"/>
                  <a:gd name="T20" fmla="*/ 624 w 3757"/>
                  <a:gd name="T21" fmla="*/ 72 h 577"/>
                  <a:gd name="T22" fmla="*/ 696 w 3757"/>
                  <a:gd name="T23" fmla="*/ 84 h 577"/>
                  <a:gd name="T24" fmla="*/ 756 w 3757"/>
                  <a:gd name="T25" fmla="*/ 120 h 577"/>
                  <a:gd name="T26" fmla="*/ 816 w 3757"/>
                  <a:gd name="T27" fmla="*/ 168 h 577"/>
                  <a:gd name="T28" fmla="*/ 864 w 3757"/>
                  <a:gd name="T29" fmla="*/ 240 h 577"/>
                  <a:gd name="T30" fmla="*/ 924 w 3757"/>
                  <a:gd name="T31" fmla="*/ 276 h 577"/>
                  <a:gd name="T32" fmla="*/ 984 w 3757"/>
                  <a:gd name="T33" fmla="*/ 324 h 577"/>
                  <a:gd name="T34" fmla="*/ 1032 w 3757"/>
                  <a:gd name="T35" fmla="*/ 384 h 577"/>
                  <a:gd name="T36" fmla="*/ 1080 w 3757"/>
                  <a:gd name="T37" fmla="*/ 444 h 577"/>
                  <a:gd name="T38" fmla="*/ 1152 w 3757"/>
                  <a:gd name="T39" fmla="*/ 456 h 577"/>
                  <a:gd name="T40" fmla="*/ 1224 w 3757"/>
                  <a:gd name="T41" fmla="*/ 480 h 577"/>
                  <a:gd name="T42" fmla="*/ 1296 w 3757"/>
                  <a:gd name="T43" fmla="*/ 504 h 577"/>
                  <a:gd name="T44" fmla="*/ 1368 w 3757"/>
                  <a:gd name="T45" fmla="*/ 516 h 577"/>
                  <a:gd name="T46" fmla="*/ 1500 w 3757"/>
                  <a:gd name="T47" fmla="*/ 492 h 577"/>
                  <a:gd name="T48" fmla="*/ 1608 w 3757"/>
                  <a:gd name="T49" fmla="*/ 480 h 577"/>
                  <a:gd name="T50" fmla="*/ 1656 w 3757"/>
                  <a:gd name="T51" fmla="*/ 408 h 577"/>
                  <a:gd name="T52" fmla="*/ 1716 w 3757"/>
                  <a:gd name="T53" fmla="*/ 348 h 577"/>
                  <a:gd name="T54" fmla="*/ 1788 w 3757"/>
                  <a:gd name="T55" fmla="*/ 300 h 577"/>
                  <a:gd name="T56" fmla="*/ 1848 w 3757"/>
                  <a:gd name="T57" fmla="*/ 240 h 577"/>
                  <a:gd name="T58" fmla="*/ 1920 w 3757"/>
                  <a:gd name="T59" fmla="*/ 180 h 577"/>
                  <a:gd name="T60" fmla="*/ 1992 w 3757"/>
                  <a:gd name="T61" fmla="*/ 132 h 577"/>
                  <a:gd name="T62" fmla="*/ 2064 w 3757"/>
                  <a:gd name="T63" fmla="*/ 108 h 577"/>
                  <a:gd name="T64" fmla="*/ 2124 w 3757"/>
                  <a:gd name="T65" fmla="*/ 48 h 577"/>
                  <a:gd name="T66" fmla="*/ 2196 w 3757"/>
                  <a:gd name="T67" fmla="*/ 36 h 577"/>
                  <a:gd name="T68" fmla="*/ 2268 w 3757"/>
                  <a:gd name="T69" fmla="*/ 24 h 577"/>
                  <a:gd name="T70" fmla="*/ 2340 w 3757"/>
                  <a:gd name="T71" fmla="*/ 48 h 577"/>
                  <a:gd name="T72" fmla="*/ 2424 w 3757"/>
                  <a:gd name="T73" fmla="*/ 36 h 577"/>
                  <a:gd name="T74" fmla="*/ 2496 w 3757"/>
                  <a:gd name="T75" fmla="*/ 0 h 577"/>
                  <a:gd name="T76" fmla="*/ 2556 w 3757"/>
                  <a:gd name="T77" fmla="*/ 48 h 577"/>
                  <a:gd name="T78" fmla="*/ 2628 w 3757"/>
                  <a:gd name="T79" fmla="*/ 48 h 577"/>
                  <a:gd name="T80" fmla="*/ 2700 w 3757"/>
                  <a:gd name="T81" fmla="*/ 84 h 577"/>
                  <a:gd name="T82" fmla="*/ 2736 w 3757"/>
                  <a:gd name="T83" fmla="*/ 144 h 577"/>
                  <a:gd name="T84" fmla="*/ 2820 w 3757"/>
                  <a:gd name="T85" fmla="*/ 192 h 577"/>
                  <a:gd name="T86" fmla="*/ 2868 w 3757"/>
                  <a:gd name="T87" fmla="*/ 264 h 577"/>
                  <a:gd name="T88" fmla="*/ 2940 w 3757"/>
                  <a:gd name="T89" fmla="*/ 300 h 577"/>
                  <a:gd name="T90" fmla="*/ 3000 w 3757"/>
                  <a:gd name="T91" fmla="*/ 360 h 577"/>
                  <a:gd name="T92" fmla="*/ 3048 w 3757"/>
                  <a:gd name="T93" fmla="*/ 420 h 577"/>
                  <a:gd name="T94" fmla="*/ 3096 w 3757"/>
                  <a:gd name="T95" fmla="*/ 468 h 577"/>
                  <a:gd name="T96" fmla="*/ 3168 w 3757"/>
                  <a:gd name="T97" fmla="*/ 468 h 577"/>
                  <a:gd name="T98" fmla="*/ 3240 w 3757"/>
                  <a:gd name="T99" fmla="*/ 492 h 577"/>
                  <a:gd name="T100" fmla="*/ 3300 w 3757"/>
                  <a:gd name="T101" fmla="*/ 540 h 577"/>
                  <a:gd name="T102" fmla="*/ 3372 w 3757"/>
                  <a:gd name="T103" fmla="*/ 552 h 577"/>
                  <a:gd name="T104" fmla="*/ 3444 w 3757"/>
                  <a:gd name="T105" fmla="*/ 576 h 577"/>
                  <a:gd name="T106" fmla="*/ 3516 w 3757"/>
                  <a:gd name="T107" fmla="*/ 576 h 577"/>
                  <a:gd name="T108" fmla="*/ 3588 w 3757"/>
                  <a:gd name="T109" fmla="*/ 552 h 577"/>
                  <a:gd name="T110" fmla="*/ 3660 w 3757"/>
                  <a:gd name="T111" fmla="*/ 540 h 577"/>
                  <a:gd name="T112" fmla="*/ 3732 w 3757"/>
                  <a:gd name="T113" fmla="*/ 504 h 5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57"/>
                  <a:gd name="T172" fmla="*/ 0 h 577"/>
                  <a:gd name="T173" fmla="*/ 3757 w 3757"/>
                  <a:gd name="T174" fmla="*/ 577 h 5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57" h="577">
                    <a:moveTo>
                      <a:pt x="0" y="528"/>
                    </a:moveTo>
                    <a:lnTo>
                      <a:pt x="24" y="492"/>
                    </a:lnTo>
                    <a:lnTo>
                      <a:pt x="60" y="468"/>
                    </a:lnTo>
                    <a:lnTo>
                      <a:pt x="84" y="432"/>
                    </a:lnTo>
                    <a:lnTo>
                      <a:pt x="120" y="408"/>
                    </a:lnTo>
                    <a:lnTo>
                      <a:pt x="156" y="396"/>
                    </a:lnTo>
                    <a:lnTo>
                      <a:pt x="180" y="360"/>
                    </a:lnTo>
                    <a:lnTo>
                      <a:pt x="216" y="348"/>
                    </a:lnTo>
                    <a:lnTo>
                      <a:pt x="228" y="312"/>
                    </a:lnTo>
                    <a:lnTo>
                      <a:pt x="264" y="300"/>
                    </a:lnTo>
                    <a:lnTo>
                      <a:pt x="264" y="264"/>
                    </a:lnTo>
                    <a:lnTo>
                      <a:pt x="288" y="228"/>
                    </a:lnTo>
                    <a:lnTo>
                      <a:pt x="324" y="204"/>
                    </a:lnTo>
                    <a:lnTo>
                      <a:pt x="348" y="168"/>
                    </a:lnTo>
                    <a:lnTo>
                      <a:pt x="384" y="168"/>
                    </a:lnTo>
                    <a:lnTo>
                      <a:pt x="420" y="168"/>
                    </a:lnTo>
                    <a:lnTo>
                      <a:pt x="456" y="156"/>
                    </a:lnTo>
                    <a:lnTo>
                      <a:pt x="492" y="132"/>
                    </a:lnTo>
                    <a:lnTo>
                      <a:pt x="528" y="108"/>
                    </a:lnTo>
                    <a:lnTo>
                      <a:pt x="564" y="120"/>
                    </a:lnTo>
                    <a:lnTo>
                      <a:pt x="588" y="84"/>
                    </a:lnTo>
                    <a:lnTo>
                      <a:pt x="624" y="72"/>
                    </a:lnTo>
                    <a:lnTo>
                      <a:pt x="660" y="72"/>
                    </a:lnTo>
                    <a:lnTo>
                      <a:pt x="696" y="84"/>
                    </a:lnTo>
                    <a:lnTo>
                      <a:pt x="732" y="84"/>
                    </a:lnTo>
                    <a:lnTo>
                      <a:pt x="756" y="120"/>
                    </a:lnTo>
                    <a:lnTo>
                      <a:pt x="780" y="156"/>
                    </a:lnTo>
                    <a:lnTo>
                      <a:pt x="816" y="168"/>
                    </a:lnTo>
                    <a:lnTo>
                      <a:pt x="840" y="204"/>
                    </a:lnTo>
                    <a:lnTo>
                      <a:pt x="864" y="240"/>
                    </a:lnTo>
                    <a:lnTo>
                      <a:pt x="888" y="276"/>
                    </a:lnTo>
                    <a:lnTo>
                      <a:pt x="924" y="276"/>
                    </a:lnTo>
                    <a:lnTo>
                      <a:pt x="960" y="288"/>
                    </a:lnTo>
                    <a:lnTo>
                      <a:pt x="984" y="324"/>
                    </a:lnTo>
                    <a:lnTo>
                      <a:pt x="1020" y="348"/>
                    </a:lnTo>
                    <a:lnTo>
                      <a:pt x="1032" y="384"/>
                    </a:lnTo>
                    <a:lnTo>
                      <a:pt x="1068" y="408"/>
                    </a:lnTo>
                    <a:lnTo>
                      <a:pt x="1080" y="444"/>
                    </a:lnTo>
                    <a:lnTo>
                      <a:pt x="1116" y="480"/>
                    </a:lnTo>
                    <a:lnTo>
                      <a:pt x="1152" y="456"/>
                    </a:lnTo>
                    <a:lnTo>
                      <a:pt x="1188" y="456"/>
                    </a:lnTo>
                    <a:lnTo>
                      <a:pt x="1224" y="480"/>
                    </a:lnTo>
                    <a:lnTo>
                      <a:pt x="1260" y="492"/>
                    </a:lnTo>
                    <a:lnTo>
                      <a:pt x="1296" y="504"/>
                    </a:lnTo>
                    <a:lnTo>
                      <a:pt x="1332" y="516"/>
                    </a:lnTo>
                    <a:lnTo>
                      <a:pt x="1368" y="516"/>
                    </a:lnTo>
                    <a:lnTo>
                      <a:pt x="1404" y="504"/>
                    </a:lnTo>
                    <a:lnTo>
                      <a:pt x="1500" y="492"/>
                    </a:lnTo>
                    <a:lnTo>
                      <a:pt x="1572" y="504"/>
                    </a:lnTo>
                    <a:lnTo>
                      <a:pt x="1608" y="480"/>
                    </a:lnTo>
                    <a:lnTo>
                      <a:pt x="1644" y="444"/>
                    </a:lnTo>
                    <a:lnTo>
                      <a:pt x="1656" y="408"/>
                    </a:lnTo>
                    <a:lnTo>
                      <a:pt x="1692" y="384"/>
                    </a:lnTo>
                    <a:lnTo>
                      <a:pt x="1716" y="348"/>
                    </a:lnTo>
                    <a:lnTo>
                      <a:pt x="1752" y="324"/>
                    </a:lnTo>
                    <a:lnTo>
                      <a:pt x="1788" y="300"/>
                    </a:lnTo>
                    <a:lnTo>
                      <a:pt x="1812" y="264"/>
                    </a:lnTo>
                    <a:lnTo>
                      <a:pt x="1848" y="240"/>
                    </a:lnTo>
                    <a:lnTo>
                      <a:pt x="1884" y="216"/>
                    </a:lnTo>
                    <a:lnTo>
                      <a:pt x="1920" y="180"/>
                    </a:lnTo>
                    <a:lnTo>
                      <a:pt x="1956" y="156"/>
                    </a:lnTo>
                    <a:lnTo>
                      <a:pt x="1992" y="132"/>
                    </a:lnTo>
                    <a:lnTo>
                      <a:pt x="2028" y="132"/>
                    </a:lnTo>
                    <a:lnTo>
                      <a:pt x="2064" y="108"/>
                    </a:lnTo>
                    <a:lnTo>
                      <a:pt x="2088" y="72"/>
                    </a:lnTo>
                    <a:lnTo>
                      <a:pt x="2124" y="48"/>
                    </a:lnTo>
                    <a:lnTo>
                      <a:pt x="2160" y="36"/>
                    </a:lnTo>
                    <a:lnTo>
                      <a:pt x="2196" y="36"/>
                    </a:lnTo>
                    <a:lnTo>
                      <a:pt x="2232" y="12"/>
                    </a:lnTo>
                    <a:lnTo>
                      <a:pt x="2268" y="24"/>
                    </a:lnTo>
                    <a:lnTo>
                      <a:pt x="2304" y="36"/>
                    </a:lnTo>
                    <a:lnTo>
                      <a:pt x="2340" y="48"/>
                    </a:lnTo>
                    <a:lnTo>
                      <a:pt x="2388" y="48"/>
                    </a:lnTo>
                    <a:lnTo>
                      <a:pt x="2424" y="36"/>
                    </a:lnTo>
                    <a:lnTo>
                      <a:pt x="2460" y="24"/>
                    </a:lnTo>
                    <a:lnTo>
                      <a:pt x="2496" y="0"/>
                    </a:lnTo>
                    <a:lnTo>
                      <a:pt x="2532" y="12"/>
                    </a:lnTo>
                    <a:lnTo>
                      <a:pt x="2556" y="48"/>
                    </a:lnTo>
                    <a:lnTo>
                      <a:pt x="2592" y="36"/>
                    </a:lnTo>
                    <a:lnTo>
                      <a:pt x="2628" y="48"/>
                    </a:lnTo>
                    <a:lnTo>
                      <a:pt x="2664" y="60"/>
                    </a:lnTo>
                    <a:lnTo>
                      <a:pt x="2700" y="84"/>
                    </a:lnTo>
                    <a:lnTo>
                      <a:pt x="2700" y="120"/>
                    </a:lnTo>
                    <a:lnTo>
                      <a:pt x="2736" y="144"/>
                    </a:lnTo>
                    <a:lnTo>
                      <a:pt x="2772" y="156"/>
                    </a:lnTo>
                    <a:lnTo>
                      <a:pt x="2820" y="192"/>
                    </a:lnTo>
                    <a:lnTo>
                      <a:pt x="2832" y="228"/>
                    </a:lnTo>
                    <a:lnTo>
                      <a:pt x="2868" y="264"/>
                    </a:lnTo>
                    <a:lnTo>
                      <a:pt x="2904" y="288"/>
                    </a:lnTo>
                    <a:lnTo>
                      <a:pt x="2940" y="300"/>
                    </a:lnTo>
                    <a:lnTo>
                      <a:pt x="2976" y="324"/>
                    </a:lnTo>
                    <a:lnTo>
                      <a:pt x="3000" y="360"/>
                    </a:lnTo>
                    <a:lnTo>
                      <a:pt x="3012" y="396"/>
                    </a:lnTo>
                    <a:lnTo>
                      <a:pt x="3048" y="420"/>
                    </a:lnTo>
                    <a:lnTo>
                      <a:pt x="3060" y="456"/>
                    </a:lnTo>
                    <a:lnTo>
                      <a:pt x="3096" y="468"/>
                    </a:lnTo>
                    <a:lnTo>
                      <a:pt x="3132" y="468"/>
                    </a:lnTo>
                    <a:lnTo>
                      <a:pt x="3168" y="468"/>
                    </a:lnTo>
                    <a:lnTo>
                      <a:pt x="3204" y="480"/>
                    </a:lnTo>
                    <a:lnTo>
                      <a:pt x="3240" y="492"/>
                    </a:lnTo>
                    <a:lnTo>
                      <a:pt x="3264" y="528"/>
                    </a:lnTo>
                    <a:lnTo>
                      <a:pt x="3300" y="540"/>
                    </a:lnTo>
                    <a:lnTo>
                      <a:pt x="3336" y="540"/>
                    </a:lnTo>
                    <a:lnTo>
                      <a:pt x="3372" y="552"/>
                    </a:lnTo>
                    <a:lnTo>
                      <a:pt x="3408" y="564"/>
                    </a:lnTo>
                    <a:lnTo>
                      <a:pt x="3444" y="576"/>
                    </a:lnTo>
                    <a:lnTo>
                      <a:pt x="3480" y="576"/>
                    </a:lnTo>
                    <a:lnTo>
                      <a:pt x="3516" y="576"/>
                    </a:lnTo>
                    <a:lnTo>
                      <a:pt x="3552" y="576"/>
                    </a:lnTo>
                    <a:lnTo>
                      <a:pt x="3588" y="552"/>
                    </a:lnTo>
                    <a:lnTo>
                      <a:pt x="3624" y="552"/>
                    </a:lnTo>
                    <a:lnTo>
                      <a:pt x="3660" y="540"/>
                    </a:lnTo>
                    <a:lnTo>
                      <a:pt x="3696" y="528"/>
                    </a:lnTo>
                    <a:lnTo>
                      <a:pt x="3732" y="504"/>
                    </a:lnTo>
                    <a:lnTo>
                      <a:pt x="3756" y="468"/>
                    </a:lnTo>
                  </a:path>
                </a:pathLst>
              </a:custGeom>
              <a:solidFill>
                <a:srgbClr val="8DC9B9"/>
              </a:solidFill>
              <a:ln w="12700" cap="rnd">
                <a:solidFill>
                  <a:schemeClr val="tx1"/>
                </a:solidFill>
                <a:round/>
                <a:headEnd/>
                <a:tailEnd/>
              </a:ln>
            </p:spPr>
            <p:txBody>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endParaRPr lang="en-US" altLang="en-US" sz="3600">
                  <a:solidFill>
                    <a:prstClr val="black"/>
                  </a:solidFill>
                  <a:latin typeface="Times New Roman" pitchFamily="84" charset="0"/>
                </a:endParaRPr>
              </a:p>
            </p:txBody>
          </p:sp>
        </p:grpSp>
        <p:sp>
          <p:nvSpPr>
            <p:cNvPr id="88" name="Rectangle 8"/>
            <p:cNvSpPr>
              <a:spLocks noChangeArrowheads="1"/>
            </p:cNvSpPr>
            <p:nvPr/>
          </p:nvSpPr>
          <p:spPr bwMode="auto">
            <a:xfrm>
              <a:off x="3423124" y="3488655"/>
              <a:ext cx="798296" cy="366767"/>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b="1" dirty="0" smtClean="0">
                  <a:solidFill>
                    <a:prstClr val="black"/>
                  </a:solidFill>
                  <a:latin typeface="Arial" charset="0"/>
                </a:rPr>
                <a:t>Cycle</a:t>
              </a:r>
              <a:endParaRPr lang="en-US" altLang="en-US" b="1" dirty="0">
                <a:solidFill>
                  <a:prstClr val="black"/>
                </a:solidFill>
                <a:latin typeface="Arial" charset="0"/>
              </a:endParaRPr>
            </a:p>
          </p:txBody>
        </p:sp>
      </p:grpSp>
      <p:grpSp>
        <p:nvGrpSpPr>
          <p:cNvPr id="68" name="Group 23"/>
          <p:cNvGrpSpPr>
            <a:grpSpLocks/>
          </p:cNvGrpSpPr>
          <p:nvPr/>
        </p:nvGrpSpPr>
        <p:grpSpPr bwMode="auto">
          <a:xfrm>
            <a:off x="1323050" y="3757246"/>
            <a:ext cx="6502400" cy="1416050"/>
            <a:chOff x="944" y="2948"/>
            <a:chExt cx="4096" cy="892"/>
          </a:xfrm>
        </p:grpSpPr>
        <p:sp>
          <p:nvSpPr>
            <p:cNvPr id="69" name="Rectangle 5"/>
            <p:cNvSpPr>
              <a:spLocks noChangeArrowheads="1"/>
            </p:cNvSpPr>
            <p:nvPr/>
          </p:nvSpPr>
          <p:spPr bwMode="auto">
            <a:xfrm>
              <a:off x="944" y="2948"/>
              <a:ext cx="4096" cy="892"/>
            </a:xfrm>
            <a:prstGeom prst="rect">
              <a:avLst/>
            </a:prstGeom>
            <a:solidFill>
              <a:srgbClr val="8DC9B9"/>
            </a:solidFill>
            <a:ln w="12700">
              <a:solidFill>
                <a:schemeClr val="tx1"/>
              </a:solidFill>
              <a:miter lim="800000"/>
              <a:headEnd/>
              <a:tailEnd/>
            </a:ln>
          </p:spPr>
          <p:txBody>
            <a:bodyPr wrap="none" anchor="ct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endParaRPr lang="en-US" altLang="en-US" sz="3600">
                <a:solidFill>
                  <a:prstClr val="black"/>
                </a:solidFill>
                <a:latin typeface="Times New Roman" pitchFamily="84" charset="0"/>
              </a:endParaRPr>
            </a:p>
          </p:txBody>
        </p:sp>
        <p:sp>
          <p:nvSpPr>
            <p:cNvPr id="70" name="Rectangle 13"/>
            <p:cNvSpPr>
              <a:spLocks noChangeArrowheads="1"/>
            </p:cNvSpPr>
            <p:nvPr/>
          </p:nvSpPr>
          <p:spPr bwMode="auto">
            <a:xfrm>
              <a:off x="2215" y="2981"/>
              <a:ext cx="1488" cy="231"/>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b="1" dirty="0">
                  <a:solidFill>
                    <a:prstClr val="black"/>
                  </a:solidFill>
                  <a:latin typeface="Arial" charset="0"/>
                </a:rPr>
                <a:t>Seasonal </a:t>
              </a:r>
              <a:r>
                <a:rPr lang="en-US" altLang="en-US" b="1" dirty="0" smtClean="0">
                  <a:solidFill>
                    <a:prstClr val="black"/>
                  </a:solidFill>
                  <a:latin typeface="Arial" charset="0"/>
                </a:rPr>
                <a:t>Variations</a:t>
              </a:r>
              <a:endParaRPr lang="en-US" altLang="en-US" b="1" dirty="0">
                <a:solidFill>
                  <a:prstClr val="black"/>
                </a:solidFill>
                <a:latin typeface="Arial" charset="0"/>
              </a:endParaRPr>
            </a:p>
          </p:txBody>
        </p:sp>
        <p:sp>
          <p:nvSpPr>
            <p:cNvPr id="72" name="Freeform 15"/>
            <p:cNvSpPr>
              <a:spLocks/>
            </p:cNvSpPr>
            <p:nvPr/>
          </p:nvSpPr>
          <p:spPr bwMode="auto">
            <a:xfrm>
              <a:off x="1000" y="3185"/>
              <a:ext cx="3745" cy="241"/>
            </a:xfrm>
            <a:custGeom>
              <a:avLst/>
              <a:gdLst>
                <a:gd name="T0" fmla="*/ 72 w 3745"/>
                <a:gd name="T1" fmla="*/ 204 h 241"/>
                <a:gd name="T2" fmla="*/ 144 w 3745"/>
                <a:gd name="T3" fmla="*/ 180 h 241"/>
                <a:gd name="T4" fmla="*/ 216 w 3745"/>
                <a:gd name="T5" fmla="*/ 180 h 241"/>
                <a:gd name="T6" fmla="*/ 288 w 3745"/>
                <a:gd name="T7" fmla="*/ 192 h 241"/>
                <a:gd name="T8" fmla="*/ 360 w 3745"/>
                <a:gd name="T9" fmla="*/ 192 h 241"/>
                <a:gd name="T10" fmla="*/ 432 w 3745"/>
                <a:gd name="T11" fmla="*/ 192 h 241"/>
                <a:gd name="T12" fmla="*/ 492 w 3745"/>
                <a:gd name="T13" fmla="*/ 144 h 241"/>
                <a:gd name="T14" fmla="*/ 564 w 3745"/>
                <a:gd name="T15" fmla="*/ 156 h 241"/>
                <a:gd name="T16" fmla="*/ 636 w 3745"/>
                <a:gd name="T17" fmla="*/ 168 h 241"/>
                <a:gd name="T18" fmla="*/ 708 w 3745"/>
                <a:gd name="T19" fmla="*/ 192 h 241"/>
                <a:gd name="T20" fmla="*/ 852 w 3745"/>
                <a:gd name="T21" fmla="*/ 228 h 241"/>
                <a:gd name="T22" fmla="*/ 900 w 3745"/>
                <a:gd name="T23" fmla="*/ 192 h 241"/>
                <a:gd name="T24" fmla="*/ 972 w 3745"/>
                <a:gd name="T25" fmla="*/ 192 h 241"/>
                <a:gd name="T26" fmla="*/ 1020 w 3745"/>
                <a:gd name="T27" fmla="*/ 144 h 241"/>
                <a:gd name="T28" fmla="*/ 1056 w 3745"/>
                <a:gd name="T29" fmla="*/ 72 h 241"/>
                <a:gd name="T30" fmla="*/ 1104 w 3745"/>
                <a:gd name="T31" fmla="*/ 12 h 241"/>
                <a:gd name="T32" fmla="*/ 1176 w 3745"/>
                <a:gd name="T33" fmla="*/ 36 h 241"/>
                <a:gd name="T34" fmla="*/ 1212 w 3745"/>
                <a:gd name="T35" fmla="*/ 108 h 241"/>
                <a:gd name="T36" fmla="*/ 1284 w 3745"/>
                <a:gd name="T37" fmla="*/ 156 h 241"/>
                <a:gd name="T38" fmla="*/ 1332 w 3745"/>
                <a:gd name="T39" fmla="*/ 228 h 241"/>
                <a:gd name="T40" fmla="*/ 1404 w 3745"/>
                <a:gd name="T41" fmla="*/ 216 h 241"/>
                <a:gd name="T42" fmla="*/ 1476 w 3745"/>
                <a:gd name="T43" fmla="*/ 204 h 241"/>
                <a:gd name="T44" fmla="*/ 1548 w 3745"/>
                <a:gd name="T45" fmla="*/ 192 h 241"/>
                <a:gd name="T46" fmla="*/ 1620 w 3745"/>
                <a:gd name="T47" fmla="*/ 204 h 241"/>
                <a:gd name="T48" fmla="*/ 1692 w 3745"/>
                <a:gd name="T49" fmla="*/ 204 h 241"/>
                <a:gd name="T50" fmla="*/ 1764 w 3745"/>
                <a:gd name="T51" fmla="*/ 192 h 241"/>
                <a:gd name="T52" fmla="*/ 1836 w 3745"/>
                <a:gd name="T53" fmla="*/ 156 h 241"/>
                <a:gd name="T54" fmla="*/ 1908 w 3745"/>
                <a:gd name="T55" fmla="*/ 192 h 241"/>
                <a:gd name="T56" fmla="*/ 1956 w 3745"/>
                <a:gd name="T57" fmla="*/ 240 h 241"/>
                <a:gd name="T58" fmla="*/ 2004 w 3745"/>
                <a:gd name="T59" fmla="*/ 192 h 241"/>
                <a:gd name="T60" fmla="*/ 2076 w 3745"/>
                <a:gd name="T61" fmla="*/ 180 h 241"/>
                <a:gd name="T62" fmla="*/ 2148 w 3745"/>
                <a:gd name="T63" fmla="*/ 180 h 241"/>
                <a:gd name="T64" fmla="*/ 2220 w 3745"/>
                <a:gd name="T65" fmla="*/ 204 h 241"/>
                <a:gd name="T66" fmla="*/ 2268 w 3745"/>
                <a:gd name="T67" fmla="*/ 168 h 241"/>
                <a:gd name="T68" fmla="*/ 2340 w 3745"/>
                <a:gd name="T69" fmla="*/ 168 h 241"/>
                <a:gd name="T70" fmla="*/ 2412 w 3745"/>
                <a:gd name="T71" fmla="*/ 192 h 241"/>
                <a:gd name="T72" fmla="*/ 2472 w 3745"/>
                <a:gd name="T73" fmla="*/ 156 h 241"/>
                <a:gd name="T74" fmla="*/ 2544 w 3745"/>
                <a:gd name="T75" fmla="*/ 168 h 241"/>
                <a:gd name="T76" fmla="*/ 2592 w 3745"/>
                <a:gd name="T77" fmla="*/ 96 h 241"/>
                <a:gd name="T78" fmla="*/ 2628 w 3745"/>
                <a:gd name="T79" fmla="*/ 24 h 241"/>
                <a:gd name="T80" fmla="*/ 2700 w 3745"/>
                <a:gd name="T81" fmla="*/ 0 h 241"/>
                <a:gd name="T82" fmla="*/ 2760 w 3745"/>
                <a:gd name="T83" fmla="*/ 36 h 241"/>
                <a:gd name="T84" fmla="*/ 2808 w 3745"/>
                <a:gd name="T85" fmla="*/ 96 h 241"/>
                <a:gd name="T86" fmla="*/ 2868 w 3745"/>
                <a:gd name="T87" fmla="*/ 144 h 241"/>
                <a:gd name="T88" fmla="*/ 2904 w 3745"/>
                <a:gd name="T89" fmla="*/ 192 h 241"/>
                <a:gd name="T90" fmla="*/ 2964 w 3745"/>
                <a:gd name="T91" fmla="*/ 156 h 241"/>
                <a:gd name="T92" fmla="*/ 3024 w 3745"/>
                <a:gd name="T93" fmla="*/ 192 h 241"/>
                <a:gd name="T94" fmla="*/ 3096 w 3745"/>
                <a:gd name="T95" fmla="*/ 204 h 241"/>
                <a:gd name="T96" fmla="*/ 3168 w 3745"/>
                <a:gd name="T97" fmla="*/ 192 h 241"/>
                <a:gd name="T98" fmla="*/ 3240 w 3745"/>
                <a:gd name="T99" fmla="*/ 192 h 241"/>
                <a:gd name="T100" fmla="*/ 3312 w 3745"/>
                <a:gd name="T101" fmla="*/ 180 h 241"/>
                <a:gd name="T102" fmla="*/ 3372 w 3745"/>
                <a:gd name="T103" fmla="*/ 168 h 241"/>
                <a:gd name="T104" fmla="*/ 3444 w 3745"/>
                <a:gd name="T105" fmla="*/ 192 h 241"/>
                <a:gd name="T106" fmla="*/ 3516 w 3745"/>
                <a:gd name="T107" fmla="*/ 168 h 241"/>
                <a:gd name="T108" fmla="*/ 3588 w 3745"/>
                <a:gd name="T109" fmla="*/ 168 h 241"/>
                <a:gd name="T110" fmla="*/ 3660 w 3745"/>
                <a:gd name="T111" fmla="*/ 180 h 241"/>
                <a:gd name="T112" fmla="*/ 3720 w 3745"/>
                <a:gd name="T113" fmla="*/ 132 h 2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45"/>
                <a:gd name="T172" fmla="*/ 0 h 241"/>
                <a:gd name="T173" fmla="*/ 3745 w 3745"/>
                <a:gd name="T174" fmla="*/ 241 h 2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45" h="241">
                  <a:moveTo>
                    <a:pt x="0" y="192"/>
                  </a:moveTo>
                  <a:lnTo>
                    <a:pt x="72" y="204"/>
                  </a:lnTo>
                  <a:lnTo>
                    <a:pt x="108" y="204"/>
                  </a:lnTo>
                  <a:lnTo>
                    <a:pt x="144" y="180"/>
                  </a:lnTo>
                  <a:lnTo>
                    <a:pt x="180" y="180"/>
                  </a:lnTo>
                  <a:lnTo>
                    <a:pt x="216" y="180"/>
                  </a:lnTo>
                  <a:lnTo>
                    <a:pt x="252" y="192"/>
                  </a:lnTo>
                  <a:lnTo>
                    <a:pt x="288" y="192"/>
                  </a:lnTo>
                  <a:lnTo>
                    <a:pt x="324" y="192"/>
                  </a:lnTo>
                  <a:lnTo>
                    <a:pt x="360" y="192"/>
                  </a:lnTo>
                  <a:lnTo>
                    <a:pt x="396" y="192"/>
                  </a:lnTo>
                  <a:lnTo>
                    <a:pt x="432" y="192"/>
                  </a:lnTo>
                  <a:lnTo>
                    <a:pt x="456" y="156"/>
                  </a:lnTo>
                  <a:lnTo>
                    <a:pt x="492" y="144"/>
                  </a:lnTo>
                  <a:lnTo>
                    <a:pt x="528" y="144"/>
                  </a:lnTo>
                  <a:lnTo>
                    <a:pt x="564" y="156"/>
                  </a:lnTo>
                  <a:lnTo>
                    <a:pt x="600" y="168"/>
                  </a:lnTo>
                  <a:lnTo>
                    <a:pt x="636" y="168"/>
                  </a:lnTo>
                  <a:lnTo>
                    <a:pt x="672" y="192"/>
                  </a:lnTo>
                  <a:lnTo>
                    <a:pt x="708" y="192"/>
                  </a:lnTo>
                  <a:lnTo>
                    <a:pt x="780" y="204"/>
                  </a:lnTo>
                  <a:lnTo>
                    <a:pt x="852" y="228"/>
                  </a:lnTo>
                  <a:lnTo>
                    <a:pt x="864" y="192"/>
                  </a:lnTo>
                  <a:lnTo>
                    <a:pt x="900" y="192"/>
                  </a:lnTo>
                  <a:lnTo>
                    <a:pt x="936" y="192"/>
                  </a:lnTo>
                  <a:lnTo>
                    <a:pt x="972" y="192"/>
                  </a:lnTo>
                  <a:lnTo>
                    <a:pt x="1008" y="180"/>
                  </a:lnTo>
                  <a:lnTo>
                    <a:pt x="1020" y="144"/>
                  </a:lnTo>
                  <a:lnTo>
                    <a:pt x="1032" y="108"/>
                  </a:lnTo>
                  <a:lnTo>
                    <a:pt x="1056" y="72"/>
                  </a:lnTo>
                  <a:lnTo>
                    <a:pt x="1092" y="48"/>
                  </a:lnTo>
                  <a:lnTo>
                    <a:pt x="1104" y="12"/>
                  </a:lnTo>
                  <a:lnTo>
                    <a:pt x="1140" y="12"/>
                  </a:lnTo>
                  <a:lnTo>
                    <a:pt x="1176" y="36"/>
                  </a:lnTo>
                  <a:lnTo>
                    <a:pt x="1200" y="72"/>
                  </a:lnTo>
                  <a:lnTo>
                    <a:pt x="1212" y="108"/>
                  </a:lnTo>
                  <a:lnTo>
                    <a:pt x="1248" y="132"/>
                  </a:lnTo>
                  <a:lnTo>
                    <a:pt x="1284" y="156"/>
                  </a:lnTo>
                  <a:lnTo>
                    <a:pt x="1308" y="192"/>
                  </a:lnTo>
                  <a:lnTo>
                    <a:pt x="1332" y="228"/>
                  </a:lnTo>
                  <a:lnTo>
                    <a:pt x="1368" y="228"/>
                  </a:lnTo>
                  <a:lnTo>
                    <a:pt x="1404" y="216"/>
                  </a:lnTo>
                  <a:lnTo>
                    <a:pt x="1440" y="216"/>
                  </a:lnTo>
                  <a:lnTo>
                    <a:pt x="1476" y="204"/>
                  </a:lnTo>
                  <a:lnTo>
                    <a:pt x="1512" y="204"/>
                  </a:lnTo>
                  <a:lnTo>
                    <a:pt x="1548" y="192"/>
                  </a:lnTo>
                  <a:lnTo>
                    <a:pt x="1584" y="204"/>
                  </a:lnTo>
                  <a:lnTo>
                    <a:pt x="1620" y="204"/>
                  </a:lnTo>
                  <a:lnTo>
                    <a:pt x="1656" y="204"/>
                  </a:lnTo>
                  <a:lnTo>
                    <a:pt x="1692" y="204"/>
                  </a:lnTo>
                  <a:lnTo>
                    <a:pt x="1728" y="204"/>
                  </a:lnTo>
                  <a:lnTo>
                    <a:pt x="1764" y="192"/>
                  </a:lnTo>
                  <a:lnTo>
                    <a:pt x="1800" y="180"/>
                  </a:lnTo>
                  <a:lnTo>
                    <a:pt x="1836" y="156"/>
                  </a:lnTo>
                  <a:lnTo>
                    <a:pt x="1872" y="180"/>
                  </a:lnTo>
                  <a:lnTo>
                    <a:pt x="1908" y="192"/>
                  </a:lnTo>
                  <a:lnTo>
                    <a:pt x="1920" y="228"/>
                  </a:lnTo>
                  <a:lnTo>
                    <a:pt x="1956" y="240"/>
                  </a:lnTo>
                  <a:lnTo>
                    <a:pt x="1968" y="204"/>
                  </a:lnTo>
                  <a:lnTo>
                    <a:pt x="2004" y="192"/>
                  </a:lnTo>
                  <a:lnTo>
                    <a:pt x="2040" y="180"/>
                  </a:lnTo>
                  <a:lnTo>
                    <a:pt x="2076" y="180"/>
                  </a:lnTo>
                  <a:lnTo>
                    <a:pt x="2112" y="168"/>
                  </a:lnTo>
                  <a:lnTo>
                    <a:pt x="2148" y="180"/>
                  </a:lnTo>
                  <a:lnTo>
                    <a:pt x="2184" y="192"/>
                  </a:lnTo>
                  <a:lnTo>
                    <a:pt x="2220" y="204"/>
                  </a:lnTo>
                  <a:lnTo>
                    <a:pt x="2256" y="204"/>
                  </a:lnTo>
                  <a:lnTo>
                    <a:pt x="2268" y="168"/>
                  </a:lnTo>
                  <a:lnTo>
                    <a:pt x="2304" y="156"/>
                  </a:lnTo>
                  <a:lnTo>
                    <a:pt x="2340" y="168"/>
                  </a:lnTo>
                  <a:lnTo>
                    <a:pt x="2376" y="192"/>
                  </a:lnTo>
                  <a:lnTo>
                    <a:pt x="2412" y="192"/>
                  </a:lnTo>
                  <a:lnTo>
                    <a:pt x="2448" y="192"/>
                  </a:lnTo>
                  <a:lnTo>
                    <a:pt x="2472" y="156"/>
                  </a:lnTo>
                  <a:lnTo>
                    <a:pt x="2508" y="168"/>
                  </a:lnTo>
                  <a:lnTo>
                    <a:pt x="2544" y="168"/>
                  </a:lnTo>
                  <a:lnTo>
                    <a:pt x="2568" y="132"/>
                  </a:lnTo>
                  <a:lnTo>
                    <a:pt x="2592" y="96"/>
                  </a:lnTo>
                  <a:lnTo>
                    <a:pt x="2604" y="60"/>
                  </a:lnTo>
                  <a:lnTo>
                    <a:pt x="2628" y="24"/>
                  </a:lnTo>
                  <a:lnTo>
                    <a:pt x="2664" y="0"/>
                  </a:lnTo>
                  <a:lnTo>
                    <a:pt x="2700" y="0"/>
                  </a:lnTo>
                  <a:lnTo>
                    <a:pt x="2736" y="0"/>
                  </a:lnTo>
                  <a:lnTo>
                    <a:pt x="2760" y="36"/>
                  </a:lnTo>
                  <a:lnTo>
                    <a:pt x="2772" y="72"/>
                  </a:lnTo>
                  <a:lnTo>
                    <a:pt x="2808" y="96"/>
                  </a:lnTo>
                  <a:lnTo>
                    <a:pt x="2844" y="108"/>
                  </a:lnTo>
                  <a:lnTo>
                    <a:pt x="2868" y="144"/>
                  </a:lnTo>
                  <a:lnTo>
                    <a:pt x="2868" y="180"/>
                  </a:lnTo>
                  <a:lnTo>
                    <a:pt x="2904" y="192"/>
                  </a:lnTo>
                  <a:lnTo>
                    <a:pt x="2940" y="192"/>
                  </a:lnTo>
                  <a:lnTo>
                    <a:pt x="2964" y="156"/>
                  </a:lnTo>
                  <a:lnTo>
                    <a:pt x="3000" y="156"/>
                  </a:lnTo>
                  <a:lnTo>
                    <a:pt x="3024" y="192"/>
                  </a:lnTo>
                  <a:lnTo>
                    <a:pt x="3060" y="204"/>
                  </a:lnTo>
                  <a:lnTo>
                    <a:pt x="3096" y="204"/>
                  </a:lnTo>
                  <a:lnTo>
                    <a:pt x="3132" y="204"/>
                  </a:lnTo>
                  <a:lnTo>
                    <a:pt x="3168" y="192"/>
                  </a:lnTo>
                  <a:lnTo>
                    <a:pt x="3204" y="192"/>
                  </a:lnTo>
                  <a:lnTo>
                    <a:pt x="3240" y="192"/>
                  </a:lnTo>
                  <a:lnTo>
                    <a:pt x="3276" y="180"/>
                  </a:lnTo>
                  <a:lnTo>
                    <a:pt x="3312" y="180"/>
                  </a:lnTo>
                  <a:lnTo>
                    <a:pt x="3336" y="144"/>
                  </a:lnTo>
                  <a:lnTo>
                    <a:pt x="3372" y="168"/>
                  </a:lnTo>
                  <a:lnTo>
                    <a:pt x="3408" y="180"/>
                  </a:lnTo>
                  <a:lnTo>
                    <a:pt x="3444" y="192"/>
                  </a:lnTo>
                  <a:lnTo>
                    <a:pt x="3480" y="168"/>
                  </a:lnTo>
                  <a:lnTo>
                    <a:pt x="3516" y="168"/>
                  </a:lnTo>
                  <a:lnTo>
                    <a:pt x="3552" y="180"/>
                  </a:lnTo>
                  <a:lnTo>
                    <a:pt x="3588" y="168"/>
                  </a:lnTo>
                  <a:lnTo>
                    <a:pt x="3624" y="156"/>
                  </a:lnTo>
                  <a:lnTo>
                    <a:pt x="3660" y="180"/>
                  </a:lnTo>
                  <a:lnTo>
                    <a:pt x="3696" y="168"/>
                  </a:lnTo>
                  <a:lnTo>
                    <a:pt x="3720" y="132"/>
                  </a:lnTo>
                  <a:lnTo>
                    <a:pt x="3744" y="168"/>
                  </a:lnTo>
                </a:path>
              </a:pathLst>
            </a:custGeom>
            <a:solidFill>
              <a:srgbClr val="8DC9B9"/>
            </a:solidFill>
            <a:ln w="12700" cap="rnd">
              <a:solidFill>
                <a:schemeClr val="tx1"/>
              </a:solidFill>
              <a:round/>
              <a:headEnd/>
              <a:tailEnd/>
            </a:ln>
          </p:spPr>
          <p:txBody>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endParaRPr lang="en-US" altLang="en-US" sz="3600">
                <a:solidFill>
                  <a:prstClr val="black"/>
                </a:solidFill>
                <a:latin typeface="Times New Roman" pitchFamily="84" charset="0"/>
              </a:endParaRPr>
            </a:p>
          </p:txBody>
        </p:sp>
      </p:grpSp>
      <p:grpSp>
        <p:nvGrpSpPr>
          <p:cNvPr id="5" name="Group 4"/>
          <p:cNvGrpSpPr/>
          <p:nvPr/>
        </p:nvGrpSpPr>
        <p:grpSpPr>
          <a:xfrm>
            <a:off x="1330569" y="5365750"/>
            <a:ext cx="6502400" cy="1416050"/>
            <a:chOff x="1330569" y="5365750"/>
            <a:chExt cx="6502400" cy="1416050"/>
          </a:xfrm>
        </p:grpSpPr>
        <p:grpSp>
          <p:nvGrpSpPr>
            <p:cNvPr id="26" name="Group 23"/>
            <p:cNvGrpSpPr>
              <a:grpSpLocks/>
            </p:cNvGrpSpPr>
            <p:nvPr/>
          </p:nvGrpSpPr>
          <p:grpSpPr bwMode="auto">
            <a:xfrm flipV="1">
              <a:off x="1330569" y="5365750"/>
              <a:ext cx="6502400" cy="1416050"/>
              <a:chOff x="944" y="2948"/>
              <a:chExt cx="4096" cy="892"/>
            </a:xfrm>
          </p:grpSpPr>
          <p:sp>
            <p:nvSpPr>
              <p:cNvPr id="27" name="Rectangle 5"/>
              <p:cNvSpPr>
                <a:spLocks noChangeArrowheads="1"/>
              </p:cNvSpPr>
              <p:nvPr/>
            </p:nvSpPr>
            <p:spPr bwMode="auto">
              <a:xfrm>
                <a:off x="944" y="2948"/>
                <a:ext cx="4096" cy="892"/>
              </a:xfrm>
              <a:prstGeom prst="rect">
                <a:avLst/>
              </a:prstGeom>
              <a:solidFill>
                <a:srgbClr val="8DC9B9"/>
              </a:solidFill>
              <a:ln w="12700">
                <a:solidFill>
                  <a:schemeClr val="tx1"/>
                </a:solidFill>
                <a:miter lim="800000"/>
                <a:headEnd/>
                <a:tailEnd/>
              </a:ln>
            </p:spPr>
            <p:txBody>
              <a:bodyPr wrap="none" anchor="ct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endParaRPr lang="en-US" altLang="en-US" sz="3600">
                  <a:solidFill>
                    <a:prstClr val="black"/>
                  </a:solidFill>
                  <a:latin typeface="Times New Roman" pitchFamily="84" charset="0"/>
                </a:endParaRPr>
              </a:p>
            </p:txBody>
          </p:sp>
          <p:sp>
            <p:nvSpPr>
              <p:cNvPr id="29" name="Freeform 15"/>
              <p:cNvSpPr>
                <a:spLocks/>
              </p:cNvSpPr>
              <p:nvPr/>
            </p:nvSpPr>
            <p:spPr bwMode="auto">
              <a:xfrm>
                <a:off x="1000" y="3185"/>
                <a:ext cx="3745" cy="241"/>
              </a:xfrm>
              <a:custGeom>
                <a:avLst/>
                <a:gdLst>
                  <a:gd name="T0" fmla="*/ 72 w 3745"/>
                  <a:gd name="T1" fmla="*/ 204 h 241"/>
                  <a:gd name="T2" fmla="*/ 144 w 3745"/>
                  <a:gd name="T3" fmla="*/ 180 h 241"/>
                  <a:gd name="T4" fmla="*/ 216 w 3745"/>
                  <a:gd name="T5" fmla="*/ 180 h 241"/>
                  <a:gd name="T6" fmla="*/ 288 w 3745"/>
                  <a:gd name="T7" fmla="*/ 192 h 241"/>
                  <a:gd name="T8" fmla="*/ 360 w 3745"/>
                  <a:gd name="T9" fmla="*/ 192 h 241"/>
                  <a:gd name="T10" fmla="*/ 432 w 3745"/>
                  <a:gd name="T11" fmla="*/ 192 h 241"/>
                  <a:gd name="T12" fmla="*/ 492 w 3745"/>
                  <a:gd name="T13" fmla="*/ 144 h 241"/>
                  <a:gd name="T14" fmla="*/ 564 w 3745"/>
                  <a:gd name="T15" fmla="*/ 156 h 241"/>
                  <a:gd name="T16" fmla="*/ 636 w 3745"/>
                  <a:gd name="T17" fmla="*/ 168 h 241"/>
                  <a:gd name="T18" fmla="*/ 708 w 3745"/>
                  <a:gd name="T19" fmla="*/ 192 h 241"/>
                  <a:gd name="T20" fmla="*/ 852 w 3745"/>
                  <a:gd name="T21" fmla="*/ 228 h 241"/>
                  <a:gd name="T22" fmla="*/ 900 w 3745"/>
                  <a:gd name="T23" fmla="*/ 192 h 241"/>
                  <a:gd name="T24" fmla="*/ 972 w 3745"/>
                  <a:gd name="T25" fmla="*/ 192 h 241"/>
                  <a:gd name="T26" fmla="*/ 1020 w 3745"/>
                  <a:gd name="T27" fmla="*/ 144 h 241"/>
                  <a:gd name="T28" fmla="*/ 1056 w 3745"/>
                  <a:gd name="T29" fmla="*/ 72 h 241"/>
                  <a:gd name="T30" fmla="*/ 1104 w 3745"/>
                  <a:gd name="T31" fmla="*/ 12 h 241"/>
                  <a:gd name="T32" fmla="*/ 1176 w 3745"/>
                  <a:gd name="T33" fmla="*/ 36 h 241"/>
                  <a:gd name="T34" fmla="*/ 1212 w 3745"/>
                  <a:gd name="T35" fmla="*/ 108 h 241"/>
                  <a:gd name="T36" fmla="*/ 1284 w 3745"/>
                  <a:gd name="T37" fmla="*/ 156 h 241"/>
                  <a:gd name="T38" fmla="*/ 1332 w 3745"/>
                  <a:gd name="T39" fmla="*/ 228 h 241"/>
                  <a:gd name="T40" fmla="*/ 1404 w 3745"/>
                  <a:gd name="T41" fmla="*/ 216 h 241"/>
                  <a:gd name="T42" fmla="*/ 1476 w 3745"/>
                  <a:gd name="T43" fmla="*/ 204 h 241"/>
                  <a:gd name="T44" fmla="*/ 1548 w 3745"/>
                  <a:gd name="T45" fmla="*/ 192 h 241"/>
                  <a:gd name="T46" fmla="*/ 1620 w 3745"/>
                  <a:gd name="T47" fmla="*/ 204 h 241"/>
                  <a:gd name="T48" fmla="*/ 1692 w 3745"/>
                  <a:gd name="T49" fmla="*/ 204 h 241"/>
                  <a:gd name="T50" fmla="*/ 1764 w 3745"/>
                  <a:gd name="T51" fmla="*/ 192 h 241"/>
                  <a:gd name="T52" fmla="*/ 1836 w 3745"/>
                  <a:gd name="T53" fmla="*/ 156 h 241"/>
                  <a:gd name="T54" fmla="*/ 1908 w 3745"/>
                  <a:gd name="T55" fmla="*/ 192 h 241"/>
                  <a:gd name="T56" fmla="*/ 1956 w 3745"/>
                  <a:gd name="T57" fmla="*/ 240 h 241"/>
                  <a:gd name="T58" fmla="*/ 2004 w 3745"/>
                  <a:gd name="T59" fmla="*/ 192 h 241"/>
                  <a:gd name="T60" fmla="*/ 2076 w 3745"/>
                  <a:gd name="T61" fmla="*/ 180 h 241"/>
                  <a:gd name="T62" fmla="*/ 2148 w 3745"/>
                  <a:gd name="T63" fmla="*/ 180 h 241"/>
                  <a:gd name="T64" fmla="*/ 2220 w 3745"/>
                  <a:gd name="T65" fmla="*/ 204 h 241"/>
                  <a:gd name="T66" fmla="*/ 2268 w 3745"/>
                  <a:gd name="T67" fmla="*/ 168 h 241"/>
                  <a:gd name="T68" fmla="*/ 2340 w 3745"/>
                  <a:gd name="T69" fmla="*/ 168 h 241"/>
                  <a:gd name="T70" fmla="*/ 2412 w 3745"/>
                  <a:gd name="T71" fmla="*/ 192 h 241"/>
                  <a:gd name="T72" fmla="*/ 2472 w 3745"/>
                  <a:gd name="T73" fmla="*/ 156 h 241"/>
                  <a:gd name="T74" fmla="*/ 2544 w 3745"/>
                  <a:gd name="T75" fmla="*/ 168 h 241"/>
                  <a:gd name="T76" fmla="*/ 2592 w 3745"/>
                  <a:gd name="T77" fmla="*/ 96 h 241"/>
                  <a:gd name="T78" fmla="*/ 2628 w 3745"/>
                  <a:gd name="T79" fmla="*/ 24 h 241"/>
                  <a:gd name="T80" fmla="*/ 2700 w 3745"/>
                  <a:gd name="T81" fmla="*/ 0 h 241"/>
                  <a:gd name="T82" fmla="*/ 2760 w 3745"/>
                  <a:gd name="T83" fmla="*/ 36 h 241"/>
                  <a:gd name="T84" fmla="*/ 2808 w 3745"/>
                  <a:gd name="T85" fmla="*/ 96 h 241"/>
                  <a:gd name="T86" fmla="*/ 2868 w 3745"/>
                  <a:gd name="T87" fmla="*/ 144 h 241"/>
                  <a:gd name="T88" fmla="*/ 2904 w 3745"/>
                  <a:gd name="T89" fmla="*/ 192 h 241"/>
                  <a:gd name="T90" fmla="*/ 2964 w 3745"/>
                  <a:gd name="T91" fmla="*/ 156 h 241"/>
                  <a:gd name="T92" fmla="*/ 3024 w 3745"/>
                  <a:gd name="T93" fmla="*/ 192 h 241"/>
                  <a:gd name="T94" fmla="*/ 3096 w 3745"/>
                  <a:gd name="T95" fmla="*/ 204 h 241"/>
                  <a:gd name="T96" fmla="*/ 3168 w 3745"/>
                  <a:gd name="T97" fmla="*/ 192 h 241"/>
                  <a:gd name="T98" fmla="*/ 3240 w 3745"/>
                  <a:gd name="T99" fmla="*/ 192 h 241"/>
                  <a:gd name="T100" fmla="*/ 3312 w 3745"/>
                  <a:gd name="T101" fmla="*/ 180 h 241"/>
                  <a:gd name="T102" fmla="*/ 3372 w 3745"/>
                  <a:gd name="T103" fmla="*/ 168 h 241"/>
                  <a:gd name="T104" fmla="*/ 3444 w 3745"/>
                  <a:gd name="T105" fmla="*/ 192 h 241"/>
                  <a:gd name="T106" fmla="*/ 3516 w 3745"/>
                  <a:gd name="T107" fmla="*/ 168 h 241"/>
                  <a:gd name="T108" fmla="*/ 3588 w 3745"/>
                  <a:gd name="T109" fmla="*/ 168 h 241"/>
                  <a:gd name="T110" fmla="*/ 3660 w 3745"/>
                  <a:gd name="T111" fmla="*/ 180 h 241"/>
                  <a:gd name="T112" fmla="*/ 3720 w 3745"/>
                  <a:gd name="T113" fmla="*/ 132 h 2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45"/>
                  <a:gd name="T172" fmla="*/ 0 h 241"/>
                  <a:gd name="T173" fmla="*/ 3745 w 3745"/>
                  <a:gd name="T174" fmla="*/ 241 h 2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45" h="241">
                    <a:moveTo>
                      <a:pt x="0" y="192"/>
                    </a:moveTo>
                    <a:lnTo>
                      <a:pt x="72" y="204"/>
                    </a:lnTo>
                    <a:lnTo>
                      <a:pt x="108" y="204"/>
                    </a:lnTo>
                    <a:lnTo>
                      <a:pt x="144" y="180"/>
                    </a:lnTo>
                    <a:lnTo>
                      <a:pt x="180" y="180"/>
                    </a:lnTo>
                    <a:lnTo>
                      <a:pt x="216" y="180"/>
                    </a:lnTo>
                    <a:lnTo>
                      <a:pt x="252" y="192"/>
                    </a:lnTo>
                    <a:lnTo>
                      <a:pt x="288" y="192"/>
                    </a:lnTo>
                    <a:lnTo>
                      <a:pt x="324" y="192"/>
                    </a:lnTo>
                    <a:lnTo>
                      <a:pt x="360" y="192"/>
                    </a:lnTo>
                    <a:lnTo>
                      <a:pt x="396" y="192"/>
                    </a:lnTo>
                    <a:lnTo>
                      <a:pt x="432" y="192"/>
                    </a:lnTo>
                    <a:lnTo>
                      <a:pt x="456" y="156"/>
                    </a:lnTo>
                    <a:lnTo>
                      <a:pt x="492" y="144"/>
                    </a:lnTo>
                    <a:lnTo>
                      <a:pt x="528" y="144"/>
                    </a:lnTo>
                    <a:lnTo>
                      <a:pt x="564" y="156"/>
                    </a:lnTo>
                    <a:lnTo>
                      <a:pt x="600" y="168"/>
                    </a:lnTo>
                    <a:lnTo>
                      <a:pt x="636" y="168"/>
                    </a:lnTo>
                    <a:lnTo>
                      <a:pt x="672" y="192"/>
                    </a:lnTo>
                    <a:lnTo>
                      <a:pt x="708" y="192"/>
                    </a:lnTo>
                    <a:lnTo>
                      <a:pt x="780" y="204"/>
                    </a:lnTo>
                    <a:lnTo>
                      <a:pt x="852" y="228"/>
                    </a:lnTo>
                    <a:lnTo>
                      <a:pt x="864" y="192"/>
                    </a:lnTo>
                    <a:lnTo>
                      <a:pt x="900" y="192"/>
                    </a:lnTo>
                    <a:lnTo>
                      <a:pt x="936" y="192"/>
                    </a:lnTo>
                    <a:lnTo>
                      <a:pt x="972" y="192"/>
                    </a:lnTo>
                    <a:lnTo>
                      <a:pt x="1008" y="180"/>
                    </a:lnTo>
                    <a:lnTo>
                      <a:pt x="1020" y="144"/>
                    </a:lnTo>
                    <a:lnTo>
                      <a:pt x="1032" y="108"/>
                    </a:lnTo>
                    <a:lnTo>
                      <a:pt x="1056" y="72"/>
                    </a:lnTo>
                    <a:lnTo>
                      <a:pt x="1092" y="48"/>
                    </a:lnTo>
                    <a:lnTo>
                      <a:pt x="1104" y="12"/>
                    </a:lnTo>
                    <a:lnTo>
                      <a:pt x="1140" y="12"/>
                    </a:lnTo>
                    <a:lnTo>
                      <a:pt x="1176" y="36"/>
                    </a:lnTo>
                    <a:lnTo>
                      <a:pt x="1200" y="72"/>
                    </a:lnTo>
                    <a:lnTo>
                      <a:pt x="1212" y="108"/>
                    </a:lnTo>
                    <a:lnTo>
                      <a:pt x="1248" y="132"/>
                    </a:lnTo>
                    <a:lnTo>
                      <a:pt x="1284" y="156"/>
                    </a:lnTo>
                    <a:lnTo>
                      <a:pt x="1308" y="192"/>
                    </a:lnTo>
                    <a:lnTo>
                      <a:pt x="1332" y="228"/>
                    </a:lnTo>
                    <a:lnTo>
                      <a:pt x="1368" y="228"/>
                    </a:lnTo>
                    <a:lnTo>
                      <a:pt x="1404" y="216"/>
                    </a:lnTo>
                    <a:lnTo>
                      <a:pt x="1440" y="216"/>
                    </a:lnTo>
                    <a:lnTo>
                      <a:pt x="1476" y="204"/>
                    </a:lnTo>
                    <a:lnTo>
                      <a:pt x="1512" y="204"/>
                    </a:lnTo>
                    <a:lnTo>
                      <a:pt x="1548" y="192"/>
                    </a:lnTo>
                    <a:lnTo>
                      <a:pt x="1584" y="204"/>
                    </a:lnTo>
                    <a:lnTo>
                      <a:pt x="1620" y="204"/>
                    </a:lnTo>
                    <a:lnTo>
                      <a:pt x="1656" y="204"/>
                    </a:lnTo>
                    <a:lnTo>
                      <a:pt x="1692" y="204"/>
                    </a:lnTo>
                    <a:lnTo>
                      <a:pt x="1728" y="204"/>
                    </a:lnTo>
                    <a:lnTo>
                      <a:pt x="1764" y="192"/>
                    </a:lnTo>
                    <a:lnTo>
                      <a:pt x="1800" y="180"/>
                    </a:lnTo>
                    <a:lnTo>
                      <a:pt x="1836" y="156"/>
                    </a:lnTo>
                    <a:lnTo>
                      <a:pt x="1872" y="180"/>
                    </a:lnTo>
                    <a:lnTo>
                      <a:pt x="1908" y="192"/>
                    </a:lnTo>
                    <a:lnTo>
                      <a:pt x="1920" y="228"/>
                    </a:lnTo>
                    <a:lnTo>
                      <a:pt x="1956" y="240"/>
                    </a:lnTo>
                    <a:lnTo>
                      <a:pt x="1968" y="204"/>
                    </a:lnTo>
                    <a:lnTo>
                      <a:pt x="2004" y="192"/>
                    </a:lnTo>
                    <a:lnTo>
                      <a:pt x="2040" y="180"/>
                    </a:lnTo>
                    <a:lnTo>
                      <a:pt x="2076" y="180"/>
                    </a:lnTo>
                    <a:lnTo>
                      <a:pt x="2112" y="168"/>
                    </a:lnTo>
                    <a:lnTo>
                      <a:pt x="2148" y="180"/>
                    </a:lnTo>
                    <a:lnTo>
                      <a:pt x="2184" y="192"/>
                    </a:lnTo>
                    <a:lnTo>
                      <a:pt x="2220" y="204"/>
                    </a:lnTo>
                    <a:lnTo>
                      <a:pt x="2256" y="204"/>
                    </a:lnTo>
                    <a:lnTo>
                      <a:pt x="2268" y="168"/>
                    </a:lnTo>
                    <a:lnTo>
                      <a:pt x="2304" y="156"/>
                    </a:lnTo>
                    <a:lnTo>
                      <a:pt x="2340" y="168"/>
                    </a:lnTo>
                    <a:lnTo>
                      <a:pt x="2376" y="192"/>
                    </a:lnTo>
                    <a:lnTo>
                      <a:pt x="2412" y="192"/>
                    </a:lnTo>
                    <a:lnTo>
                      <a:pt x="2448" y="192"/>
                    </a:lnTo>
                    <a:lnTo>
                      <a:pt x="2472" y="156"/>
                    </a:lnTo>
                    <a:lnTo>
                      <a:pt x="2508" y="168"/>
                    </a:lnTo>
                    <a:lnTo>
                      <a:pt x="2544" y="168"/>
                    </a:lnTo>
                    <a:lnTo>
                      <a:pt x="2568" y="132"/>
                    </a:lnTo>
                    <a:lnTo>
                      <a:pt x="2592" y="96"/>
                    </a:lnTo>
                    <a:lnTo>
                      <a:pt x="2604" y="60"/>
                    </a:lnTo>
                    <a:lnTo>
                      <a:pt x="2628" y="24"/>
                    </a:lnTo>
                    <a:lnTo>
                      <a:pt x="2664" y="0"/>
                    </a:lnTo>
                    <a:lnTo>
                      <a:pt x="2700" y="0"/>
                    </a:lnTo>
                    <a:lnTo>
                      <a:pt x="2736" y="0"/>
                    </a:lnTo>
                    <a:lnTo>
                      <a:pt x="2760" y="36"/>
                    </a:lnTo>
                    <a:lnTo>
                      <a:pt x="2772" y="72"/>
                    </a:lnTo>
                    <a:lnTo>
                      <a:pt x="2808" y="96"/>
                    </a:lnTo>
                    <a:lnTo>
                      <a:pt x="2844" y="108"/>
                    </a:lnTo>
                    <a:lnTo>
                      <a:pt x="2868" y="144"/>
                    </a:lnTo>
                    <a:lnTo>
                      <a:pt x="2868" y="180"/>
                    </a:lnTo>
                    <a:lnTo>
                      <a:pt x="2904" y="192"/>
                    </a:lnTo>
                    <a:lnTo>
                      <a:pt x="2940" y="192"/>
                    </a:lnTo>
                    <a:lnTo>
                      <a:pt x="2964" y="156"/>
                    </a:lnTo>
                    <a:lnTo>
                      <a:pt x="3000" y="156"/>
                    </a:lnTo>
                    <a:lnTo>
                      <a:pt x="3024" y="192"/>
                    </a:lnTo>
                    <a:lnTo>
                      <a:pt x="3060" y="204"/>
                    </a:lnTo>
                    <a:lnTo>
                      <a:pt x="3096" y="204"/>
                    </a:lnTo>
                    <a:lnTo>
                      <a:pt x="3132" y="204"/>
                    </a:lnTo>
                    <a:lnTo>
                      <a:pt x="3168" y="192"/>
                    </a:lnTo>
                    <a:lnTo>
                      <a:pt x="3204" y="192"/>
                    </a:lnTo>
                    <a:lnTo>
                      <a:pt x="3240" y="192"/>
                    </a:lnTo>
                    <a:lnTo>
                      <a:pt x="3276" y="180"/>
                    </a:lnTo>
                    <a:lnTo>
                      <a:pt x="3312" y="180"/>
                    </a:lnTo>
                    <a:lnTo>
                      <a:pt x="3336" y="144"/>
                    </a:lnTo>
                    <a:lnTo>
                      <a:pt x="3372" y="168"/>
                    </a:lnTo>
                    <a:lnTo>
                      <a:pt x="3408" y="180"/>
                    </a:lnTo>
                    <a:lnTo>
                      <a:pt x="3444" y="192"/>
                    </a:lnTo>
                    <a:lnTo>
                      <a:pt x="3480" y="168"/>
                    </a:lnTo>
                    <a:lnTo>
                      <a:pt x="3516" y="168"/>
                    </a:lnTo>
                    <a:lnTo>
                      <a:pt x="3552" y="180"/>
                    </a:lnTo>
                    <a:lnTo>
                      <a:pt x="3588" y="168"/>
                    </a:lnTo>
                    <a:lnTo>
                      <a:pt x="3624" y="156"/>
                    </a:lnTo>
                    <a:lnTo>
                      <a:pt x="3660" y="180"/>
                    </a:lnTo>
                    <a:lnTo>
                      <a:pt x="3696" y="168"/>
                    </a:lnTo>
                    <a:lnTo>
                      <a:pt x="3720" y="132"/>
                    </a:lnTo>
                    <a:lnTo>
                      <a:pt x="3744" y="168"/>
                    </a:lnTo>
                  </a:path>
                </a:pathLst>
              </a:custGeom>
              <a:solidFill>
                <a:srgbClr val="8DC9B9"/>
              </a:solidFill>
              <a:ln w="12700" cap="rnd">
                <a:solidFill>
                  <a:schemeClr val="tx1"/>
                </a:solidFill>
                <a:round/>
                <a:headEnd/>
                <a:tailEnd/>
              </a:ln>
            </p:spPr>
            <p:txBody>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endParaRPr lang="en-US" altLang="en-US" sz="3600">
                  <a:solidFill>
                    <a:prstClr val="black"/>
                  </a:solidFill>
                  <a:latin typeface="Times New Roman" pitchFamily="84" charset="0"/>
                </a:endParaRPr>
              </a:p>
            </p:txBody>
          </p:sp>
        </p:grpSp>
        <p:sp>
          <p:nvSpPr>
            <p:cNvPr id="32" name="Rectangle 13"/>
            <p:cNvSpPr>
              <a:spLocks noChangeArrowheads="1"/>
            </p:cNvSpPr>
            <p:nvPr/>
          </p:nvSpPr>
          <p:spPr bwMode="auto">
            <a:xfrm>
              <a:off x="1600200" y="5410200"/>
              <a:ext cx="6120331" cy="366767"/>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b="1" dirty="0">
                  <a:solidFill>
                    <a:prstClr val="black"/>
                  </a:solidFill>
                  <a:latin typeface="Arial" charset="0"/>
                </a:rPr>
                <a:t>Seasonal </a:t>
              </a:r>
              <a:r>
                <a:rPr lang="en-US" altLang="en-US" b="1" dirty="0" smtClean="0">
                  <a:solidFill>
                    <a:prstClr val="black"/>
                  </a:solidFill>
                  <a:latin typeface="Arial" charset="0"/>
                </a:rPr>
                <a:t>Variation of Human Resources on a Project</a:t>
              </a:r>
              <a:endParaRPr lang="en-US" altLang="en-US" b="1" dirty="0">
                <a:solidFill>
                  <a:prstClr val="black"/>
                </a:solidFill>
                <a:latin typeface="Arial" charset="0"/>
              </a:endParaRPr>
            </a:p>
          </p:txBody>
        </p:sp>
        <p:sp>
          <p:nvSpPr>
            <p:cNvPr id="33" name="Rectangle 8"/>
            <p:cNvSpPr>
              <a:spLocks noChangeArrowheads="1"/>
            </p:cNvSpPr>
            <p:nvPr/>
          </p:nvSpPr>
          <p:spPr bwMode="auto">
            <a:xfrm>
              <a:off x="1529861" y="6242539"/>
              <a:ext cx="1694376" cy="305212"/>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sz="1400" b="1" dirty="0" smtClean="0">
                  <a:solidFill>
                    <a:prstClr val="black"/>
                  </a:solidFill>
                  <a:latin typeface="Arial" charset="0"/>
                </a:rPr>
                <a:t>Wheat Harvesting</a:t>
              </a:r>
              <a:endParaRPr lang="en-US" altLang="en-US" sz="1400" b="1" dirty="0">
                <a:solidFill>
                  <a:prstClr val="black"/>
                </a:solidFill>
                <a:latin typeface="Arial" charset="0"/>
              </a:endParaRPr>
            </a:p>
          </p:txBody>
        </p:sp>
        <p:sp>
          <p:nvSpPr>
            <p:cNvPr id="34" name="Rectangle 8"/>
            <p:cNvSpPr>
              <a:spLocks noChangeArrowheads="1"/>
            </p:cNvSpPr>
            <p:nvPr/>
          </p:nvSpPr>
          <p:spPr bwMode="auto">
            <a:xfrm>
              <a:off x="5750064" y="6271846"/>
              <a:ext cx="1008290" cy="305212"/>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sz="1400" b="1" dirty="0" err="1" smtClean="0">
                  <a:solidFill>
                    <a:prstClr val="black"/>
                  </a:solidFill>
                  <a:latin typeface="Arial" charset="0"/>
                </a:rPr>
                <a:t>Eid</a:t>
              </a:r>
              <a:r>
                <a:rPr lang="en-US" altLang="en-US" sz="1400" b="1" dirty="0" smtClean="0">
                  <a:solidFill>
                    <a:prstClr val="black"/>
                  </a:solidFill>
                  <a:latin typeface="Arial" charset="0"/>
                </a:rPr>
                <a:t> </a:t>
              </a:r>
              <a:r>
                <a:rPr lang="en-US" altLang="en-US" sz="1400" b="1" dirty="0" err="1" smtClean="0">
                  <a:solidFill>
                    <a:prstClr val="black"/>
                  </a:solidFill>
                  <a:latin typeface="Arial" charset="0"/>
                </a:rPr>
                <a:t>ul</a:t>
              </a:r>
              <a:r>
                <a:rPr lang="en-US" altLang="en-US" sz="1400" b="1" dirty="0" smtClean="0">
                  <a:solidFill>
                    <a:prstClr val="black"/>
                  </a:solidFill>
                  <a:latin typeface="Arial" charset="0"/>
                </a:rPr>
                <a:t> </a:t>
              </a:r>
              <a:r>
                <a:rPr lang="en-US" altLang="en-US" sz="1400" b="1" dirty="0" err="1" smtClean="0">
                  <a:solidFill>
                    <a:prstClr val="black"/>
                  </a:solidFill>
                  <a:latin typeface="Arial" charset="0"/>
                </a:rPr>
                <a:t>Fitr</a:t>
              </a:r>
              <a:endParaRPr lang="en-US" altLang="en-US" sz="1400" b="1" dirty="0">
                <a:solidFill>
                  <a:prstClr val="black"/>
                </a:solidFill>
                <a:latin typeface="Arial" charset="0"/>
              </a:endParaRPr>
            </a:p>
          </p:txBody>
        </p:sp>
      </p:grpSp>
      <p:sp>
        <p:nvSpPr>
          <p:cNvPr id="35" name="Rectangle 8"/>
          <p:cNvSpPr>
            <a:spLocks noChangeArrowheads="1"/>
          </p:cNvSpPr>
          <p:nvPr/>
        </p:nvSpPr>
        <p:spPr bwMode="auto">
          <a:xfrm>
            <a:off x="4131224" y="1702898"/>
            <a:ext cx="893259" cy="335989"/>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sz="1600" dirty="0" smtClean="0">
                <a:solidFill>
                  <a:prstClr val="black"/>
                </a:solidFill>
                <a:latin typeface="Arial" charset="0"/>
              </a:rPr>
              <a:t>Time </a:t>
            </a:r>
            <a:r>
              <a:rPr lang="en-US" altLang="en-US" sz="1600" b="1" dirty="0" smtClean="0">
                <a:solidFill>
                  <a:prstClr val="black"/>
                </a:solidFill>
                <a:latin typeface="Arial" charset="0"/>
              </a:rPr>
              <a:t>→</a:t>
            </a:r>
            <a:endParaRPr lang="en-US" altLang="en-US" sz="1600" b="1" dirty="0">
              <a:solidFill>
                <a:prstClr val="black"/>
              </a:solidFill>
              <a:latin typeface="Arial" charset="0"/>
            </a:endParaRPr>
          </a:p>
        </p:txBody>
      </p:sp>
      <p:sp>
        <p:nvSpPr>
          <p:cNvPr id="36" name="Rectangle 8"/>
          <p:cNvSpPr>
            <a:spLocks noChangeArrowheads="1"/>
          </p:cNvSpPr>
          <p:nvPr/>
        </p:nvSpPr>
        <p:spPr bwMode="auto">
          <a:xfrm>
            <a:off x="4119502" y="3245411"/>
            <a:ext cx="893259" cy="335989"/>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sz="1600" dirty="0" smtClean="0">
                <a:solidFill>
                  <a:prstClr val="black"/>
                </a:solidFill>
                <a:latin typeface="Arial" charset="0"/>
              </a:rPr>
              <a:t>Time </a:t>
            </a:r>
            <a:r>
              <a:rPr lang="en-US" altLang="en-US" sz="1600" b="1" dirty="0" smtClean="0">
                <a:solidFill>
                  <a:prstClr val="black"/>
                </a:solidFill>
                <a:latin typeface="Arial" charset="0"/>
              </a:rPr>
              <a:t>→</a:t>
            </a:r>
            <a:endParaRPr lang="en-US" altLang="en-US" sz="1600" b="1" dirty="0">
              <a:solidFill>
                <a:prstClr val="black"/>
              </a:solidFill>
              <a:latin typeface="Arial" charset="0"/>
            </a:endParaRPr>
          </a:p>
        </p:txBody>
      </p:sp>
      <p:sp>
        <p:nvSpPr>
          <p:cNvPr id="37" name="Rectangle 8"/>
          <p:cNvSpPr>
            <a:spLocks noChangeArrowheads="1"/>
          </p:cNvSpPr>
          <p:nvPr/>
        </p:nvSpPr>
        <p:spPr bwMode="auto">
          <a:xfrm>
            <a:off x="4131226" y="4822165"/>
            <a:ext cx="893259" cy="335989"/>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sz="1600" dirty="0" smtClean="0">
                <a:solidFill>
                  <a:prstClr val="black"/>
                </a:solidFill>
                <a:latin typeface="Arial" charset="0"/>
              </a:rPr>
              <a:t>Time </a:t>
            </a:r>
            <a:r>
              <a:rPr lang="en-US" altLang="en-US" sz="1600" b="1" dirty="0" smtClean="0">
                <a:solidFill>
                  <a:prstClr val="black"/>
                </a:solidFill>
                <a:latin typeface="Arial" charset="0"/>
              </a:rPr>
              <a:t>→</a:t>
            </a:r>
            <a:endParaRPr lang="en-US" altLang="en-US" sz="1600" b="1" dirty="0">
              <a:solidFill>
                <a:prstClr val="black"/>
              </a:solidFill>
              <a:latin typeface="Arial" charset="0"/>
            </a:endParaRPr>
          </a:p>
        </p:txBody>
      </p:sp>
      <p:sp>
        <p:nvSpPr>
          <p:cNvPr id="38" name="Rectangle 8"/>
          <p:cNvSpPr>
            <a:spLocks noChangeArrowheads="1"/>
          </p:cNvSpPr>
          <p:nvPr/>
        </p:nvSpPr>
        <p:spPr bwMode="auto">
          <a:xfrm>
            <a:off x="4131227" y="6445811"/>
            <a:ext cx="893259" cy="335989"/>
          </a:xfrm>
          <a:prstGeom prst="rect">
            <a:avLst/>
          </a:prstGeom>
          <a:solidFill>
            <a:srgbClr val="8DC9B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a:solidFill>
                  <a:schemeClr val="tx1"/>
                </a:solidFill>
                <a:latin typeface="Verdana" pitchFamily="84" charset="0"/>
              </a:defRPr>
            </a:lvl1pPr>
            <a:lvl2pPr marL="742950" indent="-285750" eaLnBrk="0" hangingPunct="0">
              <a:defRPr>
                <a:solidFill>
                  <a:schemeClr val="tx1"/>
                </a:solidFill>
                <a:latin typeface="Verdana" pitchFamily="84" charset="0"/>
              </a:defRPr>
            </a:lvl2pPr>
            <a:lvl3pPr marL="1143000" indent="-228600" eaLnBrk="0" hangingPunct="0">
              <a:defRPr>
                <a:solidFill>
                  <a:schemeClr val="tx1"/>
                </a:solidFill>
                <a:latin typeface="Verdana" pitchFamily="84" charset="0"/>
              </a:defRPr>
            </a:lvl3pPr>
            <a:lvl4pPr marL="1600200" indent="-228600" eaLnBrk="0" hangingPunct="0">
              <a:defRPr>
                <a:solidFill>
                  <a:schemeClr val="tx1"/>
                </a:solidFill>
                <a:latin typeface="Verdana" pitchFamily="84" charset="0"/>
              </a:defRPr>
            </a:lvl4pPr>
            <a:lvl5pPr marL="2057400" indent="-228600" eaLnBrk="0" hangingPunct="0">
              <a:defRPr>
                <a:solidFill>
                  <a:schemeClr val="tx1"/>
                </a:solidFill>
                <a:latin typeface="Verdana" pitchFamily="84" charset="0"/>
              </a:defRPr>
            </a:lvl5pPr>
            <a:lvl6pPr marL="2514600" indent="-228600" eaLnBrk="0" fontAlgn="base" hangingPunct="0">
              <a:spcBef>
                <a:spcPct val="0"/>
              </a:spcBef>
              <a:spcAft>
                <a:spcPct val="0"/>
              </a:spcAft>
              <a:defRPr>
                <a:solidFill>
                  <a:schemeClr val="tx1"/>
                </a:solidFill>
                <a:latin typeface="Verdana" pitchFamily="84" charset="0"/>
              </a:defRPr>
            </a:lvl6pPr>
            <a:lvl7pPr marL="2971800" indent="-228600" eaLnBrk="0" fontAlgn="base" hangingPunct="0">
              <a:spcBef>
                <a:spcPct val="0"/>
              </a:spcBef>
              <a:spcAft>
                <a:spcPct val="0"/>
              </a:spcAft>
              <a:defRPr>
                <a:solidFill>
                  <a:schemeClr val="tx1"/>
                </a:solidFill>
                <a:latin typeface="Verdana" pitchFamily="84" charset="0"/>
              </a:defRPr>
            </a:lvl7pPr>
            <a:lvl8pPr marL="3429000" indent="-228600" eaLnBrk="0" fontAlgn="base" hangingPunct="0">
              <a:spcBef>
                <a:spcPct val="0"/>
              </a:spcBef>
              <a:spcAft>
                <a:spcPct val="0"/>
              </a:spcAft>
              <a:defRPr>
                <a:solidFill>
                  <a:schemeClr val="tx1"/>
                </a:solidFill>
                <a:latin typeface="Verdana" pitchFamily="84" charset="0"/>
              </a:defRPr>
            </a:lvl8pPr>
            <a:lvl9pPr marL="3886200" indent="-228600" eaLnBrk="0" fontAlgn="base" hangingPunct="0">
              <a:spcBef>
                <a:spcPct val="0"/>
              </a:spcBef>
              <a:spcAft>
                <a:spcPct val="0"/>
              </a:spcAft>
              <a:defRPr>
                <a:solidFill>
                  <a:schemeClr val="tx1"/>
                </a:solidFill>
                <a:latin typeface="Verdana" pitchFamily="84" charset="0"/>
              </a:defRPr>
            </a:lvl9pPr>
          </a:lstStyle>
          <a:p>
            <a:r>
              <a:rPr lang="en-US" altLang="en-US" sz="1600" dirty="0" smtClean="0">
                <a:solidFill>
                  <a:prstClr val="black"/>
                </a:solidFill>
                <a:latin typeface="Arial" charset="0"/>
              </a:rPr>
              <a:t>Time </a:t>
            </a:r>
            <a:r>
              <a:rPr lang="en-US" altLang="en-US" sz="1600" b="1" dirty="0" smtClean="0">
                <a:solidFill>
                  <a:prstClr val="black"/>
                </a:solidFill>
                <a:latin typeface="Arial" charset="0"/>
              </a:rPr>
              <a:t>→</a:t>
            </a:r>
            <a:endParaRPr lang="en-US" altLang="en-US" sz="1600" b="1" dirty="0">
              <a:solidFill>
                <a:prstClr val="black"/>
              </a:solidFill>
              <a:latin typeface="Arial" charset="0"/>
            </a:endParaRPr>
          </a:p>
        </p:txBody>
      </p:sp>
      <p:sp>
        <p:nvSpPr>
          <p:cNvPr id="30"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2205205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648"/>
            <a:ext cx="9130145" cy="548640"/>
          </a:xfrm>
        </p:spPr>
        <p:txBody>
          <a:bodyPr>
            <a:normAutofit/>
          </a:bodyPr>
          <a:lstStyle/>
          <a:p>
            <a:pPr algn="l"/>
            <a:r>
              <a:rPr lang="en-US" sz="2800" b="1" dirty="0" smtClean="0">
                <a:solidFill>
                  <a:srgbClr val="FF0000"/>
                </a:solidFill>
              </a:rPr>
              <a:t>Naïve Method – The Simplest Forecast </a:t>
            </a:r>
            <a:endParaRPr lang="en-US" sz="2800" b="1" dirty="0">
              <a:solidFill>
                <a:srgbClr val="FF0000"/>
              </a:solidFill>
            </a:endParaRPr>
          </a:p>
        </p:txBody>
      </p:sp>
      <p:sp>
        <p:nvSpPr>
          <p:cNvPr id="3" name="Slide Number Placeholder 2"/>
          <p:cNvSpPr>
            <a:spLocks noGrp="1"/>
          </p:cNvSpPr>
          <p:nvPr>
            <p:ph type="sldNum" sz="quarter" idx="12"/>
          </p:nvPr>
        </p:nvSpPr>
        <p:spPr>
          <a:xfrm>
            <a:off x="8778240" y="6487189"/>
            <a:ext cx="365760" cy="365125"/>
          </a:xfrm>
        </p:spPr>
        <p:txBody>
          <a:bodyPr/>
          <a:lstStyle/>
          <a:p>
            <a:pPr algn="l"/>
            <a:fld id="{B6F15528-21DE-4FAA-801E-634DDDAF4B2B}" type="slidenum">
              <a:rPr lang="en-US" b="1" smtClean="0">
                <a:solidFill>
                  <a:prstClr val="black"/>
                </a:solidFill>
              </a:rPr>
              <a:pPr algn="l"/>
              <a:t>6</a:t>
            </a:fld>
            <a:endParaRPr lang="en-US" b="1" dirty="0">
              <a:solidFill>
                <a:prstClr val="black"/>
              </a:solidFill>
            </a:endParaRPr>
          </a:p>
        </p:txBody>
      </p:sp>
      <p:sp>
        <p:nvSpPr>
          <p:cNvPr id="6" name="Content Placeholder 3"/>
          <p:cNvSpPr>
            <a:spLocks noGrp="1"/>
          </p:cNvSpPr>
          <p:nvPr>
            <p:ph idx="1"/>
          </p:nvPr>
        </p:nvSpPr>
        <p:spPr>
          <a:xfrm>
            <a:off x="76200" y="685800"/>
            <a:ext cx="5715000" cy="1295400"/>
          </a:xfrm>
          <a:solidFill>
            <a:schemeClr val="bg1">
              <a:lumMod val="95000"/>
            </a:schemeClr>
          </a:solidFill>
        </p:spPr>
        <p:txBody>
          <a:bodyPr>
            <a:normAutofit lnSpcReduction="10000"/>
          </a:bodyPr>
          <a:lstStyle/>
          <a:p>
            <a:pPr marL="0" indent="0">
              <a:buNone/>
            </a:pPr>
            <a:r>
              <a:rPr lang="en-US" sz="2000" u="sng" dirty="0" smtClean="0"/>
              <a:t>Example</a:t>
            </a:r>
            <a:r>
              <a:rPr lang="en-US" sz="2000" dirty="0" smtClean="0"/>
              <a:t>: On </a:t>
            </a:r>
            <a:r>
              <a:rPr lang="en-US" sz="2000"/>
              <a:t>a </a:t>
            </a:r>
            <a:r>
              <a:rPr lang="en-US" sz="2000" smtClean="0"/>
              <a:t>multi-housing </a:t>
            </a:r>
            <a:r>
              <a:rPr lang="en-US" sz="2000" dirty="0"/>
              <a:t>project, the time of completion of the first 10 houses (H1 to </a:t>
            </a:r>
            <a:r>
              <a:rPr lang="en-US" sz="2000" dirty="0" smtClean="0"/>
              <a:t>H10) is indicated in the table. </a:t>
            </a:r>
            <a:r>
              <a:rPr lang="en-US" sz="2000" dirty="0"/>
              <a:t>What can be the forecasted duration of House # </a:t>
            </a:r>
            <a:r>
              <a:rPr lang="en-US" sz="2000" dirty="0" smtClean="0"/>
              <a:t>11 (H11)? </a:t>
            </a:r>
            <a:endParaRPr lang="en-US" sz="2000" dirty="0"/>
          </a:p>
        </p:txBody>
      </p:sp>
      <p:cxnSp>
        <p:nvCxnSpPr>
          <p:cNvPr id="7" name="Straight Connector 6"/>
          <p:cNvCxnSpPr/>
          <p:nvPr/>
        </p:nvCxnSpPr>
        <p:spPr>
          <a:xfrm>
            <a:off x="-13855" y="540189"/>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785065984"/>
              </p:ext>
            </p:extLst>
          </p:nvPr>
        </p:nvGraphicFramePr>
        <p:xfrm>
          <a:off x="6492240" y="762000"/>
          <a:ext cx="2423160" cy="471932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gridCol w="1508760">
                  <a:extLst>
                    <a:ext uri="{9D8B030D-6E8A-4147-A177-3AD203B41FA5}">
                      <a16:colId xmlns:a16="http://schemas.microsoft.com/office/drawing/2014/main" xmlns="" val="20001"/>
                    </a:ext>
                  </a:extLst>
                </a:gridCol>
              </a:tblGrid>
              <a:tr h="370840">
                <a:tc>
                  <a:txBody>
                    <a:bodyPr/>
                    <a:lstStyle/>
                    <a:p>
                      <a:pPr algn="ctr"/>
                      <a:r>
                        <a:rPr lang="en-US" dirty="0" smtClean="0"/>
                        <a:t>House</a:t>
                      </a:r>
                      <a:endParaRPr lang="en-US" dirty="0"/>
                    </a:p>
                  </a:txBody>
                  <a:tcPr/>
                </a:tc>
                <a:tc>
                  <a:txBody>
                    <a:bodyPr/>
                    <a:lstStyle/>
                    <a:p>
                      <a:pPr algn="ctr"/>
                      <a:r>
                        <a:rPr lang="en-US" dirty="0" smtClean="0"/>
                        <a:t>Duration to Complete</a:t>
                      </a:r>
                      <a:endParaRPr lang="en-US" dirty="0"/>
                    </a:p>
                  </a:txBody>
                  <a:tcPr/>
                </a:tc>
                <a:extLst>
                  <a:ext uri="{0D108BD9-81ED-4DB2-BD59-A6C34878D82A}">
                    <a16:rowId xmlns:a16="http://schemas.microsoft.com/office/drawing/2014/main" xmlns="" val="10000"/>
                  </a:ext>
                </a:extLst>
              </a:tr>
              <a:tr h="370840">
                <a:tc>
                  <a:txBody>
                    <a:bodyPr/>
                    <a:lstStyle/>
                    <a:p>
                      <a:pPr algn="ctr"/>
                      <a:r>
                        <a:rPr lang="en-US" dirty="0" smtClean="0"/>
                        <a:t>H1</a:t>
                      </a:r>
                      <a:endParaRPr lang="en-US" dirty="0"/>
                    </a:p>
                  </a:txBody>
                  <a:tcPr/>
                </a:tc>
                <a:tc>
                  <a:txBody>
                    <a:bodyPr/>
                    <a:lstStyle/>
                    <a:p>
                      <a:pPr algn="ctr" fontAlgn="b"/>
                      <a:r>
                        <a:rPr lang="en-US" sz="1800" b="0" i="0" u="none" strike="noStrike" dirty="0">
                          <a:solidFill>
                            <a:srgbClr val="000000"/>
                          </a:solidFill>
                          <a:effectLst/>
                          <a:latin typeface="Calibri"/>
                        </a:rPr>
                        <a:t>260</a:t>
                      </a:r>
                    </a:p>
                  </a:txBody>
                  <a:tcPr marL="9525" marR="9525" marT="9525" marB="0" anchor="ctr"/>
                </a:tc>
                <a:extLst>
                  <a:ext uri="{0D108BD9-81ED-4DB2-BD59-A6C34878D82A}">
                    <a16:rowId xmlns:a16="http://schemas.microsoft.com/office/drawing/2014/main" xmlns="" val="10001"/>
                  </a:ext>
                </a:extLst>
              </a:tr>
              <a:tr h="370840">
                <a:tc>
                  <a:txBody>
                    <a:bodyPr/>
                    <a:lstStyle/>
                    <a:p>
                      <a:pPr algn="ctr"/>
                      <a:r>
                        <a:rPr lang="en-US" dirty="0" smtClean="0"/>
                        <a:t>H2</a:t>
                      </a:r>
                      <a:endParaRPr lang="en-US" dirty="0"/>
                    </a:p>
                  </a:txBody>
                  <a:tcPr/>
                </a:tc>
                <a:tc>
                  <a:txBody>
                    <a:bodyPr/>
                    <a:lstStyle/>
                    <a:p>
                      <a:pPr algn="ctr" fontAlgn="b"/>
                      <a:r>
                        <a:rPr lang="en-US" sz="1800" b="0" i="0" u="none" strike="noStrike">
                          <a:solidFill>
                            <a:srgbClr val="000000"/>
                          </a:solidFill>
                          <a:effectLst/>
                          <a:latin typeface="Calibri"/>
                        </a:rPr>
                        <a:t>245</a:t>
                      </a:r>
                    </a:p>
                  </a:txBody>
                  <a:tcPr marL="9525" marR="9525" marT="9525" marB="0" anchor="ctr"/>
                </a:tc>
                <a:extLst>
                  <a:ext uri="{0D108BD9-81ED-4DB2-BD59-A6C34878D82A}">
                    <a16:rowId xmlns:a16="http://schemas.microsoft.com/office/drawing/2014/main" xmlns="" val="10002"/>
                  </a:ext>
                </a:extLst>
              </a:tr>
              <a:tr h="370840">
                <a:tc>
                  <a:txBody>
                    <a:bodyPr/>
                    <a:lstStyle/>
                    <a:p>
                      <a:pPr algn="ctr"/>
                      <a:r>
                        <a:rPr lang="en-US" dirty="0" smtClean="0"/>
                        <a:t>H3</a:t>
                      </a:r>
                      <a:endParaRPr lang="en-US" dirty="0"/>
                    </a:p>
                  </a:txBody>
                  <a:tcPr/>
                </a:tc>
                <a:tc>
                  <a:txBody>
                    <a:bodyPr/>
                    <a:lstStyle/>
                    <a:p>
                      <a:pPr algn="ctr" fontAlgn="b"/>
                      <a:r>
                        <a:rPr lang="en-US" sz="1800" b="0" i="0" u="none" strike="noStrike">
                          <a:solidFill>
                            <a:srgbClr val="000000"/>
                          </a:solidFill>
                          <a:effectLst/>
                          <a:latin typeface="Calibri"/>
                        </a:rPr>
                        <a:t>255</a:t>
                      </a:r>
                    </a:p>
                  </a:txBody>
                  <a:tcPr marL="9525" marR="9525" marT="9525" marB="0" anchor="ctr"/>
                </a:tc>
                <a:extLst>
                  <a:ext uri="{0D108BD9-81ED-4DB2-BD59-A6C34878D82A}">
                    <a16:rowId xmlns:a16="http://schemas.microsoft.com/office/drawing/2014/main" xmlns="" val="10003"/>
                  </a:ext>
                </a:extLst>
              </a:tr>
              <a:tr h="370840">
                <a:tc>
                  <a:txBody>
                    <a:bodyPr/>
                    <a:lstStyle/>
                    <a:p>
                      <a:pPr algn="ctr"/>
                      <a:r>
                        <a:rPr lang="en-US" dirty="0" smtClean="0"/>
                        <a:t>H4</a:t>
                      </a:r>
                      <a:endParaRPr lang="en-US" dirty="0"/>
                    </a:p>
                  </a:txBody>
                  <a:tcPr/>
                </a:tc>
                <a:tc>
                  <a:txBody>
                    <a:bodyPr/>
                    <a:lstStyle/>
                    <a:p>
                      <a:pPr algn="ctr" fontAlgn="b"/>
                      <a:r>
                        <a:rPr lang="en-US" sz="1800" b="0" i="0" u="none" strike="noStrike" dirty="0">
                          <a:solidFill>
                            <a:srgbClr val="000000"/>
                          </a:solidFill>
                          <a:effectLst/>
                          <a:latin typeface="Calibri"/>
                        </a:rPr>
                        <a:t>246</a:t>
                      </a:r>
                    </a:p>
                  </a:txBody>
                  <a:tcPr marL="9525" marR="9525" marT="9525" marB="0" anchor="ctr"/>
                </a:tc>
                <a:extLst>
                  <a:ext uri="{0D108BD9-81ED-4DB2-BD59-A6C34878D82A}">
                    <a16:rowId xmlns:a16="http://schemas.microsoft.com/office/drawing/2014/main" xmlns="" val="10004"/>
                  </a:ext>
                </a:extLst>
              </a:tr>
              <a:tr h="370840">
                <a:tc>
                  <a:txBody>
                    <a:bodyPr/>
                    <a:lstStyle/>
                    <a:p>
                      <a:pPr algn="ctr"/>
                      <a:r>
                        <a:rPr lang="en-US" dirty="0" smtClean="0"/>
                        <a:t>H5</a:t>
                      </a:r>
                      <a:endParaRPr lang="en-US" dirty="0"/>
                    </a:p>
                  </a:txBody>
                  <a:tcPr/>
                </a:tc>
                <a:tc>
                  <a:txBody>
                    <a:bodyPr/>
                    <a:lstStyle/>
                    <a:p>
                      <a:pPr algn="ctr" fontAlgn="b"/>
                      <a:r>
                        <a:rPr lang="en-US" sz="1800" b="0" i="0" u="none" strike="noStrike" dirty="0">
                          <a:solidFill>
                            <a:srgbClr val="000000"/>
                          </a:solidFill>
                          <a:effectLst/>
                          <a:latin typeface="Calibri"/>
                        </a:rPr>
                        <a:t>254</a:t>
                      </a:r>
                    </a:p>
                  </a:txBody>
                  <a:tcPr marL="9525" marR="9525" marT="9525" marB="0" anchor="ctr"/>
                </a:tc>
                <a:extLst>
                  <a:ext uri="{0D108BD9-81ED-4DB2-BD59-A6C34878D82A}">
                    <a16:rowId xmlns:a16="http://schemas.microsoft.com/office/drawing/2014/main" xmlns="" val="10005"/>
                  </a:ext>
                </a:extLst>
              </a:tr>
              <a:tr h="370840">
                <a:tc>
                  <a:txBody>
                    <a:bodyPr/>
                    <a:lstStyle/>
                    <a:p>
                      <a:pPr algn="ctr"/>
                      <a:r>
                        <a:rPr lang="en-US" dirty="0" smtClean="0"/>
                        <a:t>H6</a:t>
                      </a:r>
                      <a:endParaRPr lang="en-US" dirty="0"/>
                    </a:p>
                  </a:txBody>
                  <a:tcPr/>
                </a:tc>
                <a:tc>
                  <a:txBody>
                    <a:bodyPr/>
                    <a:lstStyle/>
                    <a:p>
                      <a:pPr algn="ctr" fontAlgn="b"/>
                      <a:r>
                        <a:rPr lang="en-US" sz="1800" b="0" i="0" u="none" strike="noStrike" dirty="0">
                          <a:solidFill>
                            <a:srgbClr val="000000"/>
                          </a:solidFill>
                          <a:effectLst/>
                          <a:latin typeface="Calibri"/>
                        </a:rPr>
                        <a:t>243</a:t>
                      </a:r>
                    </a:p>
                  </a:txBody>
                  <a:tcPr marL="9525" marR="9525" marT="9525" marB="0" anchor="ctr"/>
                </a:tc>
                <a:extLst>
                  <a:ext uri="{0D108BD9-81ED-4DB2-BD59-A6C34878D82A}">
                    <a16:rowId xmlns:a16="http://schemas.microsoft.com/office/drawing/2014/main" xmlns="" val="10006"/>
                  </a:ext>
                </a:extLst>
              </a:tr>
              <a:tr h="370840">
                <a:tc>
                  <a:txBody>
                    <a:bodyPr/>
                    <a:lstStyle/>
                    <a:p>
                      <a:pPr algn="ctr"/>
                      <a:r>
                        <a:rPr lang="en-US" dirty="0" smtClean="0"/>
                        <a:t>H7</a:t>
                      </a:r>
                      <a:endParaRPr lang="en-US" dirty="0"/>
                    </a:p>
                  </a:txBody>
                  <a:tcPr/>
                </a:tc>
                <a:tc>
                  <a:txBody>
                    <a:bodyPr/>
                    <a:lstStyle/>
                    <a:p>
                      <a:pPr algn="ctr" fontAlgn="b"/>
                      <a:r>
                        <a:rPr lang="en-US" sz="1800" b="0" i="0" u="none" strike="noStrike">
                          <a:solidFill>
                            <a:srgbClr val="000000"/>
                          </a:solidFill>
                          <a:effectLst/>
                          <a:latin typeface="Calibri"/>
                        </a:rPr>
                        <a:t>253</a:t>
                      </a:r>
                    </a:p>
                  </a:txBody>
                  <a:tcPr marL="9525" marR="9525" marT="9525" marB="0" anchor="ctr"/>
                </a:tc>
                <a:extLst>
                  <a:ext uri="{0D108BD9-81ED-4DB2-BD59-A6C34878D82A}">
                    <a16:rowId xmlns:a16="http://schemas.microsoft.com/office/drawing/2014/main" xmlns="" val="10007"/>
                  </a:ext>
                </a:extLst>
              </a:tr>
              <a:tr h="370840">
                <a:tc>
                  <a:txBody>
                    <a:bodyPr/>
                    <a:lstStyle/>
                    <a:p>
                      <a:pPr algn="ctr"/>
                      <a:r>
                        <a:rPr lang="en-US" dirty="0" smtClean="0"/>
                        <a:t>H8</a:t>
                      </a:r>
                      <a:endParaRPr lang="en-US" dirty="0"/>
                    </a:p>
                  </a:txBody>
                  <a:tcPr/>
                </a:tc>
                <a:tc>
                  <a:txBody>
                    <a:bodyPr/>
                    <a:lstStyle/>
                    <a:p>
                      <a:pPr algn="ctr" fontAlgn="b"/>
                      <a:r>
                        <a:rPr lang="en-US" sz="1800" b="0" i="0" u="none" strike="noStrike" dirty="0">
                          <a:solidFill>
                            <a:srgbClr val="000000"/>
                          </a:solidFill>
                          <a:effectLst/>
                          <a:latin typeface="Calibri"/>
                        </a:rPr>
                        <a:t>242</a:t>
                      </a:r>
                    </a:p>
                  </a:txBody>
                  <a:tcPr marL="9525" marR="9525" marT="9525" marB="0" anchor="ctr"/>
                </a:tc>
                <a:extLst>
                  <a:ext uri="{0D108BD9-81ED-4DB2-BD59-A6C34878D82A}">
                    <a16:rowId xmlns:a16="http://schemas.microsoft.com/office/drawing/2014/main" xmlns="" val="10008"/>
                  </a:ext>
                </a:extLst>
              </a:tr>
              <a:tr h="370840">
                <a:tc>
                  <a:txBody>
                    <a:bodyPr/>
                    <a:lstStyle/>
                    <a:p>
                      <a:pPr algn="ctr"/>
                      <a:r>
                        <a:rPr lang="en-US" dirty="0" smtClean="0"/>
                        <a:t>H9</a:t>
                      </a:r>
                      <a:endParaRPr lang="en-US" dirty="0"/>
                    </a:p>
                  </a:txBody>
                  <a:tcPr/>
                </a:tc>
                <a:tc>
                  <a:txBody>
                    <a:bodyPr/>
                    <a:lstStyle/>
                    <a:p>
                      <a:pPr algn="ctr" fontAlgn="b"/>
                      <a:r>
                        <a:rPr lang="en-US" sz="1800" b="0" i="0" u="none" strike="noStrike" dirty="0">
                          <a:solidFill>
                            <a:srgbClr val="000000"/>
                          </a:solidFill>
                          <a:effectLst/>
                          <a:latin typeface="Calibri"/>
                        </a:rPr>
                        <a:t>254</a:t>
                      </a:r>
                    </a:p>
                  </a:txBody>
                  <a:tcPr marL="9525" marR="9525" marT="9525" marB="0" anchor="ctr"/>
                </a:tc>
                <a:extLst>
                  <a:ext uri="{0D108BD9-81ED-4DB2-BD59-A6C34878D82A}">
                    <a16:rowId xmlns:a16="http://schemas.microsoft.com/office/drawing/2014/main" xmlns="" val="10009"/>
                  </a:ext>
                </a:extLst>
              </a:tr>
              <a:tr h="370840">
                <a:tc>
                  <a:txBody>
                    <a:bodyPr/>
                    <a:lstStyle/>
                    <a:p>
                      <a:pPr algn="ctr"/>
                      <a:r>
                        <a:rPr lang="en-US" dirty="0" smtClean="0"/>
                        <a:t>H10</a:t>
                      </a:r>
                      <a:endParaRPr lang="en-US" dirty="0"/>
                    </a:p>
                  </a:txBody>
                  <a:tcPr/>
                </a:tc>
                <a:tc>
                  <a:txBody>
                    <a:bodyPr/>
                    <a:lstStyle/>
                    <a:p>
                      <a:pPr algn="ctr" fontAlgn="b"/>
                      <a:r>
                        <a:rPr lang="en-US" sz="1800" b="0" i="0" u="none" strike="noStrike" dirty="0">
                          <a:solidFill>
                            <a:srgbClr val="000000"/>
                          </a:solidFill>
                          <a:effectLst/>
                          <a:latin typeface="Calibri"/>
                        </a:rPr>
                        <a:t>248</a:t>
                      </a:r>
                    </a:p>
                  </a:txBody>
                  <a:tcPr marL="9525" marR="9525" marT="9525" marB="0" anchor="ctr"/>
                </a:tc>
                <a:extLst>
                  <a:ext uri="{0D108BD9-81ED-4DB2-BD59-A6C34878D82A}">
                    <a16:rowId xmlns:a16="http://schemas.microsoft.com/office/drawing/2014/main" xmlns="" val="10010"/>
                  </a:ext>
                </a:extLst>
              </a:tr>
              <a:tr h="370840">
                <a:tc>
                  <a:txBody>
                    <a:bodyPr/>
                    <a:lstStyle/>
                    <a:p>
                      <a:pPr algn="ctr"/>
                      <a:r>
                        <a:rPr lang="en-US" dirty="0" smtClean="0"/>
                        <a:t>H11</a:t>
                      </a:r>
                      <a:endParaRPr lang="en-US" dirty="0"/>
                    </a:p>
                  </a:txBody>
                  <a:tcPr/>
                </a:tc>
                <a:tc>
                  <a:txBody>
                    <a:bodyPr/>
                    <a:lstStyle/>
                    <a:p>
                      <a:pPr algn="ct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xmlns="" val="10011"/>
                  </a:ext>
                </a:extLst>
              </a:tr>
            </a:tbl>
          </a:graphicData>
        </a:graphic>
      </p:graphicFrame>
      <p:sp>
        <p:nvSpPr>
          <p:cNvPr id="10" name="Content Placeholder 3"/>
          <p:cNvSpPr txBox="1">
            <a:spLocks/>
          </p:cNvSpPr>
          <p:nvPr/>
        </p:nvSpPr>
        <p:spPr>
          <a:xfrm>
            <a:off x="76200" y="2209800"/>
            <a:ext cx="6019800" cy="2209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u="sng" dirty="0" smtClean="0">
                <a:solidFill>
                  <a:prstClr val="black"/>
                </a:solidFill>
              </a:rPr>
              <a:t>Simplest Method</a:t>
            </a:r>
            <a:r>
              <a:rPr lang="en-US" sz="2000" dirty="0" smtClean="0">
                <a:solidFill>
                  <a:prstClr val="black"/>
                </a:solidFill>
              </a:rPr>
              <a:t>: Forecast duration is the previous house’s </a:t>
            </a:r>
            <a:r>
              <a:rPr lang="en-US" sz="2000" smtClean="0">
                <a:solidFill>
                  <a:prstClr val="black"/>
                </a:solidFill>
              </a:rPr>
              <a:t>(H-10’s</a:t>
            </a:r>
            <a:r>
              <a:rPr lang="en-US" sz="2000" dirty="0" smtClean="0">
                <a:solidFill>
                  <a:prstClr val="black"/>
                </a:solidFill>
              </a:rPr>
              <a:t>) actual duration, i.e. 248 days.</a:t>
            </a:r>
          </a:p>
          <a:p>
            <a:pPr marL="0" indent="0">
              <a:spcBef>
                <a:spcPts val="1200"/>
              </a:spcBef>
              <a:buFont typeface="Arial" pitchFamily="34" charset="0"/>
              <a:buNone/>
            </a:pPr>
            <a:r>
              <a:rPr lang="en-US" sz="2000" dirty="0" smtClean="0">
                <a:solidFill>
                  <a:prstClr val="black"/>
                </a:solidFill>
              </a:rPr>
              <a:t>This is the </a:t>
            </a:r>
            <a:r>
              <a:rPr lang="en-US" sz="2000" b="1" dirty="0" smtClean="0">
                <a:solidFill>
                  <a:prstClr val="black"/>
                </a:solidFill>
              </a:rPr>
              <a:t>Naïve Method</a:t>
            </a:r>
            <a:r>
              <a:rPr lang="en-US" sz="2000" dirty="0" smtClean="0">
                <a:solidFill>
                  <a:prstClr val="black"/>
                </a:solidFill>
              </a:rPr>
              <a:t> of forecasting and is widely used for future estimating.  Sometimes, the naïve forecast is indexed to inflation/escalation/increments.  For example, in this case, duration </a:t>
            </a:r>
            <a:r>
              <a:rPr lang="en-US" sz="2000" smtClean="0">
                <a:solidFill>
                  <a:prstClr val="black"/>
                </a:solidFill>
              </a:rPr>
              <a:t>of H-11 </a:t>
            </a:r>
            <a:r>
              <a:rPr lang="en-US" sz="2000" dirty="0" smtClean="0">
                <a:solidFill>
                  <a:prstClr val="black"/>
                </a:solidFill>
              </a:rPr>
              <a:t>could be 248 days+10% </a:t>
            </a:r>
          </a:p>
        </p:txBody>
      </p:sp>
      <p:sp>
        <p:nvSpPr>
          <p:cNvPr id="11" name="Content Placeholder 3"/>
          <p:cNvSpPr txBox="1">
            <a:spLocks/>
          </p:cNvSpPr>
          <p:nvPr/>
        </p:nvSpPr>
        <p:spPr>
          <a:xfrm>
            <a:off x="76200" y="4648200"/>
            <a:ext cx="5715000" cy="762000"/>
          </a:xfrm>
          <a:prstGeom prst="rect">
            <a:avLst/>
          </a:prstGeom>
          <a:solidFill>
            <a:schemeClr val="bg1">
              <a:lumMod val="95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solidFill>
                  <a:prstClr val="black"/>
                </a:solidFill>
              </a:rPr>
              <a:t>Naïve Forecast:  </a:t>
            </a:r>
            <a:r>
              <a:rPr lang="en-US" sz="2000" dirty="0" smtClean="0">
                <a:solidFill>
                  <a:prstClr val="black"/>
                </a:solidFill>
              </a:rPr>
              <a:t>A forecast for a future period/event equals the previous period/event’s actual value</a:t>
            </a:r>
          </a:p>
        </p:txBody>
      </p:sp>
      <p:sp>
        <p:nvSpPr>
          <p:cNvPr id="9"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2300753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build="p"/>
      <p:bldP spid="1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 y="-16400"/>
            <a:ext cx="9139536" cy="548640"/>
          </a:xfrm>
        </p:spPr>
        <p:txBody>
          <a:bodyPr>
            <a:normAutofit/>
          </a:bodyPr>
          <a:lstStyle/>
          <a:p>
            <a:pPr algn="l"/>
            <a:r>
              <a:rPr lang="en-US" sz="2800" b="1" dirty="0" smtClean="0">
                <a:solidFill>
                  <a:srgbClr val="FF0000"/>
                </a:solidFill>
              </a:rPr>
              <a:t>Averaging Methods – Simple Moving Averages</a:t>
            </a:r>
            <a:endParaRPr lang="en-US" sz="2800" b="1" dirty="0">
              <a:solidFill>
                <a:srgbClr val="FF0000"/>
              </a:solidFill>
            </a:endParaRPr>
          </a:p>
        </p:txBody>
      </p:sp>
      <p:sp>
        <p:nvSpPr>
          <p:cNvPr id="3" name="Slide Number Placeholder 2"/>
          <p:cNvSpPr>
            <a:spLocks noGrp="1"/>
          </p:cNvSpPr>
          <p:nvPr>
            <p:ph type="sldNum" sz="quarter" idx="12"/>
          </p:nvPr>
        </p:nvSpPr>
        <p:spPr>
          <a:xfrm>
            <a:off x="8775346" y="6488052"/>
            <a:ext cx="365760" cy="365125"/>
          </a:xfrm>
        </p:spPr>
        <p:txBody>
          <a:bodyPr/>
          <a:lstStyle/>
          <a:p>
            <a:pPr algn="l"/>
            <a:fld id="{B6F15528-21DE-4FAA-801E-634DDDAF4B2B}" type="slidenum">
              <a:rPr lang="en-US" b="1" smtClean="0">
                <a:solidFill>
                  <a:prstClr val="black"/>
                </a:solidFill>
              </a:rPr>
              <a:pPr algn="l"/>
              <a:t>7</a:t>
            </a:fld>
            <a:endParaRPr lang="en-US" b="1" dirty="0">
              <a:solidFill>
                <a:prstClr val="black"/>
              </a:solidFill>
            </a:endParaRPr>
          </a:p>
        </p:txBody>
      </p:sp>
      <p:graphicFrame>
        <p:nvGraphicFramePr>
          <p:cNvPr id="7" name="Chart 6"/>
          <p:cNvGraphicFramePr/>
          <p:nvPr>
            <p:extLst/>
          </p:nvPr>
        </p:nvGraphicFramePr>
        <p:xfrm>
          <a:off x="40323" y="532240"/>
          <a:ext cx="60960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25546272"/>
              </p:ext>
            </p:extLst>
          </p:nvPr>
        </p:nvGraphicFramePr>
        <p:xfrm>
          <a:off x="6477000" y="1039892"/>
          <a:ext cx="2423160" cy="46634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gridCol w="1508760">
                  <a:extLst>
                    <a:ext uri="{9D8B030D-6E8A-4147-A177-3AD203B41FA5}">
                      <a16:colId xmlns:a16="http://schemas.microsoft.com/office/drawing/2014/main" xmlns="" val="20001"/>
                    </a:ext>
                  </a:extLst>
                </a:gridCol>
              </a:tblGrid>
              <a:tr h="614979">
                <a:tc>
                  <a:txBody>
                    <a:bodyPr/>
                    <a:lstStyle/>
                    <a:p>
                      <a:pPr algn="ctr"/>
                      <a:r>
                        <a:rPr lang="en-US" dirty="0" smtClean="0"/>
                        <a:t>House #</a:t>
                      </a:r>
                      <a:endParaRPr lang="en-US" dirty="0"/>
                    </a:p>
                  </a:txBody>
                  <a:tcPr/>
                </a:tc>
                <a:tc>
                  <a:txBody>
                    <a:bodyPr/>
                    <a:lstStyle/>
                    <a:p>
                      <a:pPr algn="ctr"/>
                      <a:r>
                        <a:rPr lang="en-US" dirty="0" smtClean="0"/>
                        <a:t>Duration to Complete</a:t>
                      </a:r>
                      <a:endParaRPr lang="en-US" dirty="0"/>
                    </a:p>
                  </a:txBody>
                  <a:tcPr/>
                </a:tc>
                <a:extLst>
                  <a:ext uri="{0D108BD9-81ED-4DB2-BD59-A6C34878D82A}">
                    <a16:rowId xmlns:a16="http://schemas.microsoft.com/office/drawing/2014/main" xmlns="" val="10000"/>
                  </a:ext>
                </a:extLst>
              </a:tr>
              <a:tr h="351416">
                <a:tc>
                  <a:txBody>
                    <a:bodyPr/>
                    <a:lstStyle/>
                    <a:p>
                      <a:pPr algn="ctr"/>
                      <a:r>
                        <a:rPr lang="en-US" dirty="0" smtClean="0"/>
                        <a:t>H1</a:t>
                      </a:r>
                      <a:endParaRPr lang="en-US" dirty="0"/>
                    </a:p>
                  </a:txBody>
                  <a:tcPr/>
                </a:tc>
                <a:tc>
                  <a:txBody>
                    <a:bodyPr/>
                    <a:lstStyle/>
                    <a:p>
                      <a:pPr algn="ctr" fontAlgn="b"/>
                      <a:r>
                        <a:rPr lang="en-US" sz="1800" b="0" i="0" u="none" strike="noStrike" dirty="0">
                          <a:solidFill>
                            <a:srgbClr val="000000"/>
                          </a:solidFill>
                          <a:effectLst/>
                          <a:latin typeface="Calibri"/>
                        </a:rPr>
                        <a:t>260</a:t>
                      </a:r>
                    </a:p>
                  </a:txBody>
                  <a:tcPr marL="9525" marR="9525" marT="9525" marB="0" anchor="b"/>
                </a:tc>
                <a:extLst>
                  <a:ext uri="{0D108BD9-81ED-4DB2-BD59-A6C34878D82A}">
                    <a16:rowId xmlns:a16="http://schemas.microsoft.com/office/drawing/2014/main" xmlns="" val="10001"/>
                  </a:ext>
                </a:extLst>
              </a:tr>
              <a:tr h="351416">
                <a:tc>
                  <a:txBody>
                    <a:bodyPr/>
                    <a:lstStyle/>
                    <a:p>
                      <a:pPr algn="ctr"/>
                      <a:r>
                        <a:rPr lang="en-US" dirty="0" smtClean="0"/>
                        <a:t>H2</a:t>
                      </a:r>
                      <a:endParaRPr lang="en-US" dirty="0"/>
                    </a:p>
                  </a:txBody>
                  <a:tcPr/>
                </a:tc>
                <a:tc>
                  <a:txBody>
                    <a:bodyPr/>
                    <a:lstStyle/>
                    <a:p>
                      <a:pPr algn="ctr" fontAlgn="b"/>
                      <a:r>
                        <a:rPr lang="en-US" sz="1800" b="0" i="0" u="none" strike="noStrike" dirty="0">
                          <a:solidFill>
                            <a:srgbClr val="000000"/>
                          </a:solidFill>
                          <a:effectLst/>
                          <a:latin typeface="Calibri"/>
                        </a:rPr>
                        <a:t>245</a:t>
                      </a:r>
                    </a:p>
                  </a:txBody>
                  <a:tcPr marL="9525" marR="9525" marT="9525" marB="0" anchor="b"/>
                </a:tc>
                <a:extLst>
                  <a:ext uri="{0D108BD9-81ED-4DB2-BD59-A6C34878D82A}">
                    <a16:rowId xmlns:a16="http://schemas.microsoft.com/office/drawing/2014/main" xmlns="" val="10002"/>
                  </a:ext>
                </a:extLst>
              </a:tr>
              <a:tr h="351416">
                <a:tc>
                  <a:txBody>
                    <a:bodyPr/>
                    <a:lstStyle/>
                    <a:p>
                      <a:pPr algn="ctr"/>
                      <a:r>
                        <a:rPr lang="en-US" dirty="0" smtClean="0"/>
                        <a:t>H3</a:t>
                      </a:r>
                      <a:endParaRPr lang="en-US" dirty="0"/>
                    </a:p>
                  </a:txBody>
                  <a:tcPr/>
                </a:tc>
                <a:tc>
                  <a:txBody>
                    <a:bodyPr/>
                    <a:lstStyle/>
                    <a:p>
                      <a:pPr algn="ctr" fontAlgn="b"/>
                      <a:r>
                        <a:rPr lang="en-US" sz="1800" b="0" i="0" u="none" strike="noStrike" dirty="0">
                          <a:solidFill>
                            <a:srgbClr val="000000"/>
                          </a:solidFill>
                          <a:effectLst/>
                          <a:latin typeface="Calibri"/>
                        </a:rPr>
                        <a:t>255</a:t>
                      </a:r>
                    </a:p>
                  </a:txBody>
                  <a:tcPr marL="9525" marR="9525" marT="9525" marB="0" anchor="b"/>
                </a:tc>
                <a:extLst>
                  <a:ext uri="{0D108BD9-81ED-4DB2-BD59-A6C34878D82A}">
                    <a16:rowId xmlns:a16="http://schemas.microsoft.com/office/drawing/2014/main" xmlns="" val="10003"/>
                  </a:ext>
                </a:extLst>
              </a:tr>
              <a:tr h="351416">
                <a:tc>
                  <a:txBody>
                    <a:bodyPr/>
                    <a:lstStyle/>
                    <a:p>
                      <a:pPr algn="ctr"/>
                      <a:r>
                        <a:rPr lang="en-US" dirty="0" smtClean="0"/>
                        <a:t>H4</a:t>
                      </a:r>
                      <a:endParaRPr lang="en-US" dirty="0"/>
                    </a:p>
                  </a:txBody>
                  <a:tcPr/>
                </a:tc>
                <a:tc>
                  <a:txBody>
                    <a:bodyPr/>
                    <a:lstStyle/>
                    <a:p>
                      <a:pPr algn="ctr" fontAlgn="b"/>
                      <a:r>
                        <a:rPr lang="en-US" sz="1800" b="0" i="0" u="none" strike="noStrike" dirty="0">
                          <a:solidFill>
                            <a:srgbClr val="000000"/>
                          </a:solidFill>
                          <a:effectLst/>
                          <a:latin typeface="Calibri"/>
                        </a:rPr>
                        <a:t>246</a:t>
                      </a:r>
                    </a:p>
                  </a:txBody>
                  <a:tcPr marL="9525" marR="9525" marT="9525" marB="0" anchor="b"/>
                </a:tc>
                <a:extLst>
                  <a:ext uri="{0D108BD9-81ED-4DB2-BD59-A6C34878D82A}">
                    <a16:rowId xmlns:a16="http://schemas.microsoft.com/office/drawing/2014/main" xmlns="" val="10004"/>
                  </a:ext>
                </a:extLst>
              </a:tr>
              <a:tr h="351416">
                <a:tc>
                  <a:txBody>
                    <a:bodyPr/>
                    <a:lstStyle/>
                    <a:p>
                      <a:pPr algn="ctr"/>
                      <a:r>
                        <a:rPr lang="en-US" dirty="0" smtClean="0"/>
                        <a:t>H5</a:t>
                      </a:r>
                      <a:endParaRPr lang="en-US" dirty="0"/>
                    </a:p>
                  </a:txBody>
                  <a:tcPr/>
                </a:tc>
                <a:tc>
                  <a:txBody>
                    <a:bodyPr/>
                    <a:lstStyle/>
                    <a:p>
                      <a:pPr algn="ctr" fontAlgn="b"/>
                      <a:r>
                        <a:rPr lang="en-US" sz="1800" b="0" i="0" u="none" strike="noStrike" dirty="0">
                          <a:solidFill>
                            <a:srgbClr val="000000"/>
                          </a:solidFill>
                          <a:effectLst/>
                          <a:latin typeface="Calibri"/>
                        </a:rPr>
                        <a:t>254</a:t>
                      </a:r>
                    </a:p>
                  </a:txBody>
                  <a:tcPr marL="9525" marR="9525" marT="9525" marB="0" anchor="b"/>
                </a:tc>
                <a:extLst>
                  <a:ext uri="{0D108BD9-81ED-4DB2-BD59-A6C34878D82A}">
                    <a16:rowId xmlns:a16="http://schemas.microsoft.com/office/drawing/2014/main" xmlns="" val="10005"/>
                  </a:ext>
                </a:extLst>
              </a:tr>
              <a:tr h="351416">
                <a:tc>
                  <a:txBody>
                    <a:bodyPr/>
                    <a:lstStyle/>
                    <a:p>
                      <a:pPr algn="ctr"/>
                      <a:r>
                        <a:rPr lang="en-US" dirty="0" smtClean="0"/>
                        <a:t>H6</a:t>
                      </a:r>
                      <a:endParaRPr lang="en-US" dirty="0"/>
                    </a:p>
                  </a:txBody>
                  <a:tcPr/>
                </a:tc>
                <a:tc>
                  <a:txBody>
                    <a:bodyPr/>
                    <a:lstStyle/>
                    <a:p>
                      <a:pPr algn="ctr" fontAlgn="b"/>
                      <a:r>
                        <a:rPr lang="en-US" sz="1800" b="0" i="0" u="none" strike="noStrike" dirty="0">
                          <a:solidFill>
                            <a:srgbClr val="000000"/>
                          </a:solidFill>
                          <a:effectLst/>
                          <a:latin typeface="Calibri"/>
                        </a:rPr>
                        <a:t>243</a:t>
                      </a:r>
                    </a:p>
                  </a:txBody>
                  <a:tcPr marL="9525" marR="9525" marT="9525" marB="0" anchor="b"/>
                </a:tc>
                <a:extLst>
                  <a:ext uri="{0D108BD9-81ED-4DB2-BD59-A6C34878D82A}">
                    <a16:rowId xmlns:a16="http://schemas.microsoft.com/office/drawing/2014/main" xmlns="" val="10006"/>
                  </a:ext>
                </a:extLst>
              </a:tr>
              <a:tr h="351416">
                <a:tc>
                  <a:txBody>
                    <a:bodyPr/>
                    <a:lstStyle/>
                    <a:p>
                      <a:pPr algn="ctr"/>
                      <a:r>
                        <a:rPr lang="en-US" dirty="0" smtClean="0"/>
                        <a:t>H7</a:t>
                      </a:r>
                      <a:endParaRPr lang="en-US" dirty="0"/>
                    </a:p>
                  </a:txBody>
                  <a:tcPr/>
                </a:tc>
                <a:tc>
                  <a:txBody>
                    <a:bodyPr/>
                    <a:lstStyle/>
                    <a:p>
                      <a:pPr algn="ctr" fontAlgn="b"/>
                      <a:r>
                        <a:rPr lang="en-US" sz="1800" b="0" i="0" u="none" strike="noStrike" dirty="0">
                          <a:solidFill>
                            <a:srgbClr val="000000"/>
                          </a:solidFill>
                          <a:effectLst/>
                          <a:latin typeface="Calibri"/>
                        </a:rPr>
                        <a:t>253</a:t>
                      </a:r>
                    </a:p>
                  </a:txBody>
                  <a:tcPr marL="9525" marR="9525" marT="9525" marB="0" anchor="b"/>
                </a:tc>
                <a:extLst>
                  <a:ext uri="{0D108BD9-81ED-4DB2-BD59-A6C34878D82A}">
                    <a16:rowId xmlns:a16="http://schemas.microsoft.com/office/drawing/2014/main" xmlns="" val="10007"/>
                  </a:ext>
                </a:extLst>
              </a:tr>
              <a:tr h="351416">
                <a:tc>
                  <a:txBody>
                    <a:bodyPr/>
                    <a:lstStyle/>
                    <a:p>
                      <a:pPr algn="ctr"/>
                      <a:r>
                        <a:rPr lang="en-US" dirty="0" smtClean="0"/>
                        <a:t>H8</a:t>
                      </a:r>
                      <a:endParaRPr lang="en-US" dirty="0"/>
                    </a:p>
                  </a:txBody>
                  <a:tcPr/>
                </a:tc>
                <a:tc>
                  <a:txBody>
                    <a:bodyPr/>
                    <a:lstStyle/>
                    <a:p>
                      <a:pPr algn="ctr" fontAlgn="b"/>
                      <a:r>
                        <a:rPr lang="en-US" sz="1800" b="0" i="0" u="none" strike="noStrike" dirty="0">
                          <a:solidFill>
                            <a:srgbClr val="000000"/>
                          </a:solidFill>
                          <a:effectLst/>
                          <a:latin typeface="Calibri"/>
                        </a:rPr>
                        <a:t>242</a:t>
                      </a:r>
                    </a:p>
                  </a:txBody>
                  <a:tcPr marL="9525" marR="9525" marT="9525" marB="0" anchor="b"/>
                </a:tc>
                <a:extLst>
                  <a:ext uri="{0D108BD9-81ED-4DB2-BD59-A6C34878D82A}">
                    <a16:rowId xmlns:a16="http://schemas.microsoft.com/office/drawing/2014/main" xmlns="" val="10008"/>
                  </a:ext>
                </a:extLst>
              </a:tr>
              <a:tr h="351416">
                <a:tc>
                  <a:txBody>
                    <a:bodyPr/>
                    <a:lstStyle/>
                    <a:p>
                      <a:pPr algn="ctr"/>
                      <a:r>
                        <a:rPr lang="en-US" dirty="0" smtClean="0"/>
                        <a:t>H9</a:t>
                      </a:r>
                      <a:endParaRPr lang="en-US" dirty="0"/>
                    </a:p>
                  </a:txBody>
                  <a:tcPr/>
                </a:tc>
                <a:tc>
                  <a:txBody>
                    <a:bodyPr/>
                    <a:lstStyle/>
                    <a:p>
                      <a:pPr algn="ctr" fontAlgn="b"/>
                      <a:r>
                        <a:rPr lang="en-US" sz="1800" b="0" i="0" u="none" strike="noStrike" dirty="0">
                          <a:solidFill>
                            <a:srgbClr val="000000"/>
                          </a:solidFill>
                          <a:effectLst/>
                          <a:latin typeface="Calibri"/>
                        </a:rPr>
                        <a:t>254</a:t>
                      </a:r>
                    </a:p>
                  </a:txBody>
                  <a:tcPr marL="9525" marR="9525" marT="9525" marB="0" anchor="b"/>
                </a:tc>
                <a:extLst>
                  <a:ext uri="{0D108BD9-81ED-4DB2-BD59-A6C34878D82A}">
                    <a16:rowId xmlns:a16="http://schemas.microsoft.com/office/drawing/2014/main" xmlns="" val="10009"/>
                  </a:ext>
                </a:extLst>
              </a:tr>
              <a:tr h="351416">
                <a:tc>
                  <a:txBody>
                    <a:bodyPr/>
                    <a:lstStyle/>
                    <a:p>
                      <a:pPr algn="ctr"/>
                      <a:r>
                        <a:rPr lang="en-US" dirty="0" smtClean="0"/>
                        <a:t>H10</a:t>
                      </a:r>
                      <a:endParaRPr lang="en-US" dirty="0"/>
                    </a:p>
                  </a:txBody>
                  <a:tcPr/>
                </a:tc>
                <a:tc>
                  <a:txBody>
                    <a:bodyPr/>
                    <a:lstStyle/>
                    <a:p>
                      <a:pPr algn="ctr" fontAlgn="b"/>
                      <a:r>
                        <a:rPr lang="en-US" sz="1800" b="0" i="0" u="none" strike="noStrike" dirty="0">
                          <a:solidFill>
                            <a:srgbClr val="000000"/>
                          </a:solidFill>
                          <a:effectLst/>
                          <a:latin typeface="Calibri"/>
                        </a:rPr>
                        <a:t>248</a:t>
                      </a:r>
                    </a:p>
                  </a:txBody>
                  <a:tcPr marL="9525" marR="9525" marT="9525" marB="0" anchor="b"/>
                </a:tc>
                <a:extLst>
                  <a:ext uri="{0D108BD9-81ED-4DB2-BD59-A6C34878D82A}">
                    <a16:rowId xmlns:a16="http://schemas.microsoft.com/office/drawing/2014/main" xmlns="" val="10010"/>
                  </a:ext>
                </a:extLst>
              </a:tr>
              <a:tr h="351416">
                <a:tc>
                  <a:txBody>
                    <a:bodyPr/>
                    <a:lstStyle/>
                    <a:p>
                      <a:pPr algn="ctr"/>
                      <a:r>
                        <a:rPr lang="en-US" dirty="0" smtClean="0"/>
                        <a:t>H11</a:t>
                      </a:r>
                      <a:endParaRPr lang="en-US" dirty="0"/>
                    </a:p>
                  </a:txBody>
                  <a:tcPr/>
                </a:tc>
                <a:tc>
                  <a:txBody>
                    <a:bodyPr/>
                    <a:lstStyle/>
                    <a:p>
                      <a:pPr algn="ct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xmlns="" val="10011"/>
                  </a:ext>
                </a:extLst>
              </a:tr>
            </a:tbl>
          </a:graphicData>
        </a:graphic>
      </p:graphicFrame>
      <p:graphicFrame>
        <p:nvGraphicFramePr>
          <p:cNvPr id="8" name="Table 7"/>
          <p:cNvGraphicFramePr>
            <a:graphicFrameLocks noGrp="1"/>
          </p:cNvGraphicFramePr>
          <p:nvPr>
            <p:extLst/>
          </p:nvPr>
        </p:nvGraphicFramePr>
        <p:xfrm>
          <a:off x="152400" y="4419600"/>
          <a:ext cx="6172199" cy="365760"/>
        </p:xfrm>
        <a:graphic>
          <a:graphicData uri="http://schemas.openxmlformats.org/drawingml/2006/table">
            <a:tbl>
              <a:tblPr firstRow="1" bandRow="1">
                <a:tableStyleId>{5940675A-B579-460E-94D1-54222C63F5DA}</a:tableStyleId>
              </a:tblPr>
              <a:tblGrid>
                <a:gridCol w="6172199">
                  <a:extLst>
                    <a:ext uri="{9D8B030D-6E8A-4147-A177-3AD203B41FA5}">
                      <a16:colId xmlns:a16="http://schemas.microsoft.com/office/drawing/2014/main" xmlns="" val="20000"/>
                    </a:ext>
                  </a:extLst>
                </a:gridCol>
              </a:tblGrid>
              <a:tr h="274320">
                <a:tc>
                  <a:txBody>
                    <a:bodyPr/>
                    <a:lstStyle/>
                    <a:p>
                      <a:pPr marL="0" indent="0" algn="ctr">
                        <a:buNone/>
                      </a:pPr>
                      <a:r>
                        <a:rPr lang="en-US" sz="1800" dirty="0" smtClean="0">
                          <a:solidFill>
                            <a:srgbClr val="0000FF"/>
                          </a:solidFill>
                        </a:rPr>
                        <a:t>Forecasted Duration of H11</a:t>
                      </a:r>
                      <a:endParaRPr lang="en-US" sz="1800" dirty="0">
                        <a:solidFill>
                          <a:srgbClr val="0000FF"/>
                        </a:solidFill>
                      </a:endParaRPr>
                    </a:p>
                  </a:txBody>
                  <a:tcPr>
                    <a:solidFill>
                      <a:srgbClr val="FFFFCC"/>
                    </a:solidFill>
                  </a:tcPr>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nvPr>
        </p:nvGraphicFramePr>
        <p:xfrm>
          <a:off x="152400" y="4785510"/>
          <a:ext cx="6172199" cy="365760"/>
        </p:xfrm>
        <a:graphic>
          <a:graphicData uri="http://schemas.openxmlformats.org/drawingml/2006/table">
            <a:tbl>
              <a:tblPr firstRow="1" bandRow="1">
                <a:tableStyleId>{5940675A-B579-460E-94D1-54222C63F5DA}</a:tableStyleId>
              </a:tblPr>
              <a:tblGrid>
                <a:gridCol w="182879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274320">
                <a:tc>
                  <a:txBody>
                    <a:bodyPr/>
                    <a:lstStyle/>
                    <a:p>
                      <a:pPr marL="0" indent="0">
                        <a:buNone/>
                      </a:pPr>
                      <a:r>
                        <a:rPr lang="en-US" sz="1800" dirty="0" smtClean="0"/>
                        <a:t>Mean</a:t>
                      </a:r>
                      <a:endParaRPr lang="en-US" sz="1800" dirty="0"/>
                    </a:p>
                  </a:txBody>
                  <a:tcPr anchor="ctr">
                    <a:solidFill>
                      <a:srgbClr val="FFFFCC"/>
                    </a:solidFill>
                  </a:tcPr>
                </a:tc>
                <a:tc>
                  <a:txBody>
                    <a:bodyPr/>
                    <a:lstStyle/>
                    <a:p>
                      <a:pPr algn="ctr" fontAlgn="b"/>
                      <a:r>
                        <a:rPr lang="en-US" sz="1800" b="0" i="0" u="none" strike="noStrike" dirty="0" smtClean="0">
                          <a:solidFill>
                            <a:srgbClr val="000000"/>
                          </a:solidFill>
                          <a:effectLst/>
                          <a:latin typeface="Calibri"/>
                        </a:rPr>
                        <a:t>250.0</a:t>
                      </a:r>
                      <a:endParaRPr lang="en-US" sz="1800" b="0" i="0" u="none" strike="noStrike" dirty="0">
                        <a:solidFill>
                          <a:srgbClr val="000000"/>
                        </a:solidFill>
                        <a:effectLst/>
                        <a:latin typeface="Calibri"/>
                      </a:endParaRPr>
                    </a:p>
                  </a:txBody>
                  <a:tcPr marL="9525" marR="9525" marT="9525" marB="0" anchor="ctr">
                    <a:solidFill>
                      <a:srgbClr val="FFFFCC"/>
                    </a:solidFill>
                  </a:tcPr>
                </a:tc>
                <a:tc>
                  <a:txBody>
                    <a:bodyPr/>
                    <a:lstStyle/>
                    <a:p>
                      <a:pPr algn="l" fontAlgn="b"/>
                      <a:r>
                        <a:rPr lang="en-US" sz="1800" b="0" i="0" u="none" strike="noStrike" dirty="0" smtClean="0">
                          <a:solidFill>
                            <a:srgbClr val="000000"/>
                          </a:solidFill>
                          <a:effectLst/>
                          <a:latin typeface="Calibri"/>
                        </a:rPr>
                        <a:t> Fixed Average</a:t>
                      </a:r>
                      <a:endParaRPr lang="en-US" sz="1800" b="0" i="0" u="none" strike="noStrike" dirty="0">
                        <a:solidFill>
                          <a:srgbClr val="000000"/>
                        </a:solidFill>
                        <a:effectLst/>
                        <a:latin typeface="Calibri"/>
                      </a:endParaRPr>
                    </a:p>
                  </a:txBody>
                  <a:tcPr marL="9525" marR="9525" marT="9525" marB="0" anchor="ctr">
                    <a:solidFill>
                      <a:srgbClr val="FFFFCC"/>
                    </a:solidFill>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extLst/>
          </p:nvPr>
        </p:nvGraphicFramePr>
        <p:xfrm>
          <a:off x="152400" y="5154438"/>
          <a:ext cx="6172199" cy="365760"/>
        </p:xfrm>
        <a:graphic>
          <a:graphicData uri="http://schemas.openxmlformats.org/drawingml/2006/table">
            <a:tbl>
              <a:tblPr firstRow="1" bandRow="1">
                <a:tableStyleId>{5940675A-B579-460E-94D1-54222C63F5DA}</a:tableStyleId>
              </a:tblPr>
              <a:tblGrid>
                <a:gridCol w="182879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274320">
                <a:tc>
                  <a:txBody>
                    <a:bodyPr/>
                    <a:lstStyle/>
                    <a:p>
                      <a:pPr marL="0" indent="0">
                        <a:buNone/>
                      </a:pPr>
                      <a:r>
                        <a:rPr lang="en-US" sz="1800" dirty="0" smtClean="0"/>
                        <a:t>Mean (minus 1</a:t>
                      </a:r>
                      <a:r>
                        <a:rPr lang="en-US" sz="1800" baseline="30000" dirty="0" smtClean="0"/>
                        <a:t>st</a:t>
                      </a:r>
                      <a:r>
                        <a:rPr lang="en-US" sz="1800" dirty="0" smtClean="0"/>
                        <a:t>)</a:t>
                      </a:r>
                    </a:p>
                  </a:txBody>
                  <a:tcPr anchor="ctr">
                    <a:solidFill>
                      <a:srgbClr val="FFFFCC"/>
                    </a:solidFill>
                  </a:tcPr>
                </a:tc>
                <a:tc>
                  <a:txBody>
                    <a:bodyPr/>
                    <a:lstStyle/>
                    <a:p>
                      <a:pPr algn="ctr" fontAlgn="b"/>
                      <a:r>
                        <a:rPr lang="en-US" sz="1800" b="0" i="0" u="none" strike="noStrike" dirty="0" smtClean="0">
                          <a:solidFill>
                            <a:srgbClr val="000000"/>
                          </a:solidFill>
                          <a:effectLst/>
                          <a:latin typeface="Calibri"/>
                        </a:rPr>
                        <a:t>248.9</a:t>
                      </a:r>
                      <a:endParaRPr lang="en-US" sz="1800" b="0" i="0" u="none" strike="noStrike" dirty="0">
                        <a:solidFill>
                          <a:srgbClr val="000000"/>
                        </a:solidFill>
                        <a:effectLst/>
                        <a:latin typeface="Calibri"/>
                      </a:endParaRPr>
                    </a:p>
                  </a:txBody>
                  <a:tcPr marL="9525" marR="9525" marT="9525" marB="0" anchor="b">
                    <a:solidFill>
                      <a:srgbClr val="FFFFCC"/>
                    </a:solidFill>
                  </a:tcPr>
                </a:tc>
                <a:tc>
                  <a:txBody>
                    <a:bodyPr/>
                    <a:lstStyle/>
                    <a:p>
                      <a:pPr algn="l" fontAlgn="b"/>
                      <a:r>
                        <a:rPr lang="en-US" sz="1800" b="0" i="0" u="none" strike="noStrike" dirty="0" smtClean="0">
                          <a:solidFill>
                            <a:srgbClr val="000000"/>
                          </a:solidFill>
                          <a:effectLst/>
                          <a:latin typeface="Calibri"/>
                        </a:rPr>
                        <a:t> </a:t>
                      </a:r>
                      <a:r>
                        <a:rPr lang="en-US" sz="1800" b="0" i="1" u="none" strike="noStrike" dirty="0" smtClean="0">
                          <a:solidFill>
                            <a:srgbClr val="000000"/>
                          </a:solidFill>
                          <a:effectLst/>
                          <a:latin typeface="Calibri"/>
                        </a:rPr>
                        <a:t>(the </a:t>
                      </a:r>
                      <a:r>
                        <a:rPr lang="en-US" sz="1800" b="0" i="1" u="none" strike="noStrike" baseline="0" dirty="0" smtClean="0">
                          <a:solidFill>
                            <a:srgbClr val="000000"/>
                          </a:solidFill>
                          <a:effectLst/>
                          <a:latin typeface="Calibri"/>
                        </a:rPr>
                        <a:t>1</a:t>
                      </a:r>
                      <a:r>
                        <a:rPr lang="en-US" sz="1800" b="0" i="1" u="none" strike="noStrike" baseline="30000" dirty="0" smtClean="0">
                          <a:solidFill>
                            <a:srgbClr val="000000"/>
                          </a:solidFill>
                          <a:effectLst/>
                          <a:latin typeface="Calibri"/>
                        </a:rPr>
                        <a:t>st</a:t>
                      </a:r>
                      <a:r>
                        <a:rPr lang="en-US" sz="1800" b="0" i="1" u="none" strike="noStrike" baseline="0" dirty="0" smtClean="0">
                          <a:solidFill>
                            <a:srgbClr val="000000"/>
                          </a:solidFill>
                          <a:effectLst/>
                          <a:latin typeface="Calibri"/>
                        </a:rPr>
                        <a:t> House it took longer)</a:t>
                      </a:r>
                      <a:endParaRPr lang="en-US" sz="1800" b="0" i="1" u="none" strike="noStrike" dirty="0">
                        <a:solidFill>
                          <a:srgbClr val="000000"/>
                        </a:solidFill>
                        <a:effectLst/>
                        <a:latin typeface="Calibri"/>
                      </a:endParaRPr>
                    </a:p>
                  </a:txBody>
                  <a:tcPr marL="9525" marR="9525" marT="9525" marB="0" anchor="ctr">
                    <a:solidFill>
                      <a:srgbClr val="FFFFCC"/>
                    </a:solidFill>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extLst/>
          </p:nvPr>
        </p:nvGraphicFramePr>
        <p:xfrm>
          <a:off x="152400" y="5520259"/>
          <a:ext cx="6172199" cy="365760"/>
        </p:xfrm>
        <a:graphic>
          <a:graphicData uri="http://schemas.openxmlformats.org/drawingml/2006/table">
            <a:tbl>
              <a:tblPr firstRow="1" bandRow="1">
                <a:tableStyleId>{5940675A-B579-460E-94D1-54222C63F5DA}</a:tableStyleId>
              </a:tblPr>
              <a:tblGrid>
                <a:gridCol w="182879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274320">
                <a:tc>
                  <a:txBody>
                    <a:bodyPr/>
                    <a:lstStyle/>
                    <a:p>
                      <a:pPr marL="0" indent="0">
                        <a:buNone/>
                      </a:pPr>
                      <a:r>
                        <a:rPr lang="en-US" sz="1800" dirty="0" smtClean="0"/>
                        <a:t>Mean (last 3)</a:t>
                      </a:r>
                      <a:endParaRPr lang="en-US" sz="1800" dirty="0"/>
                    </a:p>
                  </a:txBody>
                  <a:tcPr>
                    <a:solidFill>
                      <a:srgbClr val="FFFFCC"/>
                    </a:solidFill>
                  </a:tcPr>
                </a:tc>
                <a:tc>
                  <a:txBody>
                    <a:bodyPr/>
                    <a:lstStyle/>
                    <a:p>
                      <a:pPr algn="ctr" fontAlgn="b"/>
                      <a:r>
                        <a:rPr lang="en-US" sz="1800" b="0" i="0" u="none" strike="noStrike" dirty="0" smtClean="0">
                          <a:solidFill>
                            <a:srgbClr val="000000"/>
                          </a:solidFill>
                          <a:effectLst/>
                          <a:latin typeface="Calibri"/>
                        </a:rPr>
                        <a:t>248.0</a:t>
                      </a:r>
                      <a:endParaRPr lang="en-US" sz="1800" b="0" i="0" u="none" strike="noStrike" dirty="0">
                        <a:solidFill>
                          <a:srgbClr val="000000"/>
                        </a:solidFill>
                        <a:effectLst/>
                        <a:latin typeface="Calibri"/>
                      </a:endParaRPr>
                    </a:p>
                  </a:txBody>
                  <a:tcPr marL="9525" marR="9525" marT="9525" marB="0" anchor="b">
                    <a:solidFill>
                      <a:srgbClr val="FFFFCC"/>
                    </a:solidFill>
                  </a:tcPr>
                </a:tc>
                <a:tc>
                  <a:txBody>
                    <a:bodyPr/>
                    <a:lstStyle/>
                    <a:p>
                      <a:pPr algn="l" fontAlgn="b"/>
                      <a:r>
                        <a:rPr lang="en-US" sz="1800" b="0" i="0" u="none" strike="noStrike" dirty="0" smtClean="0">
                          <a:solidFill>
                            <a:srgbClr val="000000"/>
                          </a:solidFill>
                          <a:effectLst/>
                          <a:latin typeface="Calibri"/>
                        </a:rPr>
                        <a:t> Moving</a:t>
                      </a:r>
                      <a:r>
                        <a:rPr lang="en-US" sz="1800" b="0" i="0" u="none" strike="noStrike" baseline="0" dirty="0" smtClean="0">
                          <a:solidFill>
                            <a:srgbClr val="000000"/>
                          </a:solidFill>
                          <a:effectLst/>
                          <a:latin typeface="Calibri"/>
                        </a:rPr>
                        <a:t> Average at k = 3</a:t>
                      </a:r>
                      <a:endParaRPr lang="en-US" sz="1800" b="0" i="0" u="none" strike="noStrike" dirty="0">
                        <a:solidFill>
                          <a:srgbClr val="000000"/>
                        </a:solidFill>
                        <a:effectLst/>
                        <a:latin typeface="Calibri"/>
                      </a:endParaRPr>
                    </a:p>
                  </a:txBody>
                  <a:tcPr marL="9525" marR="9525" marT="9525" marB="0" anchor="ctr">
                    <a:solidFill>
                      <a:srgbClr val="FFFFCC"/>
                    </a:solid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nvPr>
        </p:nvGraphicFramePr>
        <p:xfrm>
          <a:off x="152400" y="6250354"/>
          <a:ext cx="6172199" cy="365760"/>
        </p:xfrm>
        <a:graphic>
          <a:graphicData uri="http://schemas.openxmlformats.org/drawingml/2006/table">
            <a:tbl>
              <a:tblPr firstRow="1" bandRow="1">
                <a:tableStyleId>{5940675A-B579-460E-94D1-54222C63F5DA}</a:tableStyleId>
              </a:tblPr>
              <a:tblGrid>
                <a:gridCol w="182879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274320">
                <a:tc>
                  <a:txBody>
                    <a:bodyPr/>
                    <a:lstStyle/>
                    <a:p>
                      <a:pPr marL="0" indent="0">
                        <a:buNone/>
                      </a:pPr>
                      <a:r>
                        <a:rPr lang="en-US" sz="1800" dirty="0" smtClean="0"/>
                        <a:t>Mean (last 5)</a:t>
                      </a:r>
                      <a:endParaRPr lang="en-US" sz="1800" dirty="0"/>
                    </a:p>
                  </a:txBody>
                  <a:tcPr anchor="ctr">
                    <a:solidFill>
                      <a:srgbClr val="FFFFCC"/>
                    </a:solidFill>
                  </a:tcPr>
                </a:tc>
                <a:tc>
                  <a:txBody>
                    <a:bodyPr/>
                    <a:lstStyle/>
                    <a:p>
                      <a:pPr algn="ctr" fontAlgn="b"/>
                      <a:r>
                        <a:rPr lang="en-US" sz="1800" b="0" i="0" u="none" strike="noStrike" dirty="0" smtClean="0">
                          <a:solidFill>
                            <a:srgbClr val="000000"/>
                          </a:solidFill>
                          <a:effectLst/>
                          <a:latin typeface="Calibri"/>
                        </a:rPr>
                        <a:t>248.0</a:t>
                      </a:r>
                      <a:endParaRPr lang="en-US" sz="1800" b="0" i="0" u="none" strike="noStrike" dirty="0">
                        <a:solidFill>
                          <a:srgbClr val="000000"/>
                        </a:solidFill>
                        <a:effectLst/>
                        <a:latin typeface="Calibri"/>
                      </a:endParaRPr>
                    </a:p>
                  </a:txBody>
                  <a:tcPr marL="9525" marR="9525" marT="9525" marB="0" anchor="ctr">
                    <a:solidFill>
                      <a:srgbClr val="FFFFCC"/>
                    </a:solidFill>
                  </a:tcPr>
                </a:tc>
                <a:tc>
                  <a:txBody>
                    <a:bodyPr/>
                    <a:lstStyle/>
                    <a:p>
                      <a:pPr algn="l" fontAlgn="b"/>
                      <a:r>
                        <a:rPr lang="en-US" sz="1800" b="0" i="0" u="none" strike="noStrike" dirty="0" smtClean="0">
                          <a:solidFill>
                            <a:srgbClr val="000000"/>
                          </a:solidFill>
                          <a:effectLst/>
                          <a:latin typeface="+mn-lt"/>
                        </a:rPr>
                        <a:t> Moving</a:t>
                      </a:r>
                      <a:r>
                        <a:rPr lang="en-US" sz="1800" b="0" i="0" u="none" strike="noStrike" baseline="0" dirty="0" smtClean="0">
                          <a:solidFill>
                            <a:srgbClr val="000000"/>
                          </a:solidFill>
                          <a:effectLst/>
                          <a:latin typeface="+mn-lt"/>
                        </a:rPr>
                        <a:t> Average at k = 5</a:t>
                      </a:r>
                      <a:endParaRPr lang="en-US" sz="1800" b="0" i="0" u="none" strike="noStrike" dirty="0">
                        <a:solidFill>
                          <a:srgbClr val="000000"/>
                        </a:solidFill>
                        <a:effectLst/>
                        <a:latin typeface="Calibri"/>
                      </a:endParaRPr>
                    </a:p>
                  </a:txBody>
                  <a:tcPr marL="9525" marR="9525" marT="9525" marB="0" anchor="ctr">
                    <a:solidFill>
                      <a:srgbClr val="FFFFCC"/>
                    </a:solid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extLst/>
          </p:nvPr>
        </p:nvGraphicFramePr>
        <p:xfrm>
          <a:off x="152400" y="5886087"/>
          <a:ext cx="6172199" cy="365760"/>
        </p:xfrm>
        <a:graphic>
          <a:graphicData uri="http://schemas.openxmlformats.org/drawingml/2006/table">
            <a:tbl>
              <a:tblPr firstRow="1" bandRow="1">
                <a:tableStyleId>{5940675A-B579-460E-94D1-54222C63F5DA}</a:tableStyleId>
              </a:tblPr>
              <a:tblGrid>
                <a:gridCol w="182879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3352800">
                  <a:extLst>
                    <a:ext uri="{9D8B030D-6E8A-4147-A177-3AD203B41FA5}">
                      <a16:colId xmlns:a16="http://schemas.microsoft.com/office/drawing/2014/main" xmlns="" val="20002"/>
                    </a:ext>
                  </a:extLst>
                </a:gridCol>
              </a:tblGrid>
              <a:tr h="274320">
                <a:tc>
                  <a:txBody>
                    <a:bodyPr/>
                    <a:lstStyle/>
                    <a:p>
                      <a:pPr marL="0" indent="0">
                        <a:buNone/>
                      </a:pPr>
                      <a:r>
                        <a:rPr lang="en-US" sz="1800" dirty="0" smtClean="0"/>
                        <a:t>Mean (last 4)</a:t>
                      </a:r>
                      <a:endParaRPr lang="en-US" sz="1800" dirty="0"/>
                    </a:p>
                  </a:txBody>
                  <a:tcPr anchor="ctr">
                    <a:solidFill>
                      <a:srgbClr val="FFFFCC"/>
                    </a:solidFill>
                  </a:tcPr>
                </a:tc>
                <a:tc>
                  <a:txBody>
                    <a:bodyPr/>
                    <a:lstStyle/>
                    <a:p>
                      <a:pPr algn="ctr" fontAlgn="b"/>
                      <a:r>
                        <a:rPr lang="en-US" sz="1800" b="0" i="0" u="none" strike="noStrike" dirty="0" smtClean="0">
                          <a:solidFill>
                            <a:srgbClr val="000000"/>
                          </a:solidFill>
                          <a:effectLst/>
                          <a:latin typeface="Calibri"/>
                        </a:rPr>
                        <a:t>249.3</a:t>
                      </a:r>
                      <a:endParaRPr lang="en-US" sz="1800" b="0" i="0" u="none" strike="noStrike" dirty="0">
                        <a:solidFill>
                          <a:srgbClr val="000000"/>
                        </a:solidFill>
                        <a:effectLst/>
                        <a:latin typeface="Calibri"/>
                      </a:endParaRPr>
                    </a:p>
                  </a:txBody>
                  <a:tcPr marL="9525" marR="9525" marT="9525" marB="0" anchor="ctr">
                    <a:solidFill>
                      <a:srgbClr val="FFFFCC"/>
                    </a:solidFill>
                  </a:tcPr>
                </a:tc>
                <a:tc>
                  <a:txBody>
                    <a:bodyPr/>
                    <a:lstStyle/>
                    <a:p>
                      <a:pPr algn="l" fontAlgn="b"/>
                      <a:r>
                        <a:rPr lang="en-US" sz="1800" b="0" i="0" u="none" strike="noStrike" dirty="0" smtClean="0">
                          <a:solidFill>
                            <a:srgbClr val="000000"/>
                          </a:solidFill>
                          <a:effectLst/>
                          <a:latin typeface="+mn-lt"/>
                        </a:rPr>
                        <a:t> Moving</a:t>
                      </a:r>
                      <a:r>
                        <a:rPr lang="en-US" sz="1800" b="0" i="0" u="none" strike="noStrike" baseline="0" dirty="0" smtClean="0">
                          <a:solidFill>
                            <a:srgbClr val="000000"/>
                          </a:solidFill>
                          <a:effectLst/>
                          <a:latin typeface="+mn-lt"/>
                        </a:rPr>
                        <a:t> Average at k = 4</a:t>
                      </a:r>
                      <a:endParaRPr lang="en-US" sz="1800" b="0" i="0" u="none" strike="noStrike" dirty="0">
                        <a:solidFill>
                          <a:srgbClr val="000000"/>
                        </a:solidFill>
                        <a:effectLst/>
                        <a:latin typeface="Calibri"/>
                      </a:endParaRPr>
                    </a:p>
                  </a:txBody>
                  <a:tcPr marL="9525" marR="9525" marT="9525" marB="0" anchor="ctr">
                    <a:solidFill>
                      <a:srgbClr val="FFFFCC"/>
                    </a:solidFill>
                  </a:tcPr>
                </a:tc>
                <a:extLst>
                  <a:ext uri="{0D108BD9-81ED-4DB2-BD59-A6C34878D82A}">
                    <a16:rowId xmlns:a16="http://schemas.microsoft.com/office/drawing/2014/main" xmlns="" val="10000"/>
                  </a:ext>
                </a:extLst>
              </a:tr>
            </a:tbl>
          </a:graphicData>
        </a:graphic>
      </p:graphicFrame>
      <p:sp>
        <p:nvSpPr>
          <p:cNvPr id="13" name="Footer Placeholder 3"/>
          <p:cNvSpPr>
            <a:spLocks noGrp="1"/>
          </p:cNvSpPr>
          <p:nvPr>
            <p:ph type="ftr" sz="quarter" idx="11"/>
          </p:nvPr>
        </p:nvSpPr>
        <p:spPr>
          <a:xfrm>
            <a:off x="-13252" y="6557352"/>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426264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21" dur="500"/>
                                        <p:tgtEl>
                                          <p:spTgt spid="7">
                                            <p:graphicEl>
                                              <a:chart seriesIdx="1" categoryIdx="-4" bldStep="series"/>
                                            </p:graphicEl>
                                          </p:spTgt>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 y="-16400"/>
            <a:ext cx="9139536" cy="548640"/>
          </a:xfrm>
        </p:spPr>
        <p:txBody>
          <a:bodyPr>
            <a:normAutofit/>
          </a:bodyPr>
          <a:lstStyle/>
          <a:p>
            <a:pPr algn="l"/>
            <a:r>
              <a:rPr lang="en-US" sz="2800" b="1" dirty="0" smtClean="0">
                <a:solidFill>
                  <a:srgbClr val="FF0000"/>
                </a:solidFill>
              </a:rPr>
              <a:t>Averaging Methods and Data with Trend</a:t>
            </a:r>
            <a:endParaRPr lang="en-US" sz="2800" b="1" dirty="0">
              <a:solidFill>
                <a:srgbClr val="FF0000"/>
              </a:solidFill>
            </a:endParaRPr>
          </a:p>
        </p:txBody>
      </p:sp>
      <p:sp>
        <p:nvSpPr>
          <p:cNvPr id="3" name="Slide Number Placeholder 2"/>
          <p:cNvSpPr>
            <a:spLocks noGrp="1"/>
          </p:cNvSpPr>
          <p:nvPr>
            <p:ph type="sldNum" sz="quarter" idx="12"/>
          </p:nvPr>
        </p:nvSpPr>
        <p:spPr>
          <a:xfrm>
            <a:off x="8775346" y="6488052"/>
            <a:ext cx="365760" cy="365125"/>
          </a:xfrm>
        </p:spPr>
        <p:txBody>
          <a:bodyPr/>
          <a:lstStyle/>
          <a:p>
            <a:pPr algn="l"/>
            <a:fld id="{B6F15528-21DE-4FAA-801E-634DDDAF4B2B}" type="slidenum">
              <a:rPr lang="en-US" b="1" smtClean="0">
                <a:solidFill>
                  <a:prstClr val="black"/>
                </a:solidFill>
              </a:rPr>
              <a:pPr algn="l"/>
              <a:t>8</a:t>
            </a:fld>
            <a:endParaRPr lang="en-US" b="1" dirty="0">
              <a:solidFill>
                <a:prstClr val="black"/>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1590029158"/>
              </p:ext>
            </p:extLst>
          </p:nvPr>
        </p:nvGraphicFramePr>
        <p:xfrm>
          <a:off x="6477000" y="609600"/>
          <a:ext cx="2423160" cy="504444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xmlns="" val="20000"/>
                    </a:ext>
                  </a:extLst>
                </a:gridCol>
                <a:gridCol w="1508760">
                  <a:extLst>
                    <a:ext uri="{9D8B030D-6E8A-4147-A177-3AD203B41FA5}">
                      <a16:colId xmlns:a16="http://schemas.microsoft.com/office/drawing/2014/main" xmlns="" val="20001"/>
                    </a:ext>
                  </a:extLst>
                </a:gridCol>
              </a:tblGrid>
              <a:tr h="614979">
                <a:tc>
                  <a:txBody>
                    <a:bodyPr/>
                    <a:lstStyle/>
                    <a:p>
                      <a:pPr algn="ctr"/>
                      <a:r>
                        <a:rPr lang="en-US" dirty="0" smtClean="0"/>
                        <a:t>House </a:t>
                      </a:r>
                      <a:endParaRPr lang="en-US" dirty="0"/>
                    </a:p>
                  </a:txBody>
                  <a:tcPr/>
                </a:tc>
                <a:tc>
                  <a:txBody>
                    <a:bodyPr/>
                    <a:lstStyle/>
                    <a:p>
                      <a:pPr algn="ctr"/>
                      <a:r>
                        <a:rPr lang="en-US" dirty="0" smtClean="0"/>
                        <a:t>Duration to Complete</a:t>
                      </a:r>
                      <a:endParaRPr lang="en-US" dirty="0"/>
                    </a:p>
                  </a:txBody>
                  <a:tcPr/>
                </a:tc>
                <a:extLst>
                  <a:ext uri="{0D108BD9-81ED-4DB2-BD59-A6C34878D82A}">
                    <a16:rowId xmlns:a16="http://schemas.microsoft.com/office/drawing/2014/main" xmlns="" val="10000"/>
                  </a:ext>
                </a:extLst>
              </a:tr>
              <a:tr h="351416">
                <a:tc>
                  <a:txBody>
                    <a:bodyPr/>
                    <a:lstStyle/>
                    <a:p>
                      <a:pPr algn="ctr"/>
                      <a:r>
                        <a:rPr lang="en-US" dirty="0" smtClean="0"/>
                        <a:t>H1</a:t>
                      </a:r>
                      <a:endParaRPr lang="en-US" dirty="0"/>
                    </a:p>
                  </a:txBody>
                  <a:tcPr/>
                </a:tc>
                <a:tc>
                  <a:txBody>
                    <a:bodyPr/>
                    <a:lstStyle/>
                    <a:p>
                      <a:pPr algn="ctr" fontAlgn="b"/>
                      <a:r>
                        <a:rPr lang="en-US" sz="1800" b="0" i="0" u="none" strike="noStrike" dirty="0">
                          <a:solidFill>
                            <a:srgbClr val="000000"/>
                          </a:solidFill>
                          <a:effectLst/>
                          <a:latin typeface="Calibri"/>
                        </a:rPr>
                        <a:t>261</a:t>
                      </a:r>
                    </a:p>
                  </a:txBody>
                  <a:tcPr marL="9525" marR="9525" marT="9525" marB="0" anchor="b"/>
                </a:tc>
                <a:extLst>
                  <a:ext uri="{0D108BD9-81ED-4DB2-BD59-A6C34878D82A}">
                    <a16:rowId xmlns:a16="http://schemas.microsoft.com/office/drawing/2014/main" xmlns="" val="10001"/>
                  </a:ext>
                </a:extLst>
              </a:tr>
              <a:tr h="351416">
                <a:tc>
                  <a:txBody>
                    <a:bodyPr/>
                    <a:lstStyle/>
                    <a:p>
                      <a:pPr algn="ctr"/>
                      <a:r>
                        <a:rPr lang="en-US" dirty="0" smtClean="0"/>
                        <a:t>H2</a:t>
                      </a:r>
                      <a:endParaRPr lang="en-US" dirty="0"/>
                    </a:p>
                  </a:txBody>
                  <a:tcPr/>
                </a:tc>
                <a:tc>
                  <a:txBody>
                    <a:bodyPr/>
                    <a:lstStyle/>
                    <a:p>
                      <a:pPr algn="ctr" fontAlgn="b"/>
                      <a:r>
                        <a:rPr lang="en-US" sz="1800" b="0" i="0" u="none" strike="noStrike" dirty="0">
                          <a:solidFill>
                            <a:srgbClr val="000000"/>
                          </a:solidFill>
                          <a:effectLst/>
                          <a:latin typeface="Calibri"/>
                        </a:rPr>
                        <a:t>257</a:t>
                      </a:r>
                    </a:p>
                  </a:txBody>
                  <a:tcPr marL="9525" marR="9525" marT="9525" marB="0" anchor="b"/>
                </a:tc>
                <a:extLst>
                  <a:ext uri="{0D108BD9-81ED-4DB2-BD59-A6C34878D82A}">
                    <a16:rowId xmlns:a16="http://schemas.microsoft.com/office/drawing/2014/main" xmlns="" val="10002"/>
                  </a:ext>
                </a:extLst>
              </a:tr>
              <a:tr h="351416">
                <a:tc>
                  <a:txBody>
                    <a:bodyPr/>
                    <a:lstStyle/>
                    <a:p>
                      <a:pPr algn="ctr"/>
                      <a:r>
                        <a:rPr lang="en-US" dirty="0" smtClean="0"/>
                        <a:t>H3</a:t>
                      </a:r>
                      <a:endParaRPr lang="en-US" dirty="0"/>
                    </a:p>
                  </a:txBody>
                  <a:tcPr/>
                </a:tc>
                <a:tc>
                  <a:txBody>
                    <a:bodyPr/>
                    <a:lstStyle/>
                    <a:p>
                      <a:pPr algn="ctr" fontAlgn="b"/>
                      <a:r>
                        <a:rPr lang="en-US" sz="1800" b="0" i="0" u="none" strike="noStrike" dirty="0">
                          <a:solidFill>
                            <a:srgbClr val="000000"/>
                          </a:solidFill>
                          <a:effectLst/>
                          <a:latin typeface="Calibri"/>
                        </a:rPr>
                        <a:t>260</a:t>
                      </a:r>
                    </a:p>
                  </a:txBody>
                  <a:tcPr marL="9525" marR="9525" marT="9525" marB="0" anchor="b"/>
                </a:tc>
                <a:extLst>
                  <a:ext uri="{0D108BD9-81ED-4DB2-BD59-A6C34878D82A}">
                    <a16:rowId xmlns:a16="http://schemas.microsoft.com/office/drawing/2014/main" xmlns="" val="10003"/>
                  </a:ext>
                </a:extLst>
              </a:tr>
              <a:tr h="351416">
                <a:tc>
                  <a:txBody>
                    <a:bodyPr/>
                    <a:lstStyle/>
                    <a:p>
                      <a:pPr algn="ctr"/>
                      <a:r>
                        <a:rPr lang="en-US" dirty="0" smtClean="0"/>
                        <a:t>H4</a:t>
                      </a:r>
                      <a:endParaRPr lang="en-US" dirty="0"/>
                    </a:p>
                  </a:txBody>
                  <a:tcPr/>
                </a:tc>
                <a:tc>
                  <a:txBody>
                    <a:bodyPr/>
                    <a:lstStyle/>
                    <a:p>
                      <a:pPr algn="ctr" fontAlgn="b"/>
                      <a:r>
                        <a:rPr lang="en-US" sz="1800" b="0" i="0" u="none" strike="noStrike">
                          <a:solidFill>
                            <a:srgbClr val="000000"/>
                          </a:solidFill>
                          <a:effectLst/>
                          <a:latin typeface="Calibri"/>
                        </a:rPr>
                        <a:t>253</a:t>
                      </a:r>
                    </a:p>
                  </a:txBody>
                  <a:tcPr marL="9525" marR="9525" marT="9525" marB="0" anchor="b"/>
                </a:tc>
                <a:extLst>
                  <a:ext uri="{0D108BD9-81ED-4DB2-BD59-A6C34878D82A}">
                    <a16:rowId xmlns:a16="http://schemas.microsoft.com/office/drawing/2014/main" xmlns="" val="10004"/>
                  </a:ext>
                </a:extLst>
              </a:tr>
              <a:tr h="351416">
                <a:tc>
                  <a:txBody>
                    <a:bodyPr/>
                    <a:lstStyle/>
                    <a:p>
                      <a:pPr algn="ctr"/>
                      <a:r>
                        <a:rPr lang="en-US" dirty="0" smtClean="0"/>
                        <a:t>H5</a:t>
                      </a:r>
                      <a:endParaRPr lang="en-US" dirty="0"/>
                    </a:p>
                  </a:txBody>
                  <a:tcPr/>
                </a:tc>
                <a:tc>
                  <a:txBody>
                    <a:bodyPr/>
                    <a:lstStyle/>
                    <a:p>
                      <a:pPr algn="ctr" fontAlgn="b"/>
                      <a:r>
                        <a:rPr lang="en-US" sz="1800" b="0" i="0" u="none" strike="noStrike" dirty="0">
                          <a:solidFill>
                            <a:srgbClr val="000000"/>
                          </a:solidFill>
                          <a:effectLst/>
                          <a:latin typeface="Calibri"/>
                        </a:rPr>
                        <a:t>256</a:t>
                      </a:r>
                    </a:p>
                  </a:txBody>
                  <a:tcPr marL="9525" marR="9525" marT="9525" marB="0" anchor="b"/>
                </a:tc>
                <a:extLst>
                  <a:ext uri="{0D108BD9-81ED-4DB2-BD59-A6C34878D82A}">
                    <a16:rowId xmlns:a16="http://schemas.microsoft.com/office/drawing/2014/main" xmlns="" val="10005"/>
                  </a:ext>
                </a:extLst>
              </a:tr>
              <a:tr h="351416">
                <a:tc>
                  <a:txBody>
                    <a:bodyPr/>
                    <a:lstStyle/>
                    <a:p>
                      <a:pPr algn="ctr"/>
                      <a:r>
                        <a:rPr lang="en-US" dirty="0" smtClean="0"/>
                        <a:t>H6</a:t>
                      </a:r>
                      <a:endParaRPr lang="en-US" dirty="0"/>
                    </a:p>
                  </a:txBody>
                  <a:tcPr/>
                </a:tc>
                <a:tc>
                  <a:txBody>
                    <a:bodyPr/>
                    <a:lstStyle/>
                    <a:p>
                      <a:pPr algn="ctr" fontAlgn="b"/>
                      <a:r>
                        <a:rPr lang="en-US" sz="1800" b="0" i="0" u="none" strike="noStrike">
                          <a:solidFill>
                            <a:srgbClr val="000000"/>
                          </a:solidFill>
                          <a:effectLst/>
                          <a:latin typeface="Calibri"/>
                        </a:rPr>
                        <a:t>245</a:t>
                      </a:r>
                    </a:p>
                  </a:txBody>
                  <a:tcPr marL="9525" marR="9525" marT="9525" marB="0" anchor="b"/>
                </a:tc>
                <a:extLst>
                  <a:ext uri="{0D108BD9-81ED-4DB2-BD59-A6C34878D82A}">
                    <a16:rowId xmlns:a16="http://schemas.microsoft.com/office/drawing/2014/main" xmlns="" val="10006"/>
                  </a:ext>
                </a:extLst>
              </a:tr>
              <a:tr h="381000">
                <a:tc>
                  <a:txBody>
                    <a:bodyPr/>
                    <a:lstStyle/>
                    <a:p>
                      <a:pPr algn="ctr"/>
                      <a:r>
                        <a:rPr lang="en-US" dirty="0" smtClean="0"/>
                        <a:t>H7</a:t>
                      </a:r>
                      <a:endParaRPr lang="en-US" dirty="0"/>
                    </a:p>
                  </a:txBody>
                  <a:tcPr/>
                </a:tc>
                <a:tc>
                  <a:txBody>
                    <a:bodyPr/>
                    <a:lstStyle/>
                    <a:p>
                      <a:pPr algn="ctr" fontAlgn="b"/>
                      <a:r>
                        <a:rPr lang="en-US" sz="1800" b="0" i="0" u="none" strike="noStrike" dirty="0">
                          <a:solidFill>
                            <a:srgbClr val="000000"/>
                          </a:solidFill>
                          <a:effectLst/>
                          <a:latin typeface="Calibri"/>
                        </a:rPr>
                        <a:t>247</a:t>
                      </a:r>
                    </a:p>
                  </a:txBody>
                  <a:tcPr marL="9525" marR="9525" marT="9525" marB="0" anchor="b"/>
                </a:tc>
                <a:extLst>
                  <a:ext uri="{0D108BD9-81ED-4DB2-BD59-A6C34878D82A}">
                    <a16:rowId xmlns:a16="http://schemas.microsoft.com/office/drawing/2014/main" xmlns="" val="10007"/>
                  </a:ext>
                </a:extLst>
              </a:tr>
              <a:tr h="351416">
                <a:tc>
                  <a:txBody>
                    <a:bodyPr/>
                    <a:lstStyle/>
                    <a:p>
                      <a:pPr algn="ctr"/>
                      <a:r>
                        <a:rPr lang="en-US" dirty="0" smtClean="0"/>
                        <a:t>H8</a:t>
                      </a:r>
                      <a:endParaRPr lang="en-US" dirty="0"/>
                    </a:p>
                  </a:txBody>
                  <a:tcPr/>
                </a:tc>
                <a:tc>
                  <a:txBody>
                    <a:bodyPr/>
                    <a:lstStyle/>
                    <a:p>
                      <a:pPr algn="ctr" fontAlgn="b"/>
                      <a:r>
                        <a:rPr lang="en-US" sz="1800" b="0" i="0" u="none" strike="noStrike" dirty="0">
                          <a:solidFill>
                            <a:srgbClr val="000000"/>
                          </a:solidFill>
                          <a:effectLst/>
                          <a:latin typeface="Calibri"/>
                        </a:rPr>
                        <a:t>240</a:t>
                      </a:r>
                    </a:p>
                  </a:txBody>
                  <a:tcPr marL="9525" marR="9525" marT="9525" marB="0" anchor="b"/>
                </a:tc>
                <a:extLst>
                  <a:ext uri="{0D108BD9-81ED-4DB2-BD59-A6C34878D82A}">
                    <a16:rowId xmlns:a16="http://schemas.microsoft.com/office/drawing/2014/main" xmlns="" val="10008"/>
                  </a:ext>
                </a:extLst>
              </a:tr>
              <a:tr h="351416">
                <a:tc>
                  <a:txBody>
                    <a:bodyPr/>
                    <a:lstStyle/>
                    <a:p>
                      <a:pPr algn="ctr"/>
                      <a:r>
                        <a:rPr lang="en-US" dirty="0" smtClean="0"/>
                        <a:t>H9</a:t>
                      </a:r>
                      <a:endParaRPr lang="en-US" dirty="0"/>
                    </a:p>
                  </a:txBody>
                  <a:tcPr>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242</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51416">
                <a:tc>
                  <a:txBody>
                    <a:bodyPr/>
                    <a:lstStyle/>
                    <a:p>
                      <a:pPr algn="ctr"/>
                      <a:r>
                        <a:rPr lang="en-US" dirty="0" smtClean="0"/>
                        <a:t>H10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a:rPr>
                        <a:t>239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51416">
                <a:tc>
                  <a:txBody>
                    <a:bodyPr/>
                    <a:lstStyle/>
                    <a:p>
                      <a:pPr algn="ctr"/>
                      <a:r>
                        <a:rPr lang="en-US" dirty="0" smtClean="0"/>
                        <a:t>H11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351416">
                <a:tc>
                  <a:txBody>
                    <a:bodyPr/>
                    <a:lstStyle/>
                    <a:p>
                      <a:pPr algn="ctr">
                        <a:spcBef>
                          <a:spcPts val="1200"/>
                        </a:spcBef>
                      </a:pPr>
                      <a:r>
                        <a:rPr lang="en-US" dirty="0" smtClean="0">
                          <a:solidFill>
                            <a:srgbClr val="0000FF"/>
                          </a:solidFill>
                        </a:rPr>
                        <a:t>Mean</a:t>
                      </a:r>
                      <a:endParaRPr lang="en-US" dirty="0">
                        <a:solidFill>
                          <a:srgbClr val="0000FF"/>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spcBef>
                          <a:spcPts val="1200"/>
                        </a:spcBef>
                      </a:pPr>
                      <a:r>
                        <a:rPr lang="en-US" sz="1800" b="0" i="0" u="none" strike="noStrike" dirty="0" smtClean="0">
                          <a:solidFill>
                            <a:srgbClr val="0000FF"/>
                          </a:solidFill>
                          <a:effectLst/>
                          <a:latin typeface="Calibri"/>
                        </a:rPr>
                        <a:t>250</a:t>
                      </a:r>
                      <a:endParaRPr lang="en-US" sz="1800" b="0" i="0" u="none" strike="noStrike" dirty="0">
                        <a:solidFill>
                          <a:srgbClr val="0000FF"/>
                        </a:solidFill>
                        <a:effectLst/>
                        <a:latin typeface="Calibri"/>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86108345"/>
                  </a:ext>
                </a:extLst>
              </a:tr>
            </a:tbl>
          </a:graphicData>
        </a:graphic>
      </p:graphicFrame>
      <p:graphicFrame>
        <p:nvGraphicFramePr>
          <p:cNvPr id="8" name="Chart 7"/>
          <p:cNvGraphicFramePr/>
          <p:nvPr>
            <p:extLst/>
          </p:nvPr>
        </p:nvGraphicFramePr>
        <p:xfrm>
          <a:off x="4464" y="381000"/>
          <a:ext cx="60960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nvPr>
        </p:nvGraphicFramePr>
        <p:xfrm>
          <a:off x="152400" y="4484077"/>
          <a:ext cx="6172199" cy="1828800"/>
        </p:xfrm>
        <a:graphic>
          <a:graphicData uri="http://schemas.openxmlformats.org/drawingml/2006/table">
            <a:tbl>
              <a:tblPr firstRow="1" bandRow="1">
                <a:tableStyleId>{5940675A-B579-460E-94D1-54222C63F5DA}</a:tableStyleId>
              </a:tblPr>
              <a:tblGrid>
                <a:gridCol w="2362199">
                  <a:extLst>
                    <a:ext uri="{9D8B030D-6E8A-4147-A177-3AD203B41FA5}">
                      <a16:colId xmlns:a16="http://schemas.microsoft.com/office/drawing/2014/main" xmlns="" val="20000"/>
                    </a:ext>
                  </a:extLst>
                </a:gridCol>
                <a:gridCol w="7620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tblGrid>
              <a:tr h="274320">
                <a:tc gridSpan="3">
                  <a:txBody>
                    <a:bodyPr/>
                    <a:lstStyle/>
                    <a:p>
                      <a:pPr marL="0" indent="0" algn="ctr">
                        <a:buNone/>
                      </a:pPr>
                      <a:r>
                        <a:rPr lang="en-US" sz="1800" dirty="0" smtClean="0">
                          <a:solidFill>
                            <a:srgbClr val="0000FF"/>
                          </a:solidFill>
                        </a:rPr>
                        <a:t>Forecasted Duration of H11</a:t>
                      </a:r>
                      <a:endParaRPr lang="en-US" sz="1800" dirty="0">
                        <a:solidFill>
                          <a:srgbClr val="0000FF"/>
                        </a:solidFill>
                      </a:endParaRPr>
                    </a:p>
                  </a:txBody>
                  <a:tcPr>
                    <a:solidFill>
                      <a:srgbClr val="FFFFCC"/>
                    </a:solidFill>
                  </a:tcPr>
                </a:tc>
                <a:tc hMerge="1">
                  <a:txBody>
                    <a:bodyPr/>
                    <a:lstStyle/>
                    <a:p>
                      <a:pPr algn="ctr" fontAlgn="b"/>
                      <a:endParaRPr lang="en-US" sz="1800" b="0" i="0" u="none" strike="noStrike" dirty="0">
                        <a:solidFill>
                          <a:srgbClr val="000000"/>
                        </a:solidFill>
                        <a:effectLst/>
                        <a:latin typeface="Calibri"/>
                      </a:endParaRPr>
                    </a:p>
                  </a:txBody>
                  <a:tcPr marL="9525" marR="9525" marT="9525" marB="0" anchor="b">
                    <a:solidFill>
                      <a:srgbClr val="FFFFCC"/>
                    </a:solidFill>
                  </a:tcPr>
                </a:tc>
                <a:tc hMerge="1">
                  <a:txBody>
                    <a:bodyPr/>
                    <a:lstStyle/>
                    <a:p>
                      <a:pPr marL="0" indent="0" algn="ctr">
                        <a:buNone/>
                      </a:pPr>
                      <a:endParaRPr lang="en-US" sz="1800" dirty="0"/>
                    </a:p>
                  </a:txBody>
                  <a:tcPr>
                    <a:solidFill>
                      <a:srgbClr val="FFFFCC"/>
                    </a:solidFill>
                  </a:tcPr>
                </a:tc>
                <a:extLst>
                  <a:ext uri="{0D108BD9-81ED-4DB2-BD59-A6C34878D82A}">
                    <a16:rowId xmlns:a16="http://schemas.microsoft.com/office/drawing/2014/main" xmlns="" val="10000"/>
                  </a:ext>
                </a:extLst>
              </a:tr>
              <a:tr h="274320">
                <a:tc>
                  <a:txBody>
                    <a:bodyPr/>
                    <a:lstStyle/>
                    <a:p>
                      <a:pPr marL="0" indent="0">
                        <a:buNone/>
                      </a:pPr>
                      <a:r>
                        <a:rPr lang="en-US" sz="1800" dirty="0" smtClean="0"/>
                        <a:t>Mean</a:t>
                      </a:r>
                      <a:endParaRPr lang="en-US" sz="1800" dirty="0"/>
                    </a:p>
                  </a:txBody>
                  <a:tcPr>
                    <a:solidFill>
                      <a:srgbClr val="FFFFCC"/>
                    </a:solidFill>
                  </a:tcPr>
                </a:tc>
                <a:tc>
                  <a:txBody>
                    <a:bodyPr/>
                    <a:lstStyle/>
                    <a:p>
                      <a:pPr algn="ctr" fontAlgn="b"/>
                      <a:r>
                        <a:rPr lang="en-US" sz="1800" b="0" i="0" u="none" strike="noStrike" dirty="0" smtClean="0">
                          <a:solidFill>
                            <a:srgbClr val="000000"/>
                          </a:solidFill>
                          <a:effectLst/>
                          <a:latin typeface="Calibri"/>
                        </a:rPr>
                        <a:t>250.0</a:t>
                      </a:r>
                      <a:endParaRPr lang="en-US" sz="1800" b="0" i="0" u="none" strike="noStrike" dirty="0">
                        <a:solidFill>
                          <a:srgbClr val="000000"/>
                        </a:solidFill>
                        <a:effectLst/>
                        <a:latin typeface="Calibri"/>
                      </a:endParaRPr>
                    </a:p>
                  </a:txBody>
                  <a:tcPr marL="9525" marR="9525" marT="0" marB="0" anchor="ctr">
                    <a:solidFill>
                      <a:srgbClr val="FFFFCC"/>
                    </a:solidFill>
                  </a:tcPr>
                </a:tc>
                <a:tc>
                  <a:txBody>
                    <a:bodyPr/>
                    <a:lstStyle/>
                    <a:p>
                      <a:pPr algn="l" fontAlgn="b"/>
                      <a:r>
                        <a:rPr lang="en-US" sz="1800" b="0" i="0" u="none" strike="noStrike" dirty="0" smtClean="0">
                          <a:solidFill>
                            <a:srgbClr val="000000"/>
                          </a:solidFill>
                          <a:effectLst/>
                          <a:latin typeface="Calibri"/>
                        </a:rPr>
                        <a:t> Fixed Average</a:t>
                      </a:r>
                      <a:endParaRPr lang="en-US" sz="1800" b="0" i="0" u="none" strike="noStrike" dirty="0">
                        <a:solidFill>
                          <a:srgbClr val="000000"/>
                        </a:solidFill>
                        <a:effectLst/>
                        <a:latin typeface="Calibri"/>
                      </a:endParaRPr>
                    </a:p>
                  </a:txBody>
                  <a:tcPr marL="9525" marR="9525" marT="0" marB="0" anchor="ctr">
                    <a:solidFill>
                      <a:srgbClr val="FFFFCC"/>
                    </a:solidFill>
                  </a:tcPr>
                </a:tc>
                <a:extLst>
                  <a:ext uri="{0D108BD9-81ED-4DB2-BD59-A6C34878D82A}">
                    <a16:rowId xmlns:a16="http://schemas.microsoft.com/office/drawing/2014/main" xmlns="" val="10001"/>
                  </a:ext>
                </a:extLst>
              </a:tr>
              <a:tr h="274320">
                <a:tc>
                  <a:txBody>
                    <a:bodyPr/>
                    <a:lstStyle/>
                    <a:p>
                      <a:pPr marL="0" indent="0">
                        <a:buNone/>
                      </a:pPr>
                      <a:r>
                        <a:rPr lang="en-US" sz="1800" dirty="0" smtClean="0"/>
                        <a:t>Mean (last 3)</a:t>
                      </a:r>
                      <a:endParaRPr lang="en-US" sz="1800" dirty="0"/>
                    </a:p>
                  </a:txBody>
                  <a:tcPr>
                    <a:solidFill>
                      <a:srgbClr val="FFFFCC"/>
                    </a:solidFill>
                  </a:tcPr>
                </a:tc>
                <a:tc>
                  <a:txBody>
                    <a:bodyPr/>
                    <a:lstStyle/>
                    <a:p>
                      <a:pPr algn="ctr" fontAlgn="b"/>
                      <a:r>
                        <a:rPr lang="en-US" sz="1800" b="0" i="0" u="none" strike="noStrike" dirty="0" smtClean="0">
                          <a:solidFill>
                            <a:srgbClr val="000000"/>
                          </a:solidFill>
                          <a:effectLst/>
                          <a:latin typeface="Calibri"/>
                        </a:rPr>
                        <a:t>240.3</a:t>
                      </a:r>
                      <a:endParaRPr lang="en-US" sz="1800" b="0" i="0" u="none" strike="noStrike" dirty="0">
                        <a:solidFill>
                          <a:srgbClr val="000000"/>
                        </a:solidFill>
                        <a:effectLst/>
                        <a:latin typeface="Calibri"/>
                      </a:endParaRPr>
                    </a:p>
                  </a:txBody>
                  <a:tcPr marL="9525" marR="9525" marT="0" marB="0" anchor="ctr">
                    <a:solidFill>
                      <a:srgbClr val="FFFFCC"/>
                    </a:solidFill>
                  </a:tcPr>
                </a:tc>
                <a:tc>
                  <a:txBody>
                    <a:bodyPr/>
                    <a:lstStyle/>
                    <a:p>
                      <a:pPr algn="l" fontAlgn="b"/>
                      <a:r>
                        <a:rPr lang="en-US" sz="1800" b="0" i="0" u="none" strike="noStrike" dirty="0" smtClean="0">
                          <a:solidFill>
                            <a:srgbClr val="000000"/>
                          </a:solidFill>
                          <a:effectLst/>
                          <a:latin typeface="Calibri"/>
                        </a:rPr>
                        <a:t> Moving</a:t>
                      </a:r>
                      <a:r>
                        <a:rPr lang="en-US" sz="1800" b="0" i="0" u="none" strike="noStrike" baseline="0" dirty="0" smtClean="0">
                          <a:solidFill>
                            <a:srgbClr val="000000"/>
                          </a:solidFill>
                          <a:effectLst/>
                          <a:latin typeface="Calibri"/>
                        </a:rPr>
                        <a:t> Average at k = 3</a:t>
                      </a:r>
                      <a:endParaRPr lang="en-US" sz="1800" b="0" i="0" u="none" strike="noStrike" dirty="0">
                        <a:solidFill>
                          <a:srgbClr val="000000"/>
                        </a:solidFill>
                        <a:effectLst/>
                        <a:latin typeface="Calibri"/>
                      </a:endParaRPr>
                    </a:p>
                  </a:txBody>
                  <a:tcPr marL="9525" marR="9525" marT="0" marB="0" anchor="ctr">
                    <a:solidFill>
                      <a:srgbClr val="FFFFCC"/>
                    </a:solidFill>
                  </a:tcPr>
                </a:tc>
                <a:extLst>
                  <a:ext uri="{0D108BD9-81ED-4DB2-BD59-A6C34878D82A}">
                    <a16:rowId xmlns:a16="http://schemas.microsoft.com/office/drawing/2014/main" xmlns="" val="10002"/>
                  </a:ext>
                </a:extLst>
              </a:tr>
              <a:tr h="274320">
                <a:tc>
                  <a:txBody>
                    <a:bodyPr/>
                    <a:lstStyle/>
                    <a:p>
                      <a:pPr marL="0" indent="0">
                        <a:buNone/>
                      </a:pPr>
                      <a:r>
                        <a:rPr lang="en-US" sz="1800" dirty="0" smtClean="0"/>
                        <a:t>Mean (last 4)</a:t>
                      </a:r>
                      <a:endParaRPr lang="en-US" sz="1800" dirty="0"/>
                    </a:p>
                  </a:txBody>
                  <a:tcPr>
                    <a:solidFill>
                      <a:srgbClr val="FFFFCC"/>
                    </a:solidFill>
                  </a:tcPr>
                </a:tc>
                <a:tc>
                  <a:txBody>
                    <a:bodyPr/>
                    <a:lstStyle/>
                    <a:p>
                      <a:pPr algn="ctr" fontAlgn="b"/>
                      <a:r>
                        <a:rPr lang="en-US" sz="1800" b="0" i="0" u="none" strike="noStrike" dirty="0" smtClean="0">
                          <a:solidFill>
                            <a:srgbClr val="000000"/>
                          </a:solidFill>
                          <a:effectLst/>
                          <a:latin typeface="Calibri"/>
                        </a:rPr>
                        <a:t>242.0</a:t>
                      </a:r>
                      <a:endParaRPr lang="en-US" sz="1800" b="0" i="0" u="none" strike="noStrike" dirty="0">
                        <a:solidFill>
                          <a:srgbClr val="000000"/>
                        </a:solidFill>
                        <a:effectLst/>
                        <a:latin typeface="Calibri"/>
                      </a:endParaRPr>
                    </a:p>
                  </a:txBody>
                  <a:tcPr marL="9525" marR="9525" marT="0" marB="0" anchor="ctr">
                    <a:solidFill>
                      <a:srgbClr val="FFFFCC"/>
                    </a:solidFill>
                  </a:tcPr>
                </a:tc>
                <a:tc>
                  <a:txBody>
                    <a:bodyPr/>
                    <a:lstStyle/>
                    <a:p>
                      <a:pPr algn="l" fontAlgn="b"/>
                      <a:r>
                        <a:rPr lang="en-US" sz="1800" b="0" i="0" u="none" strike="noStrike" dirty="0" smtClean="0">
                          <a:solidFill>
                            <a:srgbClr val="000000"/>
                          </a:solidFill>
                          <a:effectLst/>
                          <a:latin typeface="+mn-lt"/>
                        </a:rPr>
                        <a:t> Moving</a:t>
                      </a:r>
                      <a:r>
                        <a:rPr lang="en-US" sz="1800" b="0" i="0" u="none" strike="noStrike" baseline="0" dirty="0" smtClean="0">
                          <a:solidFill>
                            <a:srgbClr val="000000"/>
                          </a:solidFill>
                          <a:effectLst/>
                          <a:latin typeface="+mn-lt"/>
                        </a:rPr>
                        <a:t> Average at k = 4</a:t>
                      </a:r>
                      <a:endParaRPr lang="en-US" sz="1800" b="0" i="0" u="none" strike="noStrike" dirty="0">
                        <a:solidFill>
                          <a:srgbClr val="000000"/>
                        </a:solidFill>
                        <a:effectLst/>
                        <a:latin typeface="Calibri"/>
                      </a:endParaRPr>
                    </a:p>
                  </a:txBody>
                  <a:tcPr marL="9525" marR="9525" marT="0" marB="0" anchor="ctr">
                    <a:solidFill>
                      <a:srgbClr val="FFFFCC"/>
                    </a:solidFill>
                  </a:tcPr>
                </a:tc>
                <a:extLst>
                  <a:ext uri="{0D108BD9-81ED-4DB2-BD59-A6C34878D82A}">
                    <a16:rowId xmlns:a16="http://schemas.microsoft.com/office/drawing/2014/main" xmlns="" val="10003"/>
                  </a:ext>
                </a:extLst>
              </a:tr>
              <a:tr h="274320">
                <a:tc>
                  <a:txBody>
                    <a:bodyPr/>
                    <a:lstStyle/>
                    <a:p>
                      <a:pPr marL="0" indent="0">
                        <a:buNone/>
                      </a:pPr>
                      <a:r>
                        <a:rPr lang="en-US" sz="1800" dirty="0" smtClean="0"/>
                        <a:t>Mean (last 5)</a:t>
                      </a:r>
                      <a:endParaRPr lang="en-US" sz="1800" dirty="0"/>
                    </a:p>
                  </a:txBody>
                  <a:tcPr>
                    <a:solidFill>
                      <a:srgbClr val="FFFFCC"/>
                    </a:solidFill>
                  </a:tcPr>
                </a:tc>
                <a:tc>
                  <a:txBody>
                    <a:bodyPr/>
                    <a:lstStyle/>
                    <a:p>
                      <a:pPr algn="ctr" fontAlgn="b"/>
                      <a:r>
                        <a:rPr lang="en-US" sz="1800" b="0" i="0" u="none" strike="noStrike" dirty="0" smtClean="0">
                          <a:solidFill>
                            <a:srgbClr val="000000"/>
                          </a:solidFill>
                          <a:effectLst/>
                          <a:latin typeface="Calibri"/>
                        </a:rPr>
                        <a:t>242.6</a:t>
                      </a:r>
                      <a:endParaRPr lang="en-US" sz="1800" b="0" i="0" u="none" strike="noStrike" dirty="0">
                        <a:solidFill>
                          <a:srgbClr val="000000"/>
                        </a:solidFill>
                        <a:effectLst/>
                        <a:latin typeface="Calibri"/>
                      </a:endParaRPr>
                    </a:p>
                  </a:txBody>
                  <a:tcPr marL="9525" marR="9525" marT="0" marB="0" anchor="ctr">
                    <a:solidFill>
                      <a:srgbClr val="FFFFCC"/>
                    </a:solidFill>
                  </a:tcPr>
                </a:tc>
                <a:tc>
                  <a:txBody>
                    <a:bodyPr/>
                    <a:lstStyle/>
                    <a:p>
                      <a:pPr algn="l" fontAlgn="b"/>
                      <a:r>
                        <a:rPr lang="en-US" sz="1800" b="0" i="0" u="none" strike="noStrike" dirty="0" smtClean="0">
                          <a:solidFill>
                            <a:srgbClr val="000000"/>
                          </a:solidFill>
                          <a:effectLst/>
                          <a:latin typeface="+mn-lt"/>
                        </a:rPr>
                        <a:t> Moving</a:t>
                      </a:r>
                      <a:r>
                        <a:rPr lang="en-US" sz="1800" b="0" i="0" u="none" strike="noStrike" baseline="0" dirty="0" smtClean="0">
                          <a:solidFill>
                            <a:srgbClr val="000000"/>
                          </a:solidFill>
                          <a:effectLst/>
                          <a:latin typeface="+mn-lt"/>
                        </a:rPr>
                        <a:t> Average at k = 5</a:t>
                      </a:r>
                      <a:endParaRPr lang="en-US" sz="1800" b="0" i="0" u="none" strike="noStrike" dirty="0">
                        <a:solidFill>
                          <a:srgbClr val="000000"/>
                        </a:solidFill>
                        <a:effectLst/>
                        <a:latin typeface="Calibri"/>
                      </a:endParaRPr>
                    </a:p>
                  </a:txBody>
                  <a:tcPr marL="9525" marR="9525" marT="0" marB="0" anchor="ctr">
                    <a:solidFill>
                      <a:srgbClr val="FFFFCC"/>
                    </a:solidFill>
                  </a:tcPr>
                </a:tc>
                <a:extLst>
                  <a:ext uri="{0D108BD9-81ED-4DB2-BD59-A6C34878D82A}">
                    <a16:rowId xmlns:a16="http://schemas.microsoft.com/office/drawing/2014/main" xmlns="" val="10004"/>
                  </a:ext>
                </a:extLst>
              </a:tr>
            </a:tbl>
          </a:graphicData>
        </a:graphic>
      </p:graphicFrame>
      <p:sp>
        <p:nvSpPr>
          <p:cNvPr id="7" name="Content Placeholder 3"/>
          <p:cNvSpPr>
            <a:spLocks noGrp="1"/>
          </p:cNvSpPr>
          <p:nvPr>
            <p:ph idx="1"/>
          </p:nvPr>
        </p:nvSpPr>
        <p:spPr>
          <a:xfrm>
            <a:off x="1129553" y="3074894"/>
            <a:ext cx="3749040" cy="365760"/>
          </a:xfrm>
          <a:solidFill>
            <a:schemeClr val="accent1">
              <a:lumMod val="20000"/>
              <a:lumOff val="80000"/>
            </a:schemeClr>
          </a:solidFill>
          <a:ln>
            <a:noFill/>
          </a:ln>
        </p:spPr>
        <p:txBody>
          <a:bodyPr vert="horz" lIns="0" tIns="0" rIns="0" bIns="0" rtlCol="0" anchor="ctr" anchorCtr="0">
            <a:noAutofit/>
          </a:bodyPr>
          <a:lstStyle/>
          <a:p>
            <a:pPr marL="0" indent="0">
              <a:spcBef>
                <a:spcPts val="0"/>
              </a:spcBef>
              <a:buNone/>
            </a:pPr>
            <a:r>
              <a:rPr lang="en-US" sz="2000" dirty="0"/>
              <a:t>Mean is still 250 but there is a Trend</a:t>
            </a:r>
          </a:p>
        </p:txBody>
      </p:sp>
      <p:sp>
        <p:nvSpPr>
          <p:cNvPr id="9" name="Content Placeholder 3"/>
          <p:cNvSpPr txBox="1">
            <a:spLocks/>
          </p:cNvSpPr>
          <p:nvPr/>
        </p:nvSpPr>
        <p:spPr>
          <a:xfrm>
            <a:off x="82062" y="3851031"/>
            <a:ext cx="6318738" cy="609600"/>
          </a:xfrm>
          <a:prstGeom prst="rect">
            <a:avLst/>
          </a:prstGeom>
          <a:solidFill>
            <a:schemeClr val="accent1">
              <a:lumMod val="20000"/>
              <a:lumOff val="80000"/>
            </a:schemeClr>
          </a:solidFill>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000" dirty="0" smtClean="0">
                <a:solidFill>
                  <a:prstClr val="black"/>
                </a:solidFill>
              </a:rPr>
              <a:t>Forecast for H11 based on any Averaging Method will be erratic, as evident from the chart below</a:t>
            </a:r>
            <a:endParaRPr lang="en-US" sz="2000" dirty="0">
              <a:solidFill>
                <a:prstClr val="black"/>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793344704"/>
              </p:ext>
            </p:extLst>
          </p:nvPr>
        </p:nvGraphicFramePr>
        <p:xfrm>
          <a:off x="6459413" y="5715000"/>
          <a:ext cx="2438400" cy="365760"/>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tblGrid>
              <a:tr h="274320">
                <a:tc>
                  <a:txBody>
                    <a:bodyPr/>
                    <a:lstStyle/>
                    <a:p>
                      <a:pPr marL="0" indent="0">
                        <a:buNone/>
                      </a:pPr>
                      <a:r>
                        <a:rPr lang="en-US" sz="1800" dirty="0" smtClean="0"/>
                        <a:t>Using Trend</a:t>
                      </a:r>
                      <a:r>
                        <a:rPr lang="en-US" sz="1800" baseline="0" dirty="0" smtClean="0"/>
                        <a:t> Line</a:t>
                      </a:r>
                      <a:endParaRPr lang="en-US" sz="1800" dirty="0"/>
                    </a:p>
                  </a:txBody>
                  <a:tcPr>
                    <a:solidFill>
                      <a:srgbClr val="FFFFCC"/>
                    </a:solidFill>
                  </a:tcPr>
                </a:tc>
                <a:tc>
                  <a:txBody>
                    <a:bodyPr/>
                    <a:lstStyle/>
                    <a:p>
                      <a:pPr algn="ctr" fontAlgn="b"/>
                      <a:r>
                        <a:rPr lang="en-US" sz="1800" b="0" i="0" u="none" strike="noStrike" kern="1200" baseline="0" dirty="0" smtClean="0">
                          <a:solidFill>
                            <a:srgbClr val="000000"/>
                          </a:solidFill>
                          <a:effectLst/>
                          <a:latin typeface="+mn-lt"/>
                          <a:ea typeface="+mn-ea"/>
                          <a:cs typeface="+mn-cs"/>
                        </a:rPr>
                        <a:t>235.6</a:t>
                      </a:r>
                      <a:endParaRPr lang="en-US" sz="1800" b="0" i="0" u="none" strike="noStrike" kern="1200" baseline="0" dirty="0">
                        <a:solidFill>
                          <a:srgbClr val="000000"/>
                        </a:solidFill>
                        <a:effectLst/>
                        <a:latin typeface="+mn-lt"/>
                        <a:ea typeface="+mn-ea"/>
                        <a:cs typeface="+mn-cs"/>
                      </a:endParaRPr>
                    </a:p>
                  </a:txBody>
                  <a:tcPr marL="9525" marR="9525" marT="9525" marB="0" anchor="ctr">
                    <a:solidFill>
                      <a:srgbClr val="FFFFCC"/>
                    </a:solidFill>
                  </a:tcPr>
                </a:tc>
                <a:extLst>
                  <a:ext uri="{0D108BD9-81ED-4DB2-BD59-A6C34878D82A}">
                    <a16:rowId xmlns:a16="http://schemas.microsoft.com/office/drawing/2014/main" xmlns="" val="10000"/>
                  </a:ext>
                </a:extLst>
              </a:tr>
            </a:tbl>
          </a:graphicData>
        </a:graphic>
      </p:graphicFrame>
      <p:sp>
        <p:nvSpPr>
          <p:cNvPr id="13" name="Content Placeholder 3"/>
          <p:cNvSpPr txBox="1">
            <a:spLocks/>
          </p:cNvSpPr>
          <p:nvPr/>
        </p:nvSpPr>
        <p:spPr>
          <a:xfrm>
            <a:off x="1282277" y="6371492"/>
            <a:ext cx="6396336" cy="434845"/>
          </a:xfrm>
          <a:prstGeom prst="rect">
            <a:avLst/>
          </a:prstGeom>
          <a:solidFill>
            <a:schemeClr val="accent1">
              <a:lumMod val="20000"/>
              <a:lumOff val="80000"/>
            </a:schemeClr>
          </a:solidFill>
          <a:ln>
            <a:noFill/>
          </a:ln>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2000" dirty="0" smtClean="0">
                <a:solidFill>
                  <a:prstClr val="black"/>
                </a:solidFill>
              </a:rPr>
              <a:t>Averaging Methods </a:t>
            </a:r>
            <a:r>
              <a:rPr lang="en-US" sz="2000" u="sng" dirty="0" smtClean="0">
                <a:solidFill>
                  <a:prstClr val="black"/>
                </a:solidFill>
              </a:rPr>
              <a:t>generally</a:t>
            </a:r>
            <a:r>
              <a:rPr lang="en-US" sz="2000" dirty="0" smtClean="0">
                <a:solidFill>
                  <a:prstClr val="black"/>
                </a:solidFill>
              </a:rPr>
              <a:t> not used when there is a Trend</a:t>
            </a:r>
            <a:endParaRPr lang="en-US" sz="2000" dirty="0">
              <a:solidFill>
                <a:prstClr val="black"/>
              </a:solidFill>
            </a:endParaRPr>
          </a:p>
        </p:txBody>
      </p:sp>
      <p:sp>
        <p:nvSpPr>
          <p:cNvPr id="4" name="TextBox 3"/>
          <p:cNvSpPr txBox="1"/>
          <p:nvPr/>
        </p:nvSpPr>
        <p:spPr>
          <a:xfrm>
            <a:off x="6400800" y="257920"/>
            <a:ext cx="2243178" cy="369332"/>
          </a:xfrm>
          <a:prstGeom prst="rect">
            <a:avLst/>
          </a:prstGeom>
          <a:noFill/>
        </p:spPr>
        <p:txBody>
          <a:bodyPr wrap="none" rtlCol="0">
            <a:spAutoFit/>
          </a:bodyPr>
          <a:lstStyle/>
          <a:p>
            <a:r>
              <a:rPr lang="en-US" dirty="0" smtClean="0">
                <a:solidFill>
                  <a:prstClr val="black"/>
                </a:solidFill>
              </a:rPr>
              <a:t>Consider the data set:</a:t>
            </a:r>
            <a:endParaRPr lang="en-US" dirty="0">
              <a:solidFill>
                <a:prstClr val="black"/>
              </a:solidFill>
            </a:endParaRPr>
          </a:p>
        </p:txBody>
      </p:sp>
      <p:sp>
        <p:nvSpPr>
          <p:cNvPr id="14"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grpSp>
        <p:nvGrpSpPr>
          <p:cNvPr id="18" name="Group 17"/>
          <p:cNvGrpSpPr/>
          <p:nvPr/>
        </p:nvGrpSpPr>
        <p:grpSpPr>
          <a:xfrm>
            <a:off x="580572" y="762000"/>
            <a:ext cx="5853465" cy="2131894"/>
            <a:chOff x="580572" y="762000"/>
            <a:chExt cx="5853465" cy="2131894"/>
          </a:xfrm>
        </p:grpSpPr>
        <p:cxnSp>
          <p:nvCxnSpPr>
            <p:cNvPr id="6" name="Straight Connector 5"/>
            <p:cNvCxnSpPr/>
            <p:nvPr/>
          </p:nvCxnSpPr>
          <p:spPr>
            <a:xfrm>
              <a:off x="580572" y="762000"/>
              <a:ext cx="5257800" cy="1676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574232" y="2555340"/>
              <a:ext cx="1859805" cy="338554"/>
            </a:xfrm>
            <a:prstGeom prst="rect">
              <a:avLst/>
            </a:prstGeom>
            <a:noFill/>
          </p:spPr>
          <p:txBody>
            <a:bodyPr wrap="none" rtlCol="0">
              <a:spAutoFit/>
            </a:bodyPr>
            <a:lstStyle/>
            <a:p>
              <a:pPr algn="ctr">
                <a:defRPr sz="1600" b="0" i="0" u="none" strike="noStrike" kern="1200" baseline="0">
                  <a:solidFill>
                    <a:srgbClr val="009900"/>
                  </a:solidFill>
                  <a:latin typeface="+mn-lt"/>
                  <a:ea typeface="+mn-ea"/>
                  <a:cs typeface="+mn-cs"/>
                </a:defRPr>
              </a:pPr>
              <a:r>
                <a:rPr lang="en-US" i="1" dirty="0"/>
                <a:t>y </a:t>
              </a:r>
              <a:r>
                <a:rPr lang="en-US" dirty="0"/>
                <a:t>= -2.6182x + 264.4</a:t>
              </a:r>
            </a:p>
          </p:txBody>
        </p:sp>
      </p:grpSp>
    </p:spTree>
    <p:extLst>
      <p:ext uri="{BB962C8B-B14F-4D97-AF65-F5344CB8AC3E}">
        <p14:creationId xmlns:p14="http://schemas.microsoft.com/office/powerpoint/2010/main" val="290614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500"/>
                                        <p:tgtEl>
                                          <p:spTgt spid="8">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1" dur="500"/>
                                        <p:tgtEl>
                                          <p:spTgt spid="8">
                                            <p:graphicEl>
                                              <a:chart seriesIdx="0" categoryIdx="-4" bldStep="series"/>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4" dur="500"/>
                                        <p:tgtEl>
                                          <p:spTgt spid="8">
                                            <p:graphicEl>
                                              <a:chart seriesIdx="1" categoryIdx="-4" bldStep="series"/>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500"/>
                                        <p:tgtEl>
                                          <p:spTgt spid="7">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bg/>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0"/>
                                          </p:stCondLst>
                                        </p:cTn>
                                        <p:tgtEl>
                                          <p:spTgt spid="13">
                                            <p:bg/>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7" grpId="0" uiExpand="1" build="p" animBg="1"/>
      <p:bldP spid="9" grpId="0" uiExpand="1" build="p" animBg="1"/>
      <p:bldP spid="1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645696"/>
          </a:xfrm>
        </p:spPr>
        <p:txBody>
          <a:bodyPr>
            <a:normAutofit/>
          </a:bodyPr>
          <a:lstStyle/>
          <a:p>
            <a:pPr algn="l"/>
            <a:r>
              <a:rPr lang="en-US" sz="2800" b="1" dirty="0" smtClean="0">
                <a:solidFill>
                  <a:srgbClr val="FF0000"/>
                </a:solidFill>
              </a:rPr>
              <a:t>Moving Average … 1/3</a:t>
            </a:r>
            <a:endParaRPr lang="en-US" sz="2800" b="1" dirty="0">
              <a:solidFill>
                <a:srgbClr val="FF0000"/>
              </a:solidFill>
            </a:endParaRPr>
          </a:p>
        </p:txBody>
      </p:sp>
      <p:sp>
        <p:nvSpPr>
          <p:cNvPr id="8" name="Content Placeholder 7"/>
          <p:cNvSpPr>
            <a:spLocks noGrp="1"/>
          </p:cNvSpPr>
          <p:nvPr>
            <p:ph idx="1"/>
          </p:nvPr>
        </p:nvSpPr>
        <p:spPr>
          <a:xfrm>
            <a:off x="0" y="773442"/>
            <a:ext cx="9111342" cy="4939500"/>
          </a:xfrm>
        </p:spPr>
        <p:txBody>
          <a:bodyPr>
            <a:noAutofit/>
          </a:bodyPr>
          <a:lstStyle/>
          <a:p>
            <a:pPr marL="231775" indent="-231775">
              <a:spcBef>
                <a:spcPts val="1200"/>
              </a:spcBef>
            </a:pPr>
            <a:r>
              <a:rPr lang="en-US" altLang="en-US" sz="2400" b="1" dirty="0" smtClean="0"/>
              <a:t>Moving Average</a:t>
            </a:r>
            <a:r>
              <a:rPr lang="en-US" altLang="en-US" sz="2400" dirty="0" smtClean="0"/>
              <a:t> is </a:t>
            </a:r>
            <a:r>
              <a:rPr lang="en-US" altLang="en-US" sz="2400" dirty="0"/>
              <a:t>a technique to get an overall idea of the trends in a data set; it is an average of any subset of numbers. The moving average is extremely useful for forecasting </a:t>
            </a:r>
            <a:r>
              <a:rPr lang="en-US" altLang="en-US" sz="2400" dirty="0" smtClean="0"/>
              <a:t>long-term trends</a:t>
            </a:r>
          </a:p>
          <a:p>
            <a:pPr marL="234950" indent="0">
              <a:spcBef>
                <a:spcPts val="1200"/>
              </a:spcBef>
              <a:buNone/>
            </a:pPr>
            <a:r>
              <a:rPr lang="en-US" altLang="en-US" sz="2400" u="sng" dirty="0" smtClean="0"/>
              <a:t>Example</a:t>
            </a:r>
            <a:r>
              <a:rPr lang="en-US" altLang="en-US" sz="2400" dirty="0" smtClean="0"/>
              <a:t>: A construction company has data on construction cost per square foot which it can use to estimate cost for the next project</a:t>
            </a:r>
          </a:p>
          <a:p>
            <a:pPr marL="231775" indent="-231775">
              <a:spcBef>
                <a:spcPts val="1200"/>
              </a:spcBef>
            </a:pPr>
            <a:r>
              <a:rPr lang="en-US" altLang="en-US" sz="2400" dirty="0" smtClean="0"/>
              <a:t>Variations </a:t>
            </a:r>
            <a:r>
              <a:rPr lang="en-US" altLang="en-US" sz="2400" dirty="0"/>
              <a:t>include: </a:t>
            </a:r>
            <a:r>
              <a:rPr lang="en-US" altLang="en-US" sz="2400" dirty="0" smtClean="0"/>
              <a:t>Simple, Weighted, Centred, Exponential etc</a:t>
            </a:r>
          </a:p>
          <a:p>
            <a:pPr marL="231775" indent="-231775">
              <a:spcBef>
                <a:spcPts val="1200"/>
              </a:spcBef>
            </a:pPr>
            <a:r>
              <a:rPr lang="en-US" altLang="en-US" sz="2400" dirty="0" smtClean="0"/>
              <a:t>Moving Average is used to overcome irregular, random, seasonal or cyclic variations </a:t>
            </a:r>
          </a:p>
          <a:p>
            <a:pPr marL="231775" indent="-231775">
              <a:spcBef>
                <a:spcPts val="1200"/>
              </a:spcBef>
            </a:pPr>
            <a:r>
              <a:rPr lang="en-US" altLang="en-US" sz="2400" dirty="0" smtClean="0"/>
              <a:t>Overcoming variations is called "smoothing“</a:t>
            </a:r>
          </a:p>
          <a:p>
            <a:pPr marL="231775" indent="-231775">
              <a:spcBef>
                <a:spcPts val="1200"/>
              </a:spcBef>
            </a:pPr>
            <a:r>
              <a:rPr lang="en-US" altLang="en-US" sz="2400" dirty="0" smtClean="0"/>
              <a:t>Moving Average is a smoothing process</a:t>
            </a:r>
          </a:p>
        </p:txBody>
      </p:sp>
      <p:sp>
        <p:nvSpPr>
          <p:cNvPr id="3" name="Slide Number Placeholder 2"/>
          <p:cNvSpPr>
            <a:spLocks noGrp="1"/>
          </p:cNvSpPr>
          <p:nvPr>
            <p:ph type="sldNum" sz="quarter" idx="12"/>
          </p:nvPr>
        </p:nvSpPr>
        <p:spPr/>
        <p:txBody>
          <a:bodyPr/>
          <a:lstStyle/>
          <a:p>
            <a:fld id="{B6F15528-21DE-4FAA-801E-634DDDAF4B2B}" type="slidenum">
              <a:rPr lang="en-US" b="1" smtClean="0">
                <a:solidFill>
                  <a:prstClr val="black"/>
                </a:solidFill>
              </a:rPr>
              <a:pPr/>
              <a:t>9</a:t>
            </a:fld>
            <a:endParaRPr lang="en-US" b="1" dirty="0">
              <a:solidFill>
                <a:prstClr val="black"/>
              </a:solidFill>
            </a:endParaRPr>
          </a:p>
        </p:txBody>
      </p:sp>
      <p:cxnSp>
        <p:nvCxnSpPr>
          <p:cNvPr id="7" name="Straight Connector 6"/>
          <p:cNvCxnSpPr/>
          <p:nvPr/>
        </p:nvCxnSpPr>
        <p:spPr>
          <a:xfrm>
            <a:off x="-13855" y="645696"/>
            <a:ext cx="9144000" cy="0"/>
          </a:xfrm>
          <a:prstGeom prst="line">
            <a:avLst/>
          </a:prstGeom>
          <a:ln w="762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3"/>
          <p:cNvSpPr>
            <a:spLocks noGrp="1"/>
          </p:cNvSpPr>
          <p:nvPr>
            <p:ph type="ftr" sz="quarter" idx="11"/>
          </p:nvPr>
        </p:nvSpPr>
        <p:spPr>
          <a:xfrm>
            <a:off x="-13252" y="6519633"/>
            <a:ext cx="1143000" cy="365125"/>
          </a:xfrm>
        </p:spPr>
        <p:txBody>
          <a:bodyPr/>
          <a:lstStyle/>
          <a:p>
            <a:r>
              <a:rPr lang="en-US" dirty="0" err="1" smtClean="0">
                <a:solidFill>
                  <a:schemeClr val="tx1"/>
                </a:solidFill>
              </a:rPr>
              <a:t>MEhsanSaeed</a:t>
            </a:r>
            <a:endParaRPr lang="en-US" dirty="0">
              <a:solidFill>
                <a:schemeClr val="tx1"/>
              </a:solidFill>
            </a:endParaRPr>
          </a:p>
        </p:txBody>
      </p:sp>
    </p:spTree>
    <p:extLst>
      <p:ext uri="{BB962C8B-B14F-4D97-AF65-F5344CB8AC3E}">
        <p14:creationId xmlns:p14="http://schemas.microsoft.com/office/powerpoint/2010/main" val="1216992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10533</TotalTime>
  <Words>4784</Words>
  <Application>Microsoft Office PowerPoint</Application>
  <PresentationFormat>On-screen Show (4:3)</PresentationFormat>
  <Paragraphs>1642</Paragraphs>
  <Slides>45</Slides>
  <Notes>43</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3_Office Theme</vt:lpstr>
      <vt:lpstr>4_Office Theme</vt:lpstr>
      <vt:lpstr>Forecasting</vt:lpstr>
      <vt:lpstr>What is Forecasting</vt:lpstr>
      <vt:lpstr> Forecasting Methods</vt:lpstr>
      <vt:lpstr>Basic Terms</vt:lpstr>
      <vt:lpstr>Forecasting Variations</vt:lpstr>
      <vt:lpstr>Naïve Method – The Simplest Forecast </vt:lpstr>
      <vt:lpstr>Averaging Methods – Simple Moving Averages</vt:lpstr>
      <vt:lpstr>Averaging Methods and Data with Trend</vt:lpstr>
      <vt:lpstr>Moving Average … 1/3</vt:lpstr>
      <vt:lpstr>Moving Average … 2/3</vt:lpstr>
      <vt:lpstr>Moving Average … 3/3</vt:lpstr>
      <vt:lpstr>SMA – The Concept</vt:lpstr>
      <vt:lpstr>SMA – How to work out</vt:lpstr>
      <vt:lpstr>SMA &amp; Data Smoothing</vt:lpstr>
      <vt:lpstr>Weighted Moving Average (WMA)</vt:lpstr>
      <vt:lpstr>Centred Moving Average (CMA)</vt:lpstr>
      <vt:lpstr>CMA – Close Tracking of Data</vt:lpstr>
      <vt:lpstr>CMA – Close Tracking of Data</vt:lpstr>
      <vt:lpstr>CMA – Close Tracking of Data</vt:lpstr>
      <vt:lpstr>CMA – Close Tracking of Data</vt:lpstr>
      <vt:lpstr>CMA – Close Tracking of Data</vt:lpstr>
      <vt:lpstr>CMA – Seasonal Indices … 1/3</vt:lpstr>
      <vt:lpstr>CMA – Seasonal Indices … 2/3</vt:lpstr>
      <vt:lpstr>CMA – Seasonal Indices … 3/3</vt:lpstr>
      <vt:lpstr>Exponential Moving Average (EMA)</vt:lpstr>
      <vt:lpstr>EMA Equation … 1/4</vt:lpstr>
      <vt:lpstr>EMA Equation … 2/4</vt:lpstr>
      <vt:lpstr>EMA Equation … 3/4</vt:lpstr>
      <vt:lpstr>EMA Equation … 4/4</vt:lpstr>
      <vt:lpstr>Applying EMA</vt:lpstr>
      <vt:lpstr>EMA – Example 1</vt:lpstr>
      <vt:lpstr>EMA – Example 1</vt:lpstr>
      <vt:lpstr>EMA – Example 2</vt:lpstr>
      <vt:lpstr>EMA – Example 2</vt:lpstr>
      <vt:lpstr>Regression</vt:lpstr>
      <vt:lpstr>Equation of a Straight Line</vt:lpstr>
      <vt:lpstr>Regression</vt:lpstr>
      <vt:lpstr>Regression - Example</vt:lpstr>
      <vt:lpstr>Finding the Regression Line Equation &amp; the “R”</vt:lpstr>
      <vt:lpstr>Regression – Example (Manual Calculations)</vt:lpstr>
      <vt:lpstr>Regression Calculations – Using STO &amp; RCL Functions of Calculator</vt:lpstr>
      <vt:lpstr>Regression Equation &amp; ‘R’ using Trendline</vt:lpstr>
      <vt:lpstr>Regression – Getting the Units Right</vt:lpstr>
      <vt:lpstr>How to Work out “R” &amp; Regression Equation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 HEC Ranking</dc:title>
  <dc:creator>Pro-Rector</dc:creator>
  <cp:lastModifiedBy>LT-02</cp:lastModifiedBy>
  <cp:revision>1278</cp:revision>
  <cp:lastPrinted>2014-09-05T12:27:57Z</cp:lastPrinted>
  <dcterms:created xsi:type="dcterms:W3CDTF">2006-08-16T00:00:00Z</dcterms:created>
  <dcterms:modified xsi:type="dcterms:W3CDTF">2016-11-12T07:55:35Z</dcterms:modified>
</cp:coreProperties>
</file>